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4" r:id="rId2"/>
  </p:sldMasterIdLst>
  <p:notesMasterIdLst>
    <p:notesMasterId r:id="rId68"/>
  </p:notesMasterIdLst>
  <p:sldIdLst>
    <p:sldId id="256" r:id="rId3"/>
    <p:sldId id="267" r:id="rId4"/>
    <p:sldId id="2147472191" r:id="rId5"/>
    <p:sldId id="2147483577" r:id="rId6"/>
    <p:sldId id="298" r:id="rId7"/>
    <p:sldId id="2147483591" r:id="rId8"/>
    <p:sldId id="258" r:id="rId9"/>
    <p:sldId id="261" r:id="rId10"/>
    <p:sldId id="2147483646" r:id="rId11"/>
    <p:sldId id="300" r:id="rId12"/>
    <p:sldId id="278" r:id="rId13"/>
    <p:sldId id="550145289" r:id="rId14"/>
    <p:sldId id="550145290" r:id="rId15"/>
    <p:sldId id="550145291" r:id="rId16"/>
    <p:sldId id="2147483647" r:id="rId17"/>
    <p:sldId id="304" r:id="rId18"/>
    <p:sldId id="303" r:id="rId19"/>
    <p:sldId id="301" r:id="rId20"/>
    <p:sldId id="302" r:id="rId21"/>
    <p:sldId id="550145310" r:id="rId22"/>
    <p:sldId id="305" r:id="rId23"/>
    <p:sldId id="2147481870" r:id="rId24"/>
    <p:sldId id="2147482797" r:id="rId25"/>
    <p:sldId id="289" r:id="rId26"/>
    <p:sldId id="2147482793" r:id="rId27"/>
    <p:sldId id="293" r:id="rId28"/>
    <p:sldId id="308" r:id="rId29"/>
    <p:sldId id="306" r:id="rId30"/>
    <p:sldId id="309" r:id="rId31"/>
    <p:sldId id="307" r:id="rId32"/>
    <p:sldId id="2147483583" r:id="rId33"/>
    <p:sldId id="283" r:id="rId34"/>
    <p:sldId id="2147482056" r:id="rId35"/>
    <p:sldId id="310" r:id="rId36"/>
    <p:sldId id="313" r:id="rId37"/>
    <p:sldId id="314" r:id="rId38"/>
    <p:sldId id="2147483566" r:id="rId39"/>
    <p:sldId id="2147483567" r:id="rId40"/>
    <p:sldId id="2147483608" r:id="rId41"/>
    <p:sldId id="2147483644" r:id="rId42"/>
    <p:sldId id="259" r:id="rId43"/>
    <p:sldId id="2147483642" r:id="rId44"/>
    <p:sldId id="2147483643" r:id="rId45"/>
    <p:sldId id="265" r:id="rId46"/>
    <p:sldId id="264" r:id="rId47"/>
    <p:sldId id="295" r:id="rId48"/>
    <p:sldId id="320" r:id="rId49"/>
    <p:sldId id="321" r:id="rId50"/>
    <p:sldId id="317" r:id="rId51"/>
    <p:sldId id="325" r:id="rId52"/>
    <p:sldId id="323" r:id="rId53"/>
    <p:sldId id="326" r:id="rId54"/>
    <p:sldId id="319" r:id="rId55"/>
    <p:sldId id="550145293" r:id="rId56"/>
    <p:sldId id="328" r:id="rId57"/>
    <p:sldId id="550145294" r:id="rId58"/>
    <p:sldId id="257" r:id="rId59"/>
    <p:sldId id="263" r:id="rId60"/>
    <p:sldId id="260" r:id="rId61"/>
    <p:sldId id="262" r:id="rId62"/>
    <p:sldId id="318" r:id="rId63"/>
    <p:sldId id="285" r:id="rId64"/>
    <p:sldId id="297" r:id="rId65"/>
    <p:sldId id="266" r:id="rId66"/>
    <p:sldId id="268"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435FE1-41F6-84B9-AF35-93861CC926C1}" name="Joey Conway" initials="JC" userId="S::jconway@nvidia.com::4fdfee44-6bc0-48ab-b857-07c0d0ec5f6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10"/>
    <p:restoredTop sz="97030"/>
  </p:normalViewPr>
  <p:slideViewPr>
    <p:cSldViewPr snapToGrid="0">
      <p:cViewPr varScale="1">
        <p:scale>
          <a:sx n="119" d="100"/>
          <a:sy n="119" d="100"/>
        </p:scale>
        <p:origin x="232"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09F9E-D4B0-47A8-9E2D-42174F55204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E760C96-957D-4E37-8AB3-94ED76BADB48}">
      <dgm:prSet custT="1"/>
      <dgm:spPr/>
      <dgm:t>
        <a:bodyPr/>
        <a:lstStyle/>
        <a:p>
          <a:pPr>
            <a:lnSpc>
              <a:spcPct val="100000"/>
            </a:lnSpc>
          </a:pPr>
          <a:r>
            <a:rPr lang="en-GB" sz="2800" b="0" i="0" dirty="0">
              <a:solidFill>
                <a:schemeClr val="bg1"/>
              </a:solidFill>
              <a:latin typeface="Calibri" panose="020F0502020204030204" pitchFamily="34" charset="0"/>
              <a:cs typeface="Calibri" panose="020F0502020204030204" pitchFamily="34" charset="0"/>
            </a:rPr>
            <a:t>A way to manage cloud-native applications/Infrastructure.</a:t>
          </a:r>
          <a:endParaRPr lang="en-US" sz="2800" dirty="0">
            <a:solidFill>
              <a:schemeClr val="bg1"/>
            </a:solidFill>
            <a:latin typeface="Calibri" panose="020F0502020204030204" pitchFamily="34" charset="0"/>
            <a:cs typeface="Calibri" panose="020F0502020204030204" pitchFamily="34" charset="0"/>
          </a:endParaRPr>
        </a:p>
      </dgm:t>
    </dgm:pt>
    <dgm:pt modelId="{864B47D5-DF5D-4C63-8B4B-8DCC1CCFC79F}" type="parTrans" cxnId="{B69D7185-6008-49AD-9800-FC9BB0DD3747}">
      <dgm:prSet/>
      <dgm:spPr/>
      <dgm:t>
        <a:bodyPr/>
        <a:lstStyle/>
        <a:p>
          <a:endParaRPr lang="en-US" sz="1600">
            <a:solidFill>
              <a:schemeClr val="bg1"/>
            </a:solidFill>
          </a:endParaRPr>
        </a:p>
      </dgm:t>
    </dgm:pt>
    <dgm:pt modelId="{D0FB62CF-8E77-4098-8BA3-6022CBEAB0F5}" type="sibTrans" cxnId="{B69D7185-6008-49AD-9800-FC9BB0DD3747}">
      <dgm:prSet/>
      <dgm:spPr/>
      <dgm:t>
        <a:bodyPr/>
        <a:lstStyle/>
        <a:p>
          <a:pPr>
            <a:lnSpc>
              <a:spcPct val="100000"/>
            </a:lnSpc>
          </a:pPr>
          <a:endParaRPr lang="en-US" sz="1600">
            <a:solidFill>
              <a:schemeClr val="bg1"/>
            </a:solidFill>
          </a:endParaRPr>
        </a:p>
      </dgm:t>
    </dgm:pt>
    <dgm:pt modelId="{A3FB89B1-A200-4CF3-BCA5-349CC819DFDB}">
      <dgm:prSet custT="1"/>
      <dgm:spPr/>
      <dgm:t>
        <a:bodyPr/>
        <a:lstStyle/>
        <a:p>
          <a:pPr>
            <a:lnSpc>
              <a:spcPct val="100000"/>
            </a:lnSpc>
          </a:pPr>
          <a:r>
            <a:rPr lang="en-GB" sz="2800" b="0" i="0">
              <a:solidFill>
                <a:schemeClr val="bg1"/>
              </a:solidFill>
              <a:latin typeface="Calibri" panose="020F0502020204030204" pitchFamily="34" charset="0"/>
              <a:cs typeface="Calibri" panose="020F0502020204030204" pitchFamily="34" charset="0"/>
            </a:rPr>
            <a:t>Leverages Git as the single source of truth. </a:t>
          </a:r>
          <a:endParaRPr lang="en-US" sz="2800">
            <a:solidFill>
              <a:schemeClr val="bg1"/>
            </a:solidFill>
            <a:latin typeface="Calibri" panose="020F0502020204030204" pitchFamily="34" charset="0"/>
            <a:cs typeface="Calibri" panose="020F0502020204030204" pitchFamily="34" charset="0"/>
          </a:endParaRPr>
        </a:p>
      </dgm:t>
    </dgm:pt>
    <dgm:pt modelId="{857BB9B5-29B1-4B04-BCE1-30896CB1A09B}" type="parTrans" cxnId="{A59AEE5E-9737-4041-B0A6-79FCEF4CA726}">
      <dgm:prSet/>
      <dgm:spPr/>
      <dgm:t>
        <a:bodyPr/>
        <a:lstStyle/>
        <a:p>
          <a:endParaRPr lang="en-US" sz="1600">
            <a:solidFill>
              <a:schemeClr val="bg1"/>
            </a:solidFill>
          </a:endParaRPr>
        </a:p>
      </dgm:t>
    </dgm:pt>
    <dgm:pt modelId="{1EA8039D-CF90-472A-8FAF-C0398DE80B86}" type="sibTrans" cxnId="{A59AEE5E-9737-4041-B0A6-79FCEF4CA726}">
      <dgm:prSet/>
      <dgm:spPr/>
      <dgm:t>
        <a:bodyPr/>
        <a:lstStyle/>
        <a:p>
          <a:pPr>
            <a:lnSpc>
              <a:spcPct val="100000"/>
            </a:lnSpc>
          </a:pPr>
          <a:endParaRPr lang="en-US" sz="1600">
            <a:solidFill>
              <a:schemeClr val="bg1"/>
            </a:solidFill>
          </a:endParaRPr>
        </a:p>
      </dgm:t>
    </dgm:pt>
    <dgm:pt modelId="{7555AE9F-EA9E-4C5F-955B-C1648450391C}">
      <dgm:prSet custT="1"/>
      <dgm:spPr/>
      <dgm:t>
        <a:bodyPr/>
        <a:lstStyle/>
        <a:p>
          <a:pPr>
            <a:lnSpc>
              <a:spcPct val="100000"/>
            </a:lnSpc>
          </a:pPr>
          <a:r>
            <a:rPr lang="en-GB" sz="2800" b="0" i="0">
              <a:solidFill>
                <a:schemeClr val="bg1"/>
              </a:solidFill>
              <a:latin typeface="Calibri" panose="020F0502020204030204" pitchFamily="34" charset="0"/>
              <a:cs typeface="Calibri" panose="020F0502020204030204" pitchFamily="34" charset="0"/>
            </a:rPr>
            <a:t>A </a:t>
          </a:r>
          <a:r>
            <a:rPr lang="en-GB" sz="2800" b="0" i="0" err="1">
              <a:solidFill>
                <a:schemeClr val="bg1"/>
              </a:solidFill>
              <a:latin typeface="Calibri" panose="020F0502020204030204" pitchFamily="34" charset="0"/>
              <a:cs typeface="Calibri" panose="020F0502020204030204" pitchFamily="34" charset="0"/>
            </a:rPr>
            <a:t>GitOps</a:t>
          </a:r>
          <a:r>
            <a:rPr lang="en-GB" sz="2800" b="0" i="0">
              <a:solidFill>
                <a:schemeClr val="bg1"/>
              </a:solidFill>
              <a:latin typeface="Calibri" panose="020F0502020204030204" pitchFamily="34" charset="0"/>
              <a:cs typeface="Calibri" panose="020F0502020204030204" pitchFamily="34" charset="0"/>
            </a:rPr>
            <a:t> agent (</a:t>
          </a:r>
          <a:r>
            <a:rPr lang="en-GB" sz="2800" b="0" i="0" u="none">
              <a:solidFill>
                <a:schemeClr val="bg1"/>
              </a:solidFill>
              <a:latin typeface="Calibri" panose="020F0502020204030204" pitchFamily="34" charset="0"/>
              <a:cs typeface="Calibri" panose="020F0502020204030204" pitchFamily="34" charset="0"/>
            </a:rPr>
            <a:t>Flux, </a:t>
          </a:r>
          <a:r>
            <a:rPr lang="en-GB" sz="2800" b="0" i="0" u="none" err="1">
              <a:solidFill>
                <a:schemeClr val="bg1"/>
              </a:solidFill>
              <a:latin typeface="Calibri" panose="020F0502020204030204" pitchFamily="34" charset="0"/>
              <a:cs typeface="Calibri" panose="020F0502020204030204" pitchFamily="34" charset="0"/>
            </a:rPr>
            <a:t>ArgoCD</a:t>
          </a:r>
          <a:r>
            <a:rPr lang="en-GB" sz="2800" b="0" i="0">
              <a:solidFill>
                <a:schemeClr val="bg1"/>
              </a:solidFill>
              <a:latin typeface="Calibri" panose="020F0502020204030204" pitchFamily="34" charset="0"/>
              <a:cs typeface="Calibri" panose="020F0502020204030204" pitchFamily="34" charset="0"/>
            </a:rPr>
            <a:t>) automatically applies all code, configuration, &amp; policies across environments.</a:t>
          </a:r>
          <a:endParaRPr lang="en-US" sz="2800">
            <a:solidFill>
              <a:schemeClr val="bg1"/>
            </a:solidFill>
            <a:latin typeface="Calibri" panose="020F0502020204030204" pitchFamily="34" charset="0"/>
            <a:cs typeface="Calibri" panose="020F0502020204030204" pitchFamily="34" charset="0"/>
          </a:endParaRPr>
        </a:p>
      </dgm:t>
    </dgm:pt>
    <dgm:pt modelId="{E0121F54-05DC-40AA-A652-18BC86D9FB03}" type="parTrans" cxnId="{EB0A8AEB-0652-4150-BAB3-371EA3F38066}">
      <dgm:prSet/>
      <dgm:spPr/>
      <dgm:t>
        <a:bodyPr/>
        <a:lstStyle/>
        <a:p>
          <a:endParaRPr lang="en-US" sz="1600">
            <a:solidFill>
              <a:schemeClr val="bg1"/>
            </a:solidFill>
          </a:endParaRPr>
        </a:p>
      </dgm:t>
    </dgm:pt>
    <dgm:pt modelId="{DEF34F2D-EFB2-4FF7-AA0C-62BBABCA1ADF}" type="sibTrans" cxnId="{EB0A8AEB-0652-4150-BAB3-371EA3F38066}">
      <dgm:prSet/>
      <dgm:spPr/>
      <dgm:t>
        <a:bodyPr/>
        <a:lstStyle/>
        <a:p>
          <a:pPr>
            <a:lnSpc>
              <a:spcPct val="100000"/>
            </a:lnSpc>
          </a:pPr>
          <a:endParaRPr lang="en-US" sz="1600">
            <a:solidFill>
              <a:schemeClr val="bg1"/>
            </a:solidFill>
          </a:endParaRPr>
        </a:p>
      </dgm:t>
    </dgm:pt>
    <dgm:pt modelId="{B5A82916-6829-4E27-833A-FB002DFB0389}">
      <dgm:prSet custT="1"/>
      <dgm:spPr/>
      <dgm:t>
        <a:bodyPr/>
        <a:lstStyle/>
        <a:p>
          <a:pPr>
            <a:lnSpc>
              <a:spcPct val="100000"/>
            </a:lnSpc>
          </a:pPr>
          <a:r>
            <a:rPr lang="en-GB" sz="2800" b="0" i="0">
              <a:solidFill>
                <a:schemeClr val="bg1"/>
              </a:solidFill>
              <a:latin typeface="Calibri" panose="020F0502020204030204" pitchFamily="34" charset="0"/>
              <a:cs typeface="Calibri" panose="020F0502020204030204" pitchFamily="34" charset="0"/>
            </a:rPr>
            <a:t>If there is any divergence between Git and what's running in a cluster, automatically update or roll back the cluster.</a:t>
          </a:r>
          <a:endParaRPr lang="en-US" sz="2800">
            <a:solidFill>
              <a:schemeClr val="bg1"/>
            </a:solidFill>
            <a:latin typeface="Calibri" panose="020F0502020204030204" pitchFamily="34" charset="0"/>
            <a:cs typeface="Calibri" panose="020F0502020204030204" pitchFamily="34" charset="0"/>
          </a:endParaRPr>
        </a:p>
      </dgm:t>
    </dgm:pt>
    <dgm:pt modelId="{F1B27181-4B68-4814-83D6-1415585322BD}" type="parTrans" cxnId="{0D11A543-A224-42BC-BE32-D6883E55AE69}">
      <dgm:prSet/>
      <dgm:spPr/>
      <dgm:t>
        <a:bodyPr/>
        <a:lstStyle/>
        <a:p>
          <a:endParaRPr lang="en-US" sz="1600">
            <a:solidFill>
              <a:schemeClr val="bg1"/>
            </a:solidFill>
          </a:endParaRPr>
        </a:p>
      </dgm:t>
    </dgm:pt>
    <dgm:pt modelId="{32AF6E63-6337-4669-8931-A861A14E8833}" type="sibTrans" cxnId="{0D11A543-A224-42BC-BE32-D6883E55AE69}">
      <dgm:prSet/>
      <dgm:spPr/>
      <dgm:t>
        <a:bodyPr/>
        <a:lstStyle/>
        <a:p>
          <a:pPr>
            <a:lnSpc>
              <a:spcPct val="100000"/>
            </a:lnSpc>
          </a:pPr>
          <a:endParaRPr lang="en-US" sz="1600">
            <a:solidFill>
              <a:schemeClr val="bg1"/>
            </a:solidFill>
          </a:endParaRPr>
        </a:p>
      </dgm:t>
    </dgm:pt>
    <dgm:pt modelId="{D556E803-C4BE-49C3-AC6F-F6C9F68FC532}" type="pres">
      <dgm:prSet presAssocID="{FD609F9E-D4B0-47A8-9E2D-42174F552046}" presName="root" presStyleCnt="0">
        <dgm:presLayoutVars>
          <dgm:dir/>
          <dgm:resizeHandles val="exact"/>
        </dgm:presLayoutVars>
      </dgm:prSet>
      <dgm:spPr/>
    </dgm:pt>
    <dgm:pt modelId="{26269E32-2EF7-44BD-A677-7C552B6AF34F}" type="pres">
      <dgm:prSet presAssocID="{2E760C96-957D-4E37-8AB3-94ED76BADB48}" presName="compNode" presStyleCnt="0"/>
      <dgm:spPr/>
    </dgm:pt>
    <dgm:pt modelId="{0DD3E463-A30A-46E3-B9E9-E35FAE8DE3CF}" type="pres">
      <dgm:prSet presAssocID="{2E760C96-957D-4E37-8AB3-94ED76BADB48}" presName="bgRect" presStyleLbl="bgShp" presStyleIdx="0" presStyleCnt="4"/>
      <dgm:spPr/>
    </dgm:pt>
    <dgm:pt modelId="{1D7A60C9-4218-4122-9091-66ACCE337073}" type="pres">
      <dgm:prSet presAssocID="{2E760C96-957D-4E37-8AB3-94ED76BADB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bow"/>
        </a:ext>
      </dgm:extLst>
    </dgm:pt>
    <dgm:pt modelId="{D993D495-CD89-4593-8C1E-D38DC1CA3814}" type="pres">
      <dgm:prSet presAssocID="{2E760C96-957D-4E37-8AB3-94ED76BADB48}" presName="spaceRect" presStyleCnt="0"/>
      <dgm:spPr/>
    </dgm:pt>
    <dgm:pt modelId="{740D2E06-BA63-4903-838A-25C4B89B030F}" type="pres">
      <dgm:prSet presAssocID="{2E760C96-957D-4E37-8AB3-94ED76BADB48}" presName="parTx" presStyleLbl="revTx" presStyleIdx="0" presStyleCnt="4">
        <dgm:presLayoutVars>
          <dgm:chMax val="0"/>
          <dgm:chPref val="0"/>
        </dgm:presLayoutVars>
      </dgm:prSet>
      <dgm:spPr/>
    </dgm:pt>
    <dgm:pt modelId="{72667B69-3AD7-44AD-B916-FD3A947511BD}" type="pres">
      <dgm:prSet presAssocID="{D0FB62CF-8E77-4098-8BA3-6022CBEAB0F5}" presName="sibTrans" presStyleCnt="0"/>
      <dgm:spPr/>
    </dgm:pt>
    <dgm:pt modelId="{09EB3667-64CE-4704-84C3-1232A506A44D}" type="pres">
      <dgm:prSet presAssocID="{A3FB89B1-A200-4CF3-BCA5-349CC819DFDB}" presName="compNode" presStyleCnt="0"/>
      <dgm:spPr/>
    </dgm:pt>
    <dgm:pt modelId="{921F9E8A-F547-4144-87B6-AEDF09F548D6}" type="pres">
      <dgm:prSet presAssocID="{A3FB89B1-A200-4CF3-BCA5-349CC819DFDB}" presName="bgRect" presStyleLbl="bgShp" presStyleIdx="1" presStyleCnt="4"/>
      <dgm:spPr/>
    </dgm:pt>
    <dgm:pt modelId="{B1B915B3-6FF0-4309-BE80-086BCB554B41}" type="pres">
      <dgm:prSet presAssocID="{A3FB89B1-A200-4CF3-BCA5-349CC819DFD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Computing"/>
        </a:ext>
      </dgm:extLst>
    </dgm:pt>
    <dgm:pt modelId="{81CAD113-42B9-4FA1-80B1-A0B9A0EBB031}" type="pres">
      <dgm:prSet presAssocID="{A3FB89B1-A200-4CF3-BCA5-349CC819DFDB}" presName="spaceRect" presStyleCnt="0"/>
      <dgm:spPr/>
    </dgm:pt>
    <dgm:pt modelId="{8487DCC1-5B72-43E6-B11E-ED71BB94F8AD}" type="pres">
      <dgm:prSet presAssocID="{A3FB89B1-A200-4CF3-BCA5-349CC819DFDB}" presName="parTx" presStyleLbl="revTx" presStyleIdx="1" presStyleCnt="4">
        <dgm:presLayoutVars>
          <dgm:chMax val="0"/>
          <dgm:chPref val="0"/>
        </dgm:presLayoutVars>
      </dgm:prSet>
      <dgm:spPr/>
    </dgm:pt>
    <dgm:pt modelId="{8A8EE81B-0F42-46A3-9511-F46338945882}" type="pres">
      <dgm:prSet presAssocID="{1EA8039D-CF90-472A-8FAF-C0398DE80B86}" presName="sibTrans" presStyleCnt="0"/>
      <dgm:spPr/>
    </dgm:pt>
    <dgm:pt modelId="{9FDB7116-1CB0-4A65-A9BB-0D5CB38F49C3}" type="pres">
      <dgm:prSet presAssocID="{7555AE9F-EA9E-4C5F-955B-C1648450391C}" presName="compNode" presStyleCnt="0"/>
      <dgm:spPr/>
    </dgm:pt>
    <dgm:pt modelId="{A613DC0E-C80E-4E7E-8202-F08600004460}" type="pres">
      <dgm:prSet presAssocID="{7555AE9F-EA9E-4C5F-955B-C1648450391C}" presName="bgRect" presStyleLbl="bgShp" presStyleIdx="2" presStyleCnt="4"/>
      <dgm:spPr/>
    </dgm:pt>
    <dgm:pt modelId="{698ACB0F-11D0-4E48-B7FA-9F3FB3E42486}" type="pres">
      <dgm:prSet presAssocID="{7555AE9F-EA9E-4C5F-955B-C164845039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9DCC362F-38AB-453C-8E1A-766FEAE6FA74}" type="pres">
      <dgm:prSet presAssocID="{7555AE9F-EA9E-4C5F-955B-C1648450391C}" presName="spaceRect" presStyleCnt="0"/>
      <dgm:spPr/>
    </dgm:pt>
    <dgm:pt modelId="{CC569A04-8A7D-49AB-80BC-48D084092CD3}" type="pres">
      <dgm:prSet presAssocID="{7555AE9F-EA9E-4C5F-955B-C1648450391C}" presName="parTx" presStyleLbl="revTx" presStyleIdx="2" presStyleCnt="4">
        <dgm:presLayoutVars>
          <dgm:chMax val="0"/>
          <dgm:chPref val="0"/>
        </dgm:presLayoutVars>
      </dgm:prSet>
      <dgm:spPr/>
    </dgm:pt>
    <dgm:pt modelId="{28856C39-586C-495B-BC4B-9B9C7AFA1C32}" type="pres">
      <dgm:prSet presAssocID="{DEF34F2D-EFB2-4FF7-AA0C-62BBABCA1ADF}" presName="sibTrans" presStyleCnt="0"/>
      <dgm:spPr/>
    </dgm:pt>
    <dgm:pt modelId="{44991DCC-E1F0-4AD3-BE21-B5550607F8C5}" type="pres">
      <dgm:prSet presAssocID="{B5A82916-6829-4E27-833A-FB002DFB0389}" presName="compNode" presStyleCnt="0"/>
      <dgm:spPr/>
    </dgm:pt>
    <dgm:pt modelId="{F05E009B-5403-4830-BC33-4D68D6C2CEC1}" type="pres">
      <dgm:prSet presAssocID="{B5A82916-6829-4E27-833A-FB002DFB0389}" presName="bgRect" presStyleLbl="bgShp" presStyleIdx="3" presStyleCnt="4"/>
      <dgm:spPr/>
    </dgm:pt>
    <dgm:pt modelId="{A741B9FB-483B-4214-ACCB-FEF2165EA17A}" type="pres">
      <dgm:prSet presAssocID="{B5A82916-6829-4E27-833A-FB002DFB03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sconnected"/>
        </a:ext>
      </dgm:extLst>
    </dgm:pt>
    <dgm:pt modelId="{45789553-1E79-436B-B59E-5C12F638713E}" type="pres">
      <dgm:prSet presAssocID="{B5A82916-6829-4E27-833A-FB002DFB0389}" presName="spaceRect" presStyleCnt="0"/>
      <dgm:spPr/>
    </dgm:pt>
    <dgm:pt modelId="{57A18F19-00E8-46FD-B491-649804109F6C}" type="pres">
      <dgm:prSet presAssocID="{B5A82916-6829-4E27-833A-FB002DFB0389}" presName="parTx" presStyleLbl="revTx" presStyleIdx="3" presStyleCnt="4">
        <dgm:presLayoutVars>
          <dgm:chMax val="0"/>
          <dgm:chPref val="0"/>
        </dgm:presLayoutVars>
      </dgm:prSet>
      <dgm:spPr/>
    </dgm:pt>
  </dgm:ptLst>
  <dgm:cxnLst>
    <dgm:cxn modelId="{A59AEE5E-9737-4041-B0A6-79FCEF4CA726}" srcId="{FD609F9E-D4B0-47A8-9E2D-42174F552046}" destId="{A3FB89B1-A200-4CF3-BCA5-349CC819DFDB}" srcOrd="1" destOrd="0" parTransId="{857BB9B5-29B1-4B04-BCE1-30896CB1A09B}" sibTransId="{1EA8039D-CF90-472A-8FAF-C0398DE80B86}"/>
    <dgm:cxn modelId="{0D11A543-A224-42BC-BE32-D6883E55AE69}" srcId="{FD609F9E-D4B0-47A8-9E2D-42174F552046}" destId="{B5A82916-6829-4E27-833A-FB002DFB0389}" srcOrd="3" destOrd="0" parTransId="{F1B27181-4B68-4814-83D6-1415585322BD}" sibTransId="{32AF6E63-6337-4669-8931-A861A14E8833}"/>
    <dgm:cxn modelId="{9174F578-0E19-ED41-A580-C02C35F27AEF}" type="presOf" srcId="{A3FB89B1-A200-4CF3-BCA5-349CC819DFDB}" destId="{8487DCC1-5B72-43E6-B11E-ED71BB94F8AD}" srcOrd="0" destOrd="0" presId="urn:microsoft.com/office/officeart/2018/2/layout/IconVerticalSolidList"/>
    <dgm:cxn modelId="{B69D7185-6008-49AD-9800-FC9BB0DD3747}" srcId="{FD609F9E-D4B0-47A8-9E2D-42174F552046}" destId="{2E760C96-957D-4E37-8AB3-94ED76BADB48}" srcOrd="0" destOrd="0" parTransId="{864B47D5-DF5D-4C63-8B4B-8DCC1CCFC79F}" sibTransId="{D0FB62CF-8E77-4098-8BA3-6022CBEAB0F5}"/>
    <dgm:cxn modelId="{DE8F1C97-FCC1-904C-B4EE-AFD8D2611185}" type="presOf" srcId="{FD609F9E-D4B0-47A8-9E2D-42174F552046}" destId="{D556E803-C4BE-49C3-AC6F-F6C9F68FC532}" srcOrd="0" destOrd="0" presId="urn:microsoft.com/office/officeart/2018/2/layout/IconVerticalSolidList"/>
    <dgm:cxn modelId="{A13FEC9A-A7F0-6B49-BF56-7F859E706B45}" type="presOf" srcId="{B5A82916-6829-4E27-833A-FB002DFB0389}" destId="{57A18F19-00E8-46FD-B491-649804109F6C}" srcOrd="0" destOrd="0" presId="urn:microsoft.com/office/officeart/2018/2/layout/IconVerticalSolidList"/>
    <dgm:cxn modelId="{0A590CBC-E223-B44A-BB67-3C256E105E24}" type="presOf" srcId="{7555AE9F-EA9E-4C5F-955B-C1648450391C}" destId="{CC569A04-8A7D-49AB-80BC-48D084092CD3}" srcOrd="0" destOrd="0" presId="urn:microsoft.com/office/officeart/2018/2/layout/IconVerticalSolidList"/>
    <dgm:cxn modelId="{EB0A8AEB-0652-4150-BAB3-371EA3F38066}" srcId="{FD609F9E-D4B0-47A8-9E2D-42174F552046}" destId="{7555AE9F-EA9E-4C5F-955B-C1648450391C}" srcOrd="2" destOrd="0" parTransId="{E0121F54-05DC-40AA-A652-18BC86D9FB03}" sibTransId="{DEF34F2D-EFB2-4FF7-AA0C-62BBABCA1ADF}"/>
    <dgm:cxn modelId="{824799FC-682A-F34F-98BF-3BB52D205057}" type="presOf" srcId="{2E760C96-957D-4E37-8AB3-94ED76BADB48}" destId="{740D2E06-BA63-4903-838A-25C4B89B030F}" srcOrd="0" destOrd="0" presId="urn:microsoft.com/office/officeart/2018/2/layout/IconVerticalSolidList"/>
    <dgm:cxn modelId="{5E999FCF-B599-F14A-A641-9EC5F4EA0C59}" type="presParOf" srcId="{D556E803-C4BE-49C3-AC6F-F6C9F68FC532}" destId="{26269E32-2EF7-44BD-A677-7C552B6AF34F}" srcOrd="0" destOrd="0" presId="urn:microsoft.com/office/officeart/2018/2/layout/IconVerticalSolidList"/>
    <dgm:cxn modelId="{3257D020-FD59-694E-BE9F-EF5A8D38EEAE}" type="presParOf" srcId="{26269E32-2EF7-44BD-A677-7C552B6AF34F}" destId="{0DD3E463-A30A-46E3-B9E9-E35FAE8DE3CF}" srcOrd="0" destOrd="0" presId="urn:microsoft.com/office/officeart/2018/2/layout/IconVerticalSolidList"/>
    <dgm:cxn modelId="{A92A102B-17F6-094E-ABD9-6D0FFC26D6B6}" type="presParOf" srcId="{26269E32-2EF7-44BD-A677-7C552B6AF34F}" destId="{1D7A60C9-4218-4122-9091-66ACCE337073}" srcOrd="1" destOrd="0" presId="urn:microsoft.com/office/officeart/2018/2/layout/IconVerticalSolidList"/>
    <dgm:cxn modelId="{85310021-57AF-AC45-AA1D-6B09742BC582}" type="presParOf" srcId="{26269E32-2EF7-44BD-A677-7C552B6AF34F}" destId="{D993D495-CD89-4593-8C1E-D38DC1CA3814}" srcOrd="2" destOrd="0" presId="urn:microsoft.com/office/officeart/2018/2/layout/IconVerticalSolidList"/>
    <dgm:cxn modelId="{D3317951-E69B-D94E-9B6B-871011FACD6D}" type="presParOf" srcId="{26269E32-2EF7-44BD-A677-7C552B6AF34F}" destId="{740D2E06-BA63-4903-838A-25C4B89B030F}" srcOrd="3" destOrd="0" presId="urn:microsoft.com/office/officeart/2018/2/layout/IconVerticalSolidList"/>
    <dgm:cxn modelId="{E086706F-5F52-4744-AAE8-021C9C177D3C}" type="presParOf" srcId="{D556E803-C4BE-49C3-AC6F-F6C9F68FC532}" destId="{72667B69-3AD7-44AD-B916-FD3A947511BD}" srcOrd="1" destOrd="0" presId="urn:microsoft.com/office/officeart/2018/2/layout/IconVerticalSolidList"/>
    <dgm:cxn modelId="{14976BC9-770E-7846-86F3-0F15891D039C}" type="presParOf" srcId="{D556E803-C4BE-49C3-AC6F-F6C9F68FC532}" destId="{09EB3667-64CE-4704-84C3-1232A506A44D}" srcOrd="2" destOrd="0" presId="urn:microsoft.com/office/officeart/2018/2/layout/IconVerticalSolidList"/>
    <dgm:cxn modelId="{BDA50E86-AB16-BC49-B075-AB6EBD31B34E}" type="presParOf" srcId="{09EB3667-64CE-4704-84C3-1232A506A44D}" destId="{921F9E8A-F547-4144-87B6-AEDF09F548D6}" srcOrd="0" destOrd="0" presId="urn:microsoft.com/office/officeart/2018/2/layout/IconVerticalSolidList"/>
    <dgm:cxn modelId="{AAD927EB-98AF-D94D-9FED-637701B16F94}" type="presParOf" srcId="{09EB3667-64CE-4704-84C3-1232A506A44D}" destId="{B1B915B3-6FF0-4309-BE80-086BCB554B41}" srcOrd="1" destOrd="0" presId="urn:microsoft.com/office/officeart/2018/2/layout/IconVerticalSolidList"/>
    <dgm:cxn modelId="{B62D5BB8-8631-8B4C-A12C-7C2268CFF62C}" type="presParOf" srcId="{09EB3667-64CE-4704-84C3-1232A506A44D}" destId="{81CAD113-42B9-4FA1-80B1-A0B9A0EBB031}" srcOrd="2" destOrd="0" presId="urn:microsoft.com/office/officeart/2018/2/layout/IconVerticalSolidList"/>
    <dgm:cxn modelId="{177D8196-D2D5-E64B-96EA-44BD818205AD}" type="presParOf" srcId="{09EB3667-64CE-4704-84C3-1232A506A44D}" destId="{8487DCC1-5B72-43E6-B11E-ED71BB94F8AD}" srcOrd="3" destOrd="0" presId="urn:microsoft.com/office/officeart/2018/2/layout/IconVerticalSolidList"/>
    <dgm:cxn modelId="{4D57DA41-2873-1941-8DD1-A6ECC4BFEFB1}" type="presParOf" srcId="{D556E803-C4BE-49C3-AC6F-F6C9F68FC532}" destId="{8A8EE81B-0F42-46A3-9511-F46338945882}" srcOrd="3" destOrd="0" presId="urn:microsoft.com/office/officeart/2018/2/layout/IconVerticalSolidList"/>
    <dgm:cxn modelId="{57429C8E-8E81-934A-ACBF-CA74FCE31EB6}" type="presParOf" srcId="{D556E803-C4BE-49C3-AC6F-F6C9F68FC532}" destId="{9FDB7116-1CB0-4A65-A9BB-0D5CB38F49C3}" srcOrd="4" destOrd="0" presId="urn:microsoft.com/office/officeart/2018/2/layout/IconVerticalSolidList"/>
    <dgm:cxn modelId="{001FA0A1-A1BA-D24C-8F59-B853E0A0E501}" type="presParOf" srcId="{9FDB7116-1CB0-4A65-A9BB-0D5CB38F49C3}" destId="{A613DC0E-C80E-4E7E-8202-F08600004460}" srcOrd="0" destOrd="0" presId="urn:microsoft.com/office/officeart/2018/2/layout/IconVerticalSolidList"/>
    <dgm:cxn modelId="{EDF6A7F7-2CC0-9E42-85AA-D3B568E000E6}" type="presParOf" srcId="{9FDB7116-1CB0-4A65-A9BB-0D5CB38F49C3}" destId="{698ACB0F-11D0-4E48-B7FA-9F3FB3E42486}" srcOrd="1" destOrd="0" presId="urn:microsoft.com/office/officeart/2018/2/layout/IconVerticalSolidList"/>
    <dgm:cxn modelId="{1F631085-19BA-E544-93AE-C62002C40B6C}" type="presParOf" srcId="{9FDB7116-1CB0-4A65-A9BB-0D5CB38F49C3}" destId="{9DCC362F-38AB-453C-8E1A-766FEAE6FA74}" srcOrd="2" destOrd="0" presId="urn:microsoft.com/office/officeart/2018/2/layout/IconVerticalSolidList"/>
    <dgm:cxn modelId="{B98F6DA0-D25E-3B44-814C-15BFC88E4B1A}" type="presParOf" srcId="{9FDB7116-1CB0-4A65-A9BB-0D5CB38F49C3}" destId="{CC569A04-8A7D-49AB-80BC-48D084092CD3}" srcOrd="3" destOrd="0" presId="urn:microsoft.com/office/officeart/2018/2/layout/IconVerticalSolidList"/>
    <dgm:cxn modelId="{C534B3D6-C916-2745-82F0-3E9C76F678B6}" type="presParOf" srcId="{D556E803-C4BE-49C3-AC6F-F6C9F68FC532}" destId="{28856C39-586C-495B-BC4B-9B9C7AFA1C32}" srcOrd="5" destOrd="0" presId="urn:microsoft.com/office/officeart/2018/2/layout/IconVerticalSolidList"/>
    <dgm:cxn modelId="{33EBCFCA-A127-F247-ADF8-77CB26FB3EDD}" type="presParOf" srcId="{D556E803-C4BE-49C3-AC6F-F6C9F68FC532}" destId="{44991DCC-E1F0-4AD3-BE21-B5550607F8C5}" srcOrd="6" destOrd="0" presId="urn:microsoft.com/office/officeart/2018/2/layout/IconVerticalSolidList"/>
    <dgm:cxn modelId="{AFBD3016-F694-174D-A2C1-F51CC46DCC85}" type="presParOf" srcId="{44991DCC-E1F0-4AD3-BE21-B5550607F8C5}" destId="{F05E009B-5403-4830-BC33-4D68D6C2CEC1}" srcOrd="0" destOrd="0" presId="urn:microsoft.com/office/officeart/2018/2/layout/IconVerticalSolidList"/>
    <dgm:cxn modelId="{06CCDC20-DDC6-0341-B776-07F11D14C48D}" type="presParOf" srcId="{44991DCC-E1F0-4AD3-BE21-B5550607F8C5}" destId="{A741B9FB-483B-4214-ACCB-FEF2165EA17A}" srcOrd="1" destOrd="0" presId="urn:microsoft.com/office/officeart/2018/2/layout/IconVerticalSolidList"/>
    <dgm:cxn modelId="{AEB89A51-72B8-3044-90C6-BD2BDD8E2127}" type="presParOf" srcId="{44991DCC-E1F0-4AD3-BE21-B5550607F8C5}" destId="{45789553-1E79-436B-B59E-5C12F638713E}" srcOrd="2" destOrd="0" presId="urn:microsoft.com/office/officeart/2018/2/layout/IconVerticalSolidList"/>
    <dgm:cxn modelId="{5AC0DE99-D049-EC4D-99DE-EE56B33FA233}" type="presParOf" srcId="{44991DCC-E1F0-4AD3-BE21-B5550607F8C5}" destId="{57A18F19-00E8-46FD-B491-649804109F6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3E463-A30A-46E3-B9E9-E35FAE8DE3CF}">
      <dsp:nvSpPr>
        <dsp:cNvPr id="0" name=""/>
        <dsp:cNvSpPr/>
      </dsp:nvSpPr>
      <dsp:spPr>
        <a:xfrm>
          <a:off x="0" y="4445"/>
          <a:ext cx="11589027" cy="9460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A60C9-4218-4122-9091-66ACCE337073}">
      <dsp:nvSpPr>
        <dsp:cNvPr id="0" name=""/>
        <dsp:cNvSpPr/>
      </dsp:nvSpPr>
      <dsp:spPr>
        <a:xfrm>
          <a:off x="286187" y="217312"/>
          <a:ext cx="520848" cy="520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0D2E06-BA63-4903-838A-25C4B89B030F}">
      <dsp:nvSpPr>
        <dsp:cNvPr id="0" name=""/>
        <dsp:cNvSpPr/>
      </dsp:nvSpPr>
      <dsp:spPr>
        <a:xfrm>
          <a:off x="1093222" y="4445"/>
          <a:ext cx="10446414" cy="1034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13" tIns="109513" rIns="109513" bIns="109513" numCol="1" spcCol="1270" anchor="ctr" anchorCtr="0">
          <a:noAutofit/>
        </a:bodyPr>
        <a:lstStyle/>
        <a:p>
          <a:pPr marL="0" lvl="0" indent="0" algn="l" defTabSz="1244600">
            <a:lnSpc>
              <a:spcPct val="100000"/>
            </a:lnSpc>
            <a:spcBef>
              <a:spcPct val="0"/>
            </a:spcBef>
            <a:spcAft>
              <a:spcPct val="35000"/>
            </a:spcAft>
            <a:buNone/>
          </a:pPr>
          <a:r>
            <a:rPr lang="en-GB" sz="2800" b="0" i="0" kern="1200" dirty="0">
              <a:solidFill>
                <a:schemeClr val="bg1"/>
              </a:solidFill>
              <a:latin typeface="Calibri" panose="020F0502020204030204" pitchFamily="34" charset="0"/>
              <a:cs typeface="Calibri" panose="020F0502020204030204" pitchFamily="34" charset="0"/>
            </a:rPr>
            <a:t>A way to manage cloud-native applications/Infrastructure.</a:t>
          </a:r>
          <a:endParaRPr lang="en-US" sz="2800" kern="1200" dirty="0">
            <a:solidFill>
              <a:schemeClr val="bg1"/>
            </a:solidFill>
            <a:latin typeface="Calibri" panose="020F0502020204030204" pitchFamily="34" charset="0"/>
            <a:cs typeface="Calibri" panose="020F0502020204030204" pitchFamily="34" charset="0"/>
          </a:endParaRPr>
        </a:p>
      </dsp:txBody>
      <dsp:txXfrm>
        <a:off x="1093222" y="4445"/>
        <a:ext cx="10446414" cy="1034767"/>
      </dsp:txXfrm>
    </dsp:sp>
    <dsp:sp modelId="{921F9E8A-F547-4144-87B6-AEDF09F548D6}">
      <dsp:nvSpPr>
        <dsp:cNvPr id="0" name=""/>
        <dsp:cNvSpPr/>
      </dsp:nvSpPr>
      <dsp:spPr>
        <a:xfrm>
          <a:off x="0" y="1297905"/>
          <a:ext cx="11589027" cy="9460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915B3-6FF0-4309-BE80-086BCB554B41}">
      <dsp:nvSpPr>
        <dsp:cNvPr id="0" name=""/>
        <dsp:cNvSpPr/>
      </dsp:nvSpPr>
      <dsp:spPr>
        <a:xfrm>
          <a:off x="286187" y="1510771"/>
          <a:ext cx="520848" cy="520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7DCC1-5B72-43E6-B11E-ED71BB94F8AD}">
      <dsp:nvSpPr>
        <dsp:cNvPr id="0" name=""/>
        <dsp:cNvSpPr/>
      </dsp:nvSpPr>
      <dsp:spPr>
        <a:xfrm>
          <a:off x="1093222" y="1297905"/>
          <a:ext cx="10446414" cy="1034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13" tIns="109513" rIns="109513" bIns="109513" numCol="1" spcCol="1270" anchor="ctr" anchorCtr="0">
          <a:noAutofit/>
        </a:bodyPr>
        <a:lstStyle/>
        <a:p>
          <a:pPr marL="0" lvl="0" indent="0" algn="l" defTabSz="1244600">
            <a:lnSpc>
              <a:spcPct val="100000"/>
            </a:lnSpc>
            <a:spcBef>
              <a:spcPct val="0"/>
            </a:spcBef>
            <a:spcAft>
              <a:spcPct val="35000"/>
            </a:spcAft>
            <a:buNone/>
          </a:pPr>
          <a:r>
            <a:rPr lang="en-GB" sz="2800" b="0" i="0" kern="1200">
              <a:solidFill>
                <a:schemeClr val="bg1"/>
              </a:solidFill>
              <a:latin typeface="Calibri" panose="020F0502020204030204" pitchFamily="34" charset="0"/>
              <a:cs typeface="Calibri" panose="020F0502020204030204" pitchFamily="34" charset="0"/>
            </a:rPr>
            <a:t>Leverages Git as the single source of truth. </a:t>
          </a:r>
          <a:endParaRPr lang="en-US" sz="2800" kern="1200">
            <a:solidFill>
              <a:schemeClr val="bg1"/>
            </a:solidFill>
            <a:latin typeface="Calibri" panose="020F0502020204030204" pitchFamily="34" charset="0"/>
            <a:cs typeface="Calibri" panose="020F0502020204030204" pitchFamily="34" charset="0"/>
          </a:endParaRPr>
        </a:p>
      </dsp:txBody>
      <dsp:txXfrm>
        <a:off x="1093222" y="1297905"/>
        <a:ext cx="10446414" cy="1034767"/>
      </dsp:txXfrm>
    </dsp:sp>
    <dsp:sp modelId="{A613DC0E-C80E-4E7E-8202-F08600004460}">
      <dsp:nvSpPr>
        <dsp:cNvPr id="0" name=""/>
        <dsp:cNvSpPr/>
      </dsp:nvSpPr>
      <dsp:spPr>
        <a:xfrm>
          <a:off x="0" y="2591364"/>
          <a:ext cx="11589027" cy="9460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8ACB0F-11D0-4E48-B7FA-9F3FB3E42486}">
      <dsp:nvSpPr>
        <dsp:cNvPr id="0" name=""/>
        <dsp:cNvSpPr/>
      </dsp:nvSpPr>
      <dsp:spPr>
        <a:xfrm>
          <a:off x="286187" y="2804230"/>
          <a:ext cx="520848" cy="5203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69A04-8A7D-49AB-80BC-48D084092CD3}">
      <dsp:nvSpPr>
        <dsp:cNvPr id="0" name=""/>
        <dsp:cNvSpPr/>
      </dsp:nvSpPr>
      <dsp:spPr>
        <a:xfrm>
          <a:off x="1093222" y="2591364"/>
          <a:ext cx="10446414" cy="1034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13" tIns="109513" rIns="109513" bIns="109513" numCol="1" spcCol="1270" anchor="ctr" anchorCtr="0">
          <a:noAutofit/>
        </a:bodyPr>
        <a:lstStyle/>
        <a:p>
          <a:pPr marL="0" lvl="0" indent="0" algn="l" defTabSz="1244600">
            <a:lnSpc>
              <a:spcPct val="100000"/>
            </a:lnSpc>
            <a:spcBef>
              <a:spcPct val="0"/>
            </a:spcBef>
            <a:spcAft>
              <a:spcPct val="35000"/>
            </a:spcAft>
            <a:buNone/>
          </a:pPr>
          <a:r>
            <a:rPr lang="en-GB" sz="2800" b="0" i="0" kern="1200">
              <a:solidFill>
                <a:schemeClr val="bg1"/>
              </a:solidFill>
              <a:latin typeface="Calibri" panose="020F0502020204030204" pitchFamily="34" charset="0"/>
              <a:cs typeface="Calibri" panose="020F0502020204030204" pitchFamily="34" charset="0"/>
            </a:rPr>
            <a:t>A </a:t>
          </a:r>
          <a:r>
            <a:rPr lang="en-GB" sz="2800" b="0" i="0" kern="1200" err="1">
              <a:solidFill>
                <a:schemeClr val="bg1"/>
              </a:solidFill>
              <a:latin typeface="Calibri" panose="020F0502020204030204" pitchFamily="34" charset="0"/>
              <a:cs typeface="Calibri" panose="020F0502020204030204" pitchFamily="34" charset="0"/>
            </a:rPr>
            <a:t>GitOps</a:t>
          </a:r>
          <a:r>
            <a:rPr lang="en-GB" sz="2800" b="0" i="0" kern="1200">
              <a:solidFill>
                <a:schemeClr val="bg1"/>
              </a:solidFill>
              <a:latin typeface="Calibri" panose="020F0502020204030204" pitchFamily="34" charset="0"/>
              <a:cs typeface="Calibri" panose="020F0502020204030204" pitchFamily="34" charset="0"/>
            </a:rPr>
            <a:t> agent (</a:t>
          </a:r>
          <a:r>
            <a:rPr lang="en-GB" sz="2800" b="0" i="0" u="none" kern="1200">
              <a:solidFill>
                <a:schemeClr val="bg1"/>
              </a:solidFill>
              <a:latin typeface="Calibri" panose="020F0502020204030204" pitchFamily="34" charset="0"/>
              <a:cs typeface="Calibri" panose="020F0502020204030204" pitchFamily="34" charset="0"/>
            </a:rPr>
            <a:t>Flux, </a:t>
          </a:r>
          <a:r>
            <a:rPr lang="en-GB" sz="2800" b="0" i="0" u="none" kern="1200" err="1">
              <a:solidFill>
                <a:schemeClr val="bg1"/>
              </a:solidFill>
              <a:latin typeface="Calibri" panose="020F0502020204030204" pitchFamily="34" charset="0"/>
              <a:cs typeface="Calibri" panose="020F0502020204030204" pitchFamily="34" charset="0"/>
            </a:rPr>
            <a:t>ArgoCD</a:t>
          </a:r>
          <a:r>
            <a:rPr lang="en-GB" sz="2800" b="0" i="0" kern="1200">
              <a:solidFill>
                <a:schemeClr val="bg1"/>
              </a:solidFill>
              <a:latin typeface="Calibri" panose="020F0502020204030204" pitchFamily="34" charset="0"/>
              <a:cs typeface="Calibri" panose="020F0502020204030204" pitchFamily="34" charset="0"/>
            </a:rPr>
            <a:t>) automatically applies all code, configuration, &amp; policies across environments.</a:t>
          </a:r>
          <a:endParaRPr lang="en-US" sz="2800" kern="1200">
            <a:solidFill>
              <a:schemeClr val="bg1"/>
            </a:solidFill>
            <a:latin typeface="Calibri" panose="020F0502020204030204" pitchFamily="34" charset="0"/>
            <a:cs typeface="Calibri" panose="020F0502020204030204" pitchFamily="34" charset="0"/>
          </a:endParaRPr>
        </a:p>
      </dsp:txBody>
      <dsp:txXfrm>
        <a:off x="1093222" y="2591364"/>
        <a:ext cx="10446414" cy="1034767"/>
      </dsp:txXfrm>
    </dsp:sp>
    <dsp:sp modelId="{F05E009B-5403-4830-BC33-4D68D6C2CEC1}">
      <dsp:nvSpPr>
        <dsp:cNvPr id="0" name=""/>
        <dsp:cNvSpPr/>
      </dsp:nvSpPr>
      <dsp:spPr>
        <a:xfrm>
          <a:off x="0" y="3884823"/>
          <a:ext cx="11589027" cy="9460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1B9FB-483B-4214-ACCB-FEF2165EA17A}">
      <dsp:nvSpPr>
        <dsp:cNvPr id="0" name=""/>
        <dsp:cNvSpPr/>
      </dsp:nvSpPr>
      <dsp:spPr>
        <a:xfrm>
          <a:off x="286187" y="4097690"/>
          <a:ext cx="520848" cy="5203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A18F19-00E8-46FD-B491-649804109F6C}">
      <dsp:nvSpPr>
        <dsp:cNvPr id="0" name=""/>
        <dsp:cNvSpPr/>
      </dsp:nvSpPr>
      <dsp:spPr>
        <a:xfrm>
          <a:off x="1093222" y="3884823"/>
          <a:ext cx="10446414" cy="1034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13" tIns="109513" rIns="109513" bIns="109513" numCol="1" spcCol="1270" anchor="ctr" anchorCtr="0">
          <a:noAutofit/>
        </a:bodyPr>
        <a:lstStyle/>
        <a:p>
          <a:pPr marL="0" lvl="0" indent="0" algn="l" defTabSz="1244600">
            <a:lnSpc>
              <a:spcPct val="100000"/>
            </a:lnSpc>
            <a:spcBef>
              <a:spcPct val="0"/>
            </a:spcBef>
            <a:spcAft>
              <a:spcPct val="35000"/>
            </a:spcAft>
            <a:buNone/>
          </a:pPr>
          <a:r>
            <a:rPr lang="en-GB" sz="2800" b="0" i="0" kern="1200">
              <a:solidFill>
                <a:schemeClr val="bg1"/>
              </a:solidFill>
              <a:latin typeface="Calibri" panose="020F0502020204030204" pitchFamily="34" charset="0"/>
              <a:cs typeface="Calibri" panose="020F0502020204030204" pitchFamily="34" charset="0"/>
            </a:rPr>
            <a:t>If there is any divergence between Git and what's running in a cluster, automatically update or roll back the cluster.</a:t>
          </a:r>
          <a:endParaRPr lang="en-US" sz="2800" kern="1200">
            <a:solidFill>
              <a:schemeClr val="bg1"/>
            </a:solidFill>
            <a:latin typeface="Calibri" panose="020F0502020204030204" pitchFamily="34" charset="0"/>
            <a:cs typeface="Calibri" panose="020F0502020204030204" pitchFamily="34" charset="0"/>
          </a:endParaRPr>
        </a:p>
      </dsp:txBody>
      <dsp:txXfrm>
        <a:off x="1093222" y="3884823"/>
        <a:ext cx="10446414" cy="10347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634E9-1FF6-B342-A21A-8768785C39F3}"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AD9DF3-47C7-F24E-83F8-F5ADE1FEF309}" type="slidenum">
              <a:rPr lang="en-US" smtClean="0"/>
              <a:t>‹#›</a:t>
            </a:fld>
            <a:endParaRPr lang="en-US"/>
          </a:p>
        </p:txBody>
      </p:sp>
    </p:spTree>
    <p:extLst>
      <p:ext uri="{BB962C8B-B14F-4D97-AF65-F5344CB8AC3E}">
        <p14:creationId xmlns:p14="http://schemas.microsoft.com/office/powerpoint/2010/main" val="2697391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and welcome. </a:t>
            </a:r>
            <a:br>
              <a:rPr lang="en-US"/>
            </a:br>
            <a:br>
              <a:rPr lang="en-US"/>
            </a:br>
            <a:r>
              <a:rPr lang="en-GB"/>
              <a:t>The presentation having this long title basically introduces an easy-to-use e2e framework leveraging </a:t>
            </a:r>
            <a:r>
              <a:rPr lang="en-GB" b="0"/>
              <a:t>NVIDIA NIMs and </a:t>
            </a:r>
            <a:r>
              <a:rPr lang="en-GB" b="0" err="1"/>
              <a:t>NeMo</a:t>
            </a:r>
            <a:r>
              <a:rPr lang="en-GB" b="0"/>
              <a:t> Microservices for fine-tuning, evaluating, and deploying AI models in a </a:t>
            </a:r>
            <a:r>
              <a:rPr lang="en-GB" b="0" err="1"/>
              <a:t>GitOps</a:t>
            </a:r>
            <a:r>
              <a:rPr lang="en-GB" b="0"/>
              <a:t>-based approach. </a:t>
            </a:r>
          </a:p>
          <a:p>
            <a:endParaRPr lang="en-GB"/>
          </a:p>
          <a:p>
            <a:r>
              <a:rPr lang="en-GB"/>
              <a:t>In this lab, we will </a:t>
            </a:r>
            <a:r>
              <a:rPr lang="en-GB" b="1"/>
              <a:t>build this full automation from scratch</a:t>
            </a:r>
            <a:r>
              <a:rPr lang="en-GB"/>
              <a:t>, walking through how to set up a </a:t>
            </a:r>
            <a:r>
              <a:rPr lang="en-GB" b="1"/>
              <a:t>CI/CD pipeline</a:t>
            </a:r>
            <a:r>
              <a:rPr lang="en-GB"/>
              <a:t> that streamlines model fine-tuning, evaluation, and inference—ultimately enabling a </a:t>
            </a:r>
            <a:r>
              <a:rPr lang="en-GB" b="1"/>
              <a:t>fully automated and scalable AI workflow</a:t>
            </a:r>
            <a:r>
              <a:rPr lang="en-GB"/>
              <a:t>.</a:t>
            </a:r>
            <a:endParaRPr lang="en-US"/>
          </a:p>
        </p:txBody>
      </p:sp>
      <p:sp>
        <p:nvSpPr>
          <p:cNvPr id="4" name="Slide Number Placeholder 3"/>
          <p:cNvSpPr>
            <a:spLocks noGrp="1"/>
          </p:cNvSpPr>
          <p:nvPr>
            <p:ph type="sldNum" sz="quarter" idx="5"/>
          </p:nvPr>
        </p:nvSpPr>
        <p:spPr/>
        <p:txBody>
          <a:bodyPr/>
          <a:lstStyle/>
          <a:p>
            <a:fld id="{26AD9DF3-47C7-F24E-83F8-F5ADE1FEF309}" type="slidenum">
              <a:rPr lang="en-US" smtClean="0"/>
              <a:t>1</a:t>
            </a:fld>
            <a:endParaRPr lang="en-US"/>
          </a:p>
        </p:txBody>
      </p:sp>
    </p:spTree>
    <p:extLst>
      <p:ext uri="{BB962C8B-B14F-4D97-AF65-F5344CB8AC3E}">
        <p14:creationId xmlns:p14="http://schemas.microsoft.com/office/powerpoint/2010/main" val="3687302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2DA5C-3CE6-AB38-AB91-98D478CB9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F9775-59FA-20D3-0C90-470581580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D2071-6417-48B7-CEC0-9F1D9DD482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AF523C-4FE1-A9C5-DFDE-5E86C7A4677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9906D90-C934-ED41-B89F-151578456FF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1421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a:t>A path towards a self-service developer experience for managing applications and automating CI/CD pipelines, unifying development and operations teams.</a:t>
            </a:r>
            <a:endParaRPr lang="en-US" sz="1200"/>
          </a:p>
          <a:p>
            <a:endParaRPr lang="en-US"/>
          </a:p>
        </p:txBody>
      </p:sp>
      <p:sp>
        <p:nvSpPr>
          <p:cNvPr id="4" name="Slide Number Placeholder 3"/>
          <p:cNvSpPr>
            <a:spLocks noGrp="1"/>
          </p:cNvSpPr>
          <p:nvPr>
            <p:ph type="sldNum" sz="quarter" idx="5"/>
          </p:nvPr>
        </p:nvSpPr>
        <p:spPr/>
        <p:txBody>
          <a:bodyPr/>
          <a:lstStyle/>
          <a:p>
            <a:fld id="{E537E269-6978-FD44-8268-B96789699BE3}" type="slidenum">
              <a:rPr lang="en-US" smtClean="0"/>
              <a:t>12</a:t>
            </a:fld>
            <a:endParaRPr lang="en-US"/>
          </a:p>
        </p:txBody>
      </p:sp>
    </p:spTree>
    <p:extLst>
      <p:ext uri="{BB962C8B-B14F-4D97-AF65-F5344CB8AC3E}">
        <p14:creationId xmlns:p14="http://schemas.microsoft.com/office/powerpoint/2010/main" val="968845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flux </a:t>
            </a:r>
            <a:r>
              <a:rPr lang="en-US" err="1"/>
              <a:t>aprt</a:t>
            </a:r>
            <a:r>
              <a:rPr lang="en-US"/>
              <a:t> from </a:t>
            </a:r>
            <a:r>
              <a:rPr lang="en-US" err="1"/>
              <a:t>argocd</a:t>
            </a:r>
            <a:r>
              <a:rPr lang="en-US"/>
              <a:t>, why </a:t>
            </a:r>
            <a:r>
              <a:rPr lang="en-US" err="1"/>
              <a:t>argocd</a:t>
            </a:r>
            <a:endParaRPr lang="en-US"/>
          </a:p>
        </p:txBody>
      </p:sp>
      <p:sp>
        <p:nvSpPr>
          <p:cNvPr id="4" name="Slide Number Placeholder 3"/>
          <p:cNvSpPr>
            <a:spLocks noGrp="1"/>
          </p:cNvSpPr>
          <p:nvPr>
            <p:ph type="sldNum" sz="quarter" idx="5"/>
          </p:nvPr>
        </p:nvSpPr>
        <p:spPr/>
        <p:txBody>
          <a:bodyPr/>
          <a:lstStyle/>
          <a:p>
            <a:fld id="{26AD9DF3-47C7-F24E-83F8-F5ADE1FEF309}" type="slidenum">
              <a:rPr lang="en-US" smtClean="0"/>
              <a:t>15</a:t>
            </a:fld>
            <a:endParaRPr lang="en-US"/>
          </a:p>
        </p:txBody>
      </p:sp>
    </p:spTree>
    <p:extLst>
      <p:ext uri="{BB962C8B-B14F-4D97-AF65-F5344CB8AC3E}">
        <p14:creationId xmlns:p14="http://schemas.microsoft.com/office/powerpoint/2010/main" val="3677751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906D90-C934-ED41-B89F-151578456FF8}" type="slidenum">
              <a:rPr lang="en-US" smtClean="0"/>
              <a:t>21</a:t>
            </a:fld>
            <a:endParaRPr lang="en-US"/>
          </a:p>
        </p:txBody>
      </p:sp>
    </p:spTree>
    <p:extLst>
      <p:ext uri="{BB962C8B-B14F-4D97-AF65-F5344CB8AC3E}">
        <p14:creationId xmlns:p14="http://schemas.microsoft.com/office/powerpoint/2010/main" val="508010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Hence, Our lab environment looks like as shown in the slide. It consists of DGX A100 with 4 GPUs as a host with Ubuntu as the operating system. Docker is used as the </a:t>
            </a:r>
            <a:r>
              <a:rPr lang="en-GB" err="1"/>
              <a:t>continer</a:t>
            </a:r>
            <a:r>
              <a:rPr lang="en-GB"/>
              <a:t> engine. Kubernetes is deployed on it using </a:t>
            </a:r>
            <a:r>
              <a:rPr lang="en-GB" err="1"/>
              <a:t>MiniKube</a:t>
            </a:r>
            <a:r>
              <a:rPr lang="en-GB"/>
              <a:t>; To enable GPU utilization in Kubernetes, we install essential NVIDIA software components using the GPU Operator. </a:t>
            </a:r>
            <a:endParaRPr lang="en-US">
              <a:ea typeface="Calibri"/>
              <a:cs typeface="Calibri"/>
            </a:endParaRPr>
          </a:p>
        </p:txBody>
      </p:sp>
      <p:sp>
        <p:nvSpPr>
          <p:cNvPr id="4" name="Slide Number Placeholder 3"/>
          <p:cNvSpPr>
            <a:spLocks noGrp="1"/>
          </p:cNvSpPr>
          <p:nvPr>
            <p:ph type="sldNum" sz="quarter" idx="5"/>
          </p:nvPr>
        </p:nvSpPr>
        <p:spPr/>
        <p:txBody>
          <a:bodyPr/>
          <a:lstStyle/>
          <a:p>
            <a:fld id="{E8BAEBE3-2128-C545-946E-23EB3E5DF2C8}" type="slidenum">
              <a:rPr lang="en-US" smtClean="0"/>
              <a:t>22</a:t>
            </a:fld>
            <a:endParaRPr lang="en-US"/>
          </a:p>
        </p:txBody>
      </p:sp>
    </p:spTree>
    <p:extLst>
      <p:ext uri="{BB962C8B-B14F-4D97-AF65-F5344CB8AC3E}">
        <p14:creationId xmlns:p14="http://schemas.microsoft.com/office/powerpoint/2010/main" val="859564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Kubernetes can be deployed using various tools for example cloud service providers' offerings such as AWS's EKS, Azure's AKS, or GCP's GKE can be utilized. Or for self-hosted K8s, one can use </a:t>
            </a:r>
            <a:r>
              <a:rPr lang="en-GB" err="1"/>
              <a:t>Kubeadm</a:t>
            </a:r>
            <a:r>
              <a:rPr lang="en-GB"/>
              <a:t>, </a:t>
            </a:r>
            <a:r>
              <a:rPr lang="en-GB" err="1"/>
              <a:t>minikube</a:t>
            </a:r>
            <a:r>
              <a:rPr lang="en-GB"/>
              <a:t> or k3s. There exists several others. In this lab, we leverage </a:t>
            </a:r>
            <a:r>
              <a:rPr lang="en-GB" err="1"/>
              <a:t>MiniKube</a:t>
            </a:r>
            <a:r>
              <a:rPr lang="en-GB"/>
              <a:t> for deploying Kubernetes. </a:t>
            </a:r>
          </a:p>
        </p:txBody>
      </p:sp>
      <p:sp>
        <p:nvSpPr>
          <p:cNvPr id="4" name="Slide Number Placeholder 3"/>
          <p:cNvSpPr>
            <a:spLocks noGrp="1"/>
          </p:cNvSpPr>
          <p:nvPr>
            <p:ph type="sldNum" sz="quarter" idx="5"/>
          </p:nvPr>
        </p:nvSpPr>
        <p:spPr/>
        <p:txBody>
          <a:bodyPr/>
          <a:lstStyle/>
          <a:p>
            <a:fld id="{E8BAEBE3-2128-C545-946E-23EB3E5DF2C8}" type="slidenum">
              <a:rPr lang="en-US" smtClean="0"/>
              <a:t>23</a:t>
            </a:fld>
            <a:endParaRPr lang="en-US"/>
          </a:p>
        </p:txBody>
      </p:sp>
    </p:spTree>
    <p:extLst>
      <p:ext uri="{BB962C8B-B14F-4D97-AF65-F5344CB8AC3E}">
        <p14:creationId xmlns:p14="http://schemas.microsoft.com/office/powerpoint/2010/main" val="240919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Nvidia Container runtime support docker, LXC and CRI-O</a:t>
            </a:r>
          </a:p>
        </p:txBody>
      </p:sp>
      <p:sp>
        <p:nvSpPr>
          <p:cNvPr id="4" name="Slide Number Placeholder 3"/>
          <p:cNvSpPr>
            <a:spLocks noGrp="1"/>
          </p:cNvSpPr>
          <p:nvPr>
            <p:ph type="sldNum" sz="quarter" idx="5"/>
          </p:nvPr>
        </p:nvSpPr>
        <p:spPr/>
        <p:txBody>
          <a:bodyPr/>
          <a:lstStyle/>
          <a:p>
            <a:fld id="{26AD9DF3-47C7-F24E-83F8-F5ADE1FEF309}" type="slidenum">
              <a:rPr lang="en-US" smtClean="0"/>
              <a:t>24</a:t>
            </a:fld>
            <a:endParaRPr lang="en-US"/>
          </a:p>
        </p:txBody>
      </p:sp>
    </p:spTree>
    <p:extLst>
      <p:ext uri="{BB962C8B-B14F-4D97-AF65-F5344CB8AC3E}">
        <p14:creationId xmlns:p14="http://schemas.microsoft.com/office/powerpoint/2010/main" val="1592275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notebook we will deploy the some of the stuff like NIM Operator via the helm chart. Therefore, let’s understand first what is helm Helm chart. </a:t>
            </a:r>
          </a:p>
          <a:p>
            <a:pPr algn="l"/>
            <a:endParaRPr lang="en-GB" b="0" i="0">
              <a:solidFill>
                <a:srgbClr val="1F1F1F"/>
              </a:solidFill>
              <a:effectLst/>
              <a:highlight>
                <a:srgbClr val="FFFFFF"/>
              </a:highlight>
              <a:latin typeface="Google Sans"/>
            </a:endParaRPr>
          </a:p>
          <a:p>
            <a:pPr algn="l"/>
            <a:r>
              <a:rPr lang="en-GB" b="0" i="0">
                <a:solidFill>
                  <a:srgbClr val="0D0D0D"/>
                </a:solidFill>
                <a:effectLst/>
                <a:highlight>
                  <a:srgbClr val="FFFFFF"/>
                </a:highlight>
                <a:latin typeface="Söhne"/>
              </a:rPr>
              <a:t>Helm is a tool that automates the creation, packaging, configuration, and deployment of Kubernetes applications by combining configuration files into a single reusable package. This reusable package is called a Helm chart.</a:t>
            </a:r>
          </a:p>
          <a:p>
            <a:pPr algn="l"/>
            <a:r>
              <a:rPr lang="en-GB" b="0" i="0">
                <a:solidFill>
                  <a:srgbClr val="0D0D0D"/>
                </a:solidFill>
                <a:effectLst/>
                <a:highlight>
                  <a:srgbClr val="FFFFFF"/>
                </a:highlight>
                <a:latin typeface="Söhne"/>
              </a:rPr>
              <a:t>A Helm chart is a package that contains all the necessary resources to deploy an application to a Kubernetes cluster. This includes YAML configuration files for deployments, services, secrets, and configs.</a:t>
            </a:r>
          </a:p>
          <a:p>
            <a:pPr algn="l"/>
            <a:r>
              <a:rPr lang="en-GB" b="0" i="0">
                <a:solidFill>
                  <a:srgbClr val="0D0D0D"/>
                </a:solidFill>
                <a:effectLst/>
                <a:highlight>
                  <a:srgbClr val="FFFFFF"/>
                </a:highlight>
                <a:latin typeface="Söhne"/>
              </a:rPr>
              <a:t>Helm pulls Helm charts from a Helm repository such as the NGC private registry. Users adjust the </a:t>
            </a:r>
            <a:r>
              <a:rPr lang="en-GB" b="0" i="0" err="1">
                <a:solidFill>
                  <a:srgbClr val="0D0D0D"/>
                </a:solidFill>
                <a:effectLst/>
                <a:highlight>
                  <a:srgbClr val="FFFFFF"/>
                </a:highlight>
                <a:latin typeface="Söhne"/>
              </a:rPr>
              <a:t>values.yaml</a:t>
            </a:r>
            <a:r>
              <a:rPr lang="en-GB" b="0" i="0">
                <a:solidFill>
                  <a:srgbClr val="0D0D0D"/>
                </a:solidFill>
                <a:effectLst/>
                <a:highlight>
                  <a:srgbClr val="FFFFFF"/>
                </a:highlight>
                <a:latin typeface="Söhne"/>
              </a:rPr>
              <a:t> file, which contains the actual configuration for each resource, depending on the environment and need.</a:t>
            </a:r>
          </a:p>
          <a:p>
            <a:pPr algn="l"/>
            <a:r>
              <a:rPr lang="en-GB" b="0" i="0">
                <a:solidFill>
                  <a:srgbClr val="0D0D0D"/>
                </a:solidFill>
                <a:effectLst/>
                <a:highlight>
                  <a:srgbClr val="FFFFFF"/>
                </a:highlight>
                <a:latin typeface="Söhne"/>
              </a:rPr>
              <a:t>Then Helm resolves parameters within the Helm chart using </a:t>
            </a:r>
            <a:r>
              <a:rPr lang="en-GB" b="0" i="0" err="1">
                <a:solidFill>
                  <a:srgbClr val="0D0D0D"/>
                </a:solidFill>
                <a:effectLst/>
                <a:highlight>
                  <a:srgbClr val="FFFFFF"/>
                </a:highlight>
                <a:latin typeface="Söhne"/>
              </a:rPr>
              <a:t>values.yaml</a:t>
            </a:r>
            <a:r>
              <a:rPr lang="en-GB" b="0" i="0">
                <a:solidFill>
                  <a:srgbClr val="0D0D0D"/>
                </a:solidFill>
                <a:effectLst/>
                <a:highlight>
                  <a:srgbClr val="FFFFFF"/>
                </a:highlight>
                <a:latin typeface="Söhne"/>
              </a:rPr>
              <a:t> before deploying on the Kubernetes cluster.</a:t>
            </a:r>
          </a:p>
          <a:p>
            <a:pPr algn="l"/>
            <a:endParaRPr lang="en-GB" b="0" i="0">
              <a:solidFill>
                <a:srgbClr val="555555"/>
              </a:solidFill>
              <a:effectLst/>
              <a:highlight>
                <a:srgbClr val="FFFFFF"/>
              </a:highlight>
              <a:latin typeface="Roboto"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E8BAEBE3-2128-C545-946E-23EB3E5DF2C8}" type="slidenum">
              <a:rPr lang="en-US" smtClean="0"/>
              <a:t>25</a:t>
            </a:fld>
            <a:endParaRPr lang="en-US"/>
          </a:p>
        </p:txBody>
      </p:sp>
    </p:spTree>
    <p:extLst>
      <p:ext uri="{BB962C8B-B14F-4D97-AF65-F5344CB8AC3E}">
        <p14:creationId xmlns:p14="http://schemas.microsoft.com/office/powerpoint/2010/main" val="230822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6D1FA-D5DB-13E5-3F2E-4849FD0490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BF789-CA61-367E-8974-94DAE1944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42D10-2742-DE34-B351-D30E401688F5}"/>
              </a:ext>
            </a:extLst>
          </p:cNvPr>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Let’s now take a look at how the GPU Operator operands are orchestrated.</a:t>
            </a:r>
          </a:p>
          <a:p>
            <a:pPr marL="0" lvl="0" indent="0" algn="l" rtl="0">
              <a:lnSpc>
                <a:spcPct val="115000"/>
              </a:lnSpc>
              <a:spcBef>
                <a:spcPts val="0"/>
              </a:spcBef>
              <a:spcAft>
                <a:spcPts val="0"/>
              </a:spcAft>
              <a:buClr>
                <a:schemeClr val="dk1"/>
              </a:buClr>
              <a:buSzPts val="1100"/>
              <a:buFont typeface="Arial"/>
              <a:buNone/>
            </a:pPr>
            <a:endParaRPr lang="en-GB">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As mentioned, the GPU Operator acts as the control plane for your GPU worker nodes.</a:t>
            </a: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It watches our </a:t>
            </a:r>
            <a:r>
              <a:rPr lang="en-GB" err="1">
                <a:solidFill>
                  <a:schemeClr val="dk1"/>
                </a:solidFill>
              </a:rPr>
              <a:t>CustomResource</a:t>
            </a:r>
            <a:r>
              <a:rPr lang="en-GB">
                <a:solidFill>
                  <a:schemeClr val="dk1"/>
                </a:solidFill>
              </a:rPr>
              <a:t>, named </a:t>
            </a:r>
            <a:r>
              <a:rPr lang="en-GB" err="1">
                <a:solidFill>
                  <a:schemeClr val="dk1"/>
                </a:solidFill>
              </a:rPr>
              <a:t>ClusterPolicy</a:t>
            </a:r>
            <a:r>
              <a:rPr lang="en-GB">
                <a:solidFill>
                  <a:schemeClr val="dk1"/>
                </a:solidFill>
              </a:rPr>
              <a:t>, which contains the desired state of the GPU Operands, as defined from the helm chart file </a:t>
            </a:r>
            <a:r>
              <a:rPr lang="en-GB" err="1">
                <a:solidFill>
                  <a:schemeClr val="dk1"/>
                </a:solidFill>
              </a:rPr>
              <a:t>values.yaml</a:t>
            </a:r>
            <a:r>
              <a:rPr lang="en-GB">
                <a:solidFill>
                  <a:schemeClr val="dk1"/>
                </a:solidFill>
              </a:rPr>
              <a:t>.</a:t>
            </a: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The Operator reconciles the desired state with the observed state in the cluster, to ensure your GPU worker nodes are running the desired set of operands.</a:t>
            </a: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Once the helm chart is installed, a </a:t>
            </a:r>
            <a:r>
              <a:rPr lang="en-GB" err="1">
                <a:solidFill>
                  <a:schemeClr val="dk1"/>
                </a:solidFill>
              </a:rPr>
              <a:t>ClusterPolicy</a:t>
            </a:r>
            <a:r>
              <a:rPr lang="en-GB">
                <a:solidFill>
                  <a:schemeClr val="dk1"/>
                </a:solidFill>
              </a:rPr>
              <a:t> instance is created, and on each GPU worker node, the following will occur.</a:t>
            </a:r>
          </a:p>
          <a:p>
            <a:pPr marL="0" lvl="0" indent="0" algn="l" rtl="0">
              <a:lnSpc>
                <a:spcPct val="115000"/>
              </a:lnSpc>
              <a:spcBef>
                <a:spcPts val="0"/>
              </a:spcBef>
              <a:spcAft>
                <a:spcPts val="0"/>
              </a:spcAft>
              <a:buClr>
                <a:schemeClr val="dk1"/>
              </a:buClr>
              <a:buSzPts val="1100"/>
              <a:buFont typeface="Arial"/>
              <a:buNone/>
            </a:pPr>
            <a:endParaRPr lang="en-GB">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Starting on the left, Node Feature discovery will label the node.</a:t>
            </a: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Based on these labels, the GPU Operator will detect the presence of a GPU and initiate the deployment of the Operands to the worker node in the affirmative case.</a:t>
            </a:r>
          </a:p>
          <a:p>
            <a:pPr marL="0" lvl="0" indent="0" algn="l" rtl="0">
              <a:lnSpc>
                <a:spcPct val="115000"/>
              </a:lnSpc>
              <a:spcBef>
                <a:spcPts val="0"/>
              </a:spcBef>
              <a:spcAft>
                <a:spcPts val="0"/>
              </a:spcAft>
              <a:buClr>
                <a:schemeClr val="dk1"/>
              </a:buClr>
              <a:buSzPts val="1100"/>
              <a:buFont typeface="Arial"/>
              <a:buNone/>
            </a:pPr>
            <a:endParaRPr lang="en-GB">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The Operands will be installed in the order shown on the diagram, starting with the GPU Driver and ending with the Monitoring components.</a:t>
            </a:r>
          </a:p>
          <a:p>
            <a:pPr marL="0" lvl="0" indent="0" algn="l" rtl="0">
              <a:lnSpc>
                <a:spcPct val="115000"/>
              </a:lnSpc>
              <a:spcBef>
                <a:spcPts val="0"/>
              </a:spcBef>
              <a:spcAft>
                <a:spcPts val="0"/>
              </a:spcAft>
              <a:buClr>
                <a:schemeClr val="dk1"/>
              </a:buClr>
              <a:buSzPts val="1100"/>
              <a:buFont typeface="Arial"/>
              <a:buNone/>
            </a:pPr>
            <a:endParaRPr lang="en-GB">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As shown by the green arrows, the GPU Operator performs a series of validations as components are deployed to make sure they are operating correctly.</a:t>
            </a:r>
          </a:p>
          <a:p>
            <a:pPr marL="0" lvl="0" indent="0" algn="l" rtl="0">
              <a:lnSpc>
                <a:spcPct val="115000"/>
              </a:lnSpc>
              <a:spcBef>
                <a:spcPts val="0"/>
              </a:spcBef>
              <a:spcAft>
                <a:spcPts val="0"/>
              </a:spcAft>
              <a:buClr>
                <a:schemeClr val="dk1"/>
              </a:buClr>
              <a:buSzPts val="1100"/>
              <a:buFont typeface="Arial"/>
              <a:buNone/>
            </a:pPr>
            <a:endParaRPr lang="en-GB">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If any validation fails, GPU operator will stop installing the rest of the stack.</a:t>
            </a: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For example, after the Container Toolkit is installed, we launch a sample pod that requests a GPU and we validate that it can properly access the device.</a:t>
            </a: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If it can’t, we know we cannot proceed with the rest of the operands so we stop.</a:t>
            </a:r>
          </a:p>
          <a:p>
            <a:pPr marL="0" lvl="0" indent="0" algn="l" rtl="0">
              <a:lnSpc>
                <a:spcPct val="115000"/>
              </a:lnSpc>
              <a:spcBef>
                <a:spcPts val="0"/>
              </a:spcBef>
              <a:spcAft>
                <a:spcPts val="0"/>
              </a:spcAft>
              <a:buClr>
                <a:schemeClr val="dk1"/>
              </a:buClr>
              <a:buSzPts val="1100"/>
              <a:buFont typeface="Arial"/>
              <a:buNone/>
            </a:pPr>
            <a:endParaRPr lang="en-GB">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This helps cluster admins easily diagnose which component in the stack is failing and work towards finding a root cause.</a:t>
            </a:r>
          </a:p>
          <a:p>
            <a:endParaRPr lang="en-GB"/>
          </a:p>
        </p:txBody>
      </p:sp>
      <p:sp>
        <p:nvSpPr>
          <p:cNvPr id="4" name="Slide Number Placeholder 3">
            <a:extLst>
              <a:ext uri="{FF2B5EF4-FFF2-40B4-BE49-F238E27FC236}">
                <a16:creationId xmlns:a16="http://schemas.microsoft.com/office/drawing/2014/main" id="{59882876-66C6-8FDA-6F3C-5F6E7E562445}"/>
              </a:ext>
            </a:extLst>
          </p:cNvPr>
          <p:cNvSpPr>
            <a:spLocks noGrp="1"/>
          </p:cNvSpPr>
          <p:nvPr>
            <p:ph type="sldNum" sz="quarter" idx="5"/>
          </p:nvPr>
        </p:nvSpPr>
        <p:spPr/>
        <p:txBody>
          <a:bodyPr/>
          <a:lstStyle/>
          <a:p>
            <a:fld id="{26AD9DF3-47C7-F24E-83F8-F5ADE1FEF309}" type="slidenum">
              <a:rPr lang="en-US" smtClean="0"/>
              <a:t>27</a:t>
            </a:fld>
            <a:endParaRPr lang="en-US"/>
          </a:p>
        </p:txBody>
      </p:sp>
    </p:spTree>
    <p:extLst>
      <p:ext uri="{BB962C8B-B14F-4D97-AF65-F5344CB8AC3E}">
        <p14:creationId xmlns:p14="http://schemas.microsoft.com/office/powerpoint/2010/main" val="61632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E70F6-FEBE-C913-D914-B2904B7A4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2DED3-B5B8-7493-D9E4-2C54F6F6A0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467DF-1585-A71E-C62B-D87E25851EC3}"/>
              </a:ext>
            </a:extLst>
          </p:cNvPr>
          <p:cNvSpPr>
            <a:spLocks noGrp="1"/>
          </p:cNvSpPr>
          <p:nvPr>
            <p:ph type="body" idx="1"/>
          </p:nvPr>
        </p:nvSpPr>
        <p:spPr/>
        <p:txBody>
          <a:bodyPr/>
          <a:lstStyle/>
          <a:p>
            <a:r>
              <a:rPr lang="en-GB" sz="1600"/>
              <a:t>We now will introduce NIMs and Nem Microservices.</a:t>
            </a:r>
          </a:p>
        </p:txBody>
      </p:sp>
      <p:sp>
        <p:nvSpPr>
          <p:cNvPr id="4" name="Slide Number Placeholder 3">
            <a:extLst>
              <a:ext uri="{FF2B5EF4-FFF2-40B4-BE49-F238E27FC236}">
                <a16:creationId xmlns:a16="http://schemas.microsoft.com/office/drawing/2014/main" id="{2D77D693-982D-1DCE-B14A-11985E07DFD1}"/>
              </a:ext>
            </a:extLst>
          </p:cNvPr>
          <p:cNvSpPr>
            <a:spLocks noGrp="1"/>
          </p:cNvSpPr>
          <p:nvPr>
            <p:ph type="sldNum" sz="quarter" idx="10"/>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278844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AD9DF3-47C7-F24E-83F8-F5ADE1FEF309}" type="slidenum">
              <a:rPr lang="en-US" smtClean="0"/>
              <a:t>2</a:t>
            </a:fld>
            <a:endParaRPr lang="en-US"/>
          </a:p>
        </p:txBody>
      </p:sp>
    </p:spTree>
    <p:extLst>
      <p:ext uri="{BB962C8B-B14F-4D97-AF65-F5344CB8AC3E}">
        <p14:creationId xmlns:p14="http://schemas.microsoft.com/office/powerpoint/2010/main" val="4274318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D0D0D"/>
                </a:solidFill>
                <a:effectLst/>
                <a:latin typeface="Söhne"/>
              </a:rPr>
              <a:t>Many of the companies we talk to have already begun the process of building AI applications. </a:t>
            </a:r>
          </a:p>
          <a:p>
            <a:pPr algn="l"/>
            <a:endParaRPr lang="en-US" b="0" i="0">
              <a:solidFill>
                <a:srgbClr val="0D0D0D"/>
              </a:solidFill>
              <a:effectLst/>
              <a:latin typeface="Söhne"/>
            </a:endParaRPr>
          </a:p>
          <a:p>
            <a:pPr algn="l"/>
            <a:r>
              <a:rPr lang="en-US" b="0" i="0">
                <a:solidFill>
                  <a:srgbClr val="0D0D0D"/>
                </a:solidFill>
                <a:effectLst/>
                <a:latin typeface="Söhne"/>
              </a:rPr>
              <a:t>On one side, we have Managed Generative AI Services. These are touted for their simplicity and user-friendly APIs, which allow rapid development and a quick launch into the AI sphere. They provide a fast path to getting started with AI, requiring less initial infrastructure setup, thus enabling a quicker go-to-market.</a:t>
            </a:r>
          </a:p>
          <a:p>
            <a:pPr algn="l"/>
            <a:r>
              <a:rPr lang="en-US" b="0" i="0">
                <a:solidFill>
                  <a:srgbClr val="0D0D0D"/>
                </a:solidFill>
                <a:effectLst/>
                <a:latin typeface="Söhne"/>
              </a:rPr>
              <a:t>However, these benefits come with certain trade-offs. The infrastructure is typically limited to a managed environment, and data, including prompts, may be shared externally. There's a dependency on the service provider's systems and protocols. This can result in limited control over your generative AI strategy, which can be a significant drawback for some organizations, particularly those with stringent data governance and privacy standards.</a:t>
            </a:r>
          </a:p>
          <a:p>
            <a:pPr algn="l"/>
            <a:endParaRPr lang="en-US" b="0" i="0">
              <a:solidFill>
                <a:srgbClr val="0D0D0D"/>
              </a:solidFill>
              <a:effectLst/>
              <a:latin typeface="Söhne"/>
            </a:endParaRPr>
          </a:p>
          <a:p>
            <a:pPr algn="l"/>
            <a:r>
              <a:rPr lang="en-US" b="0" i="0">
                <a:solidFill>
                  <a:srgbClr val="0D0D0D"/>
                </a:solidFill>
                <a:effectLst/>
                <a:latin typeface="Söhne"/>
              </a:rPr>
              <a:t>On the flip side, we have Open-Source Deployments. The main advantage here is the flexibility to run your AI models anywhere—across different data centers and cloud environments. It allows enterprises to securely manage their data within a self-hosted environment, which is vital for compliance and proprietary concerns.</a:t>
            </a:r>
          </a:p>
          <a:p>
            <a:pPr algn="l"/>
            <a:r>
              <a:rPr lang="en-US" b="0" i="0">
                <a:solidFill>
                  <a:srgbClr val="0D0D0D"/>
                </a:solidFill>
                <a:effectLst/>
                <a:latin typeface="Söhne"/>
              </a:rPr>
              <a:t>However, this increased control requires a greater commitment to the infrastructure. It involves tuning for different infrastructure, writing custom code for APIs, and potentially more intricate model fine-tuning to optimize performance. Additionally, there's the responsibility of ongoing maintenance and updates, which can be a significant resource commitment.</a:t>
            </a:r>
          </a:p>
          <a:p>
            <a:endParaRPr lang="en-US"/>
          </a:p>
          <a:p>
            <a:r>
              <a:rPr lang="en-US"/>
              <a:t>Has your organization already begun deploying using one of these approaches? What challenges are you facing? </a:t>
            </a:r>
          </a:p>
        </p:txBody>
      </p:sp>
      <p:sp>
        <p:nvSpPr>
          <p:cNvPr id="4" name="Slide Number Placeholder 3"/>
          <p:cNvSpPr>
            <a:spLocks noGrp="1"/>
          </p:cNvSpPr>
          <p:nvPr>
            <p:ph type="sldNum" sz="quarter" idx="5"/>
          </p:nvPr>
        </p:nvSpPr>
        <p:spPr/>
        <p:txBody>
          <a:bodyPr/>
          <a:lstStyle/>
          <a:p>
            <a:fld id="{A93AD357-0C40-4436-9D38-C47D60C1C9C1}" type="slidenum">
              <a:rPr lang="en-US" smtClean="0"/>
              <a:pPr/>
              <a:t>33</a:t>
            </a:fld>
            <a:endParaRPr lang="en-US"/>
          </a:p>
        </p:txBody>
      </p:sp>
    </p:spTree>
    <p:extLst>
      <p:ext uri="{BB962C8B-B14F-4D97-AF65-F5344CB8AC3E}">
        <p14:creationId xmlns:p14="http://schemas.microsoft.com/office/powerpoint/2010/main" val="2267755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D0D0D"/>
                </a:solidFill>
                <a:effectLst/>
                <a:latin typeface="Söhne"/>
              </a:rPr>
              <a:t>NVIDIA NIM provides the best of both worlds. A simple way to deploy AI models that can be developed using a standard API path. </a:t>
            </a:r>
          </a:p>
          <a:p>
            <a:pPr algn="l"/>
            <a:endParaRPr lang="en-US" b="0" i="0">
              <a:solidFill>
                <a:srgbClr val="0D0D0D"/>
              </a:solidFill>
              <a:effectLst/>
              <a:latin typeface="Söhne"/>
            </a:endParaRPr>
          </a:p>
          <a:p>
            <a:pPr algn="l"/>
            <a:endParaRPr lang="en-US" b="0" i="0">
              <a:solidFill>
                <a:srgbClr val="0D0D0D"/>
              </a:solidFill>
              <a:effectLst/>
              <a:latin typeface="Söhne"/>
            </a:endParaRPr>
          </a:p>
          <a:p>
            <a:pPr algn="l"/>
            <a:r>
              <a:rPr lang="en-US" b="0" i="0">
                <a:solidFill>
                  <a:srgbClr val="0D0D0D"/>
                </a:solidFill>
                <a:effectLst/>
                <a:latin typeface="Söhne"/>
              </a:rPr>
              <a:t>Moving upwards, we've adopted industry-standard APIs in conjunction with NVIDIA Cloud standards to facilitate seamless integration and interoperability across systems.</a:t>
            </a:r>
          </a:p>
          <a:p>
            <a:pPr algn="l"/>
            <a:endParaRPr lang="en-US" b="0" i="0">
              <a:solidFill>
                <a:srgbClr val="0D0D0D"/>
              </a:solidFill>
              <a:effectLst/>
              <a:latin typeface="Söhne"/>
            </a:endParaRPr>
          </a:p>
          <a:p>
            <a:pPr algn="l"/>
            <a:r>
              <a:rPr lang="en-US" b="0" i="0">
                <a:solidFill>
                  <a:srgbClr val="0D0D0D"/>
                </a:solidFill>
                <a:effectLst/>
                <a:latin typeface="Söhne"/>
              </a:rPr>
              <a:t>For those working in specialized fields, we provide domain-specific code for a variety of NIM domain categories, including Large Language Models (LLMs), Vision Language Models (VLMS), video processing, healthcare, and more. This ensures that you have the tools necessary for your specific use case.</a:t>
            </a:r>
          </a:p>
          <a:p>
            <a:pPr algn="l"/>
            <a:endParaRPr lang="en-US" b="0" i="0">
              <a:solidFill>
                <a:srgbClr val="0D0D0D"/>
              </a:solidFill>
              <a:effectLst/>
              <a:latin typeface="Söhne"/>
            </a:endParaRPr>
          </a:p>
          <a:p>
            <a:pPr algn="l"/>
            <a:r>
              <a:rPr lang="en-US" b="0" i="0">
                <a:solidFill>
                  <a:srgbClr val="0D0D0D"/>
                </a:solidFill>
                <a:effectLst/>
                <a:latin typeface="Söhne"/>
              </a:rPr>
              <a:t>Our inference engines are optimized for each model and hardware SKU, delivering unparalleled performance no matter the application.</a:t>
            </a:r>
          </a:p>
          <a:p>
            <a:pPr algn="l"/>
            <a:r>
              <a:rPr lang="en-US" b="0" i="0">
                <a:solidFill>
                  <a:srgbClr val="0D0D0D"/>
                </a:solidFill>
                <a:effectLst/>
                <a:latin typeface="Söhne"/>
              </a:rPr>
              <a:t>We also recognize the importance of customization. That’s why we offer support for custom models built by users for targeted use cases, ensuring that you can adapt our technology to your unique requirements.</a:t>
            </a:r>
          </a:p>
          <a:p>
            <a:pPr algn="l"/>
            <a:endParaRPr lang="en-US" b="0" i="0">
              <a:solidFill>
                <a:srgbClr val="0D0D0D"/>
              </a:solidFill>
              <a:effectLst/>
              <a:latin typeface="Söhne"/>
            </a:endParaRPr>
          </a:p>
          <a:p>
            <a:pPr algn="l"/>
            <a:r>
              <a:rPr lang="en-US" b="0" i="0">
                <a:solidFill>
                  <a:srgbClr val="0D0D0D"/>
                </a:solidFill>
                <a:effectLst/>
                <a:latin typeface="Söhne"/>
              </a:rPr>
              <a:t>All of this is built on an NVIDIA AI Enterprise base container, guaranteeing a reliable and secure foundation for your AI applications.</a:t>
            </a:r>
          </a:p>
          <a:p>
            <a:pPr algn="l"/>
            <a:endParaRPr lang="en-US" b="0" i="0">
              <a:solidFill>
                <a:srgbClr val="0D0D0D"/>
              </a:solidFill>
              <a:effectLst/>
              <a:latin typeface="Söhne"/>
            </a:endParaRPr>
          </a:p>
          <a:p>
            <a:pPr algn="l"/>
            <a:r>
              <a:rPr lang="en-US" b="0" i="0">
                <a:solidFill>
                  <a:srgbClr val="0D0D0D"/>
                </a:solidFill>
                <a:effectLst/>
                <a:latin typeface="Söhne"/>
              </a:rPr>
              <a:t>By combining all of these powerful tools into the NVIDIA NIM container, there are immense benefits to enterprises who want the fastest path to deploy AI models on accelerated infrastructure. NIM offers the flexibility to deploy your applications anywhere while maintaining control of your generative AI applications and data.</a:t>
            </a:r>
          </a:p>
          <a:p>
            <a:pPr algn="l"/>
            <a:endParaRPr lang="en-US" b="0" i="0">
              <a:solidFill>
                <a:srgbClr val="0D0D0D"/>
              </a:solidFill>
              <a:effectLst/>
              <a:latin typeface="Söhne"/>
            </a:endParaRPr>
          </a:p>
          <a:p>
            <a:r>
              <a:rPr lang="en-US" b="0" i="0">
                <a:solidFill>
                  <a:srgbClr val="0D0D0D"/>
                </a:solidFill>
                <a:effectLst/>
                <a:latin typeface="Söhne"/>
              </a:rPr>
              <a:t>We've simplified the development of AI applications to allow for smooth operation in enterprise environments, which means quicker integration and deployment for your teams</a:t>
            </a:r>
            <a:r>
              <a:rPr lang="en-US">
                <a:solidFill>
                  <a:srgbClr val="0D0D0D"/>
                </a:solidFill>
                <a:latin typeface="Söhne"/>
              </a:rPr>
              <a:t>, and accessibility to more of your Developers – you no longer have to be a data scientist or ML/AI engineer to integrate generative AI in applications.</a:t>
            </a:r>
            <a:endParaRPr lang="en-US" b="0" i="0">
              <a:solidFill>
                <a:srgbClr val="0D0D0D"/>
              </a:solidFill>
              <a:effectLst/>
              <a:latin typeface="Söhne"/>
            </a:endParaRPr>
          </a:p>
          <a:p>
            <a:endParaRPr lang="en-US">
              <a:solidFill>
                <a:srgbClr val="0D0D0D"/>
              </a:solidFill>
              <a:latin typeface="Söhne"/>
            </a:endParaRPr>
          </a:p>
          <a:p>
            <a:pPr algn="l"/>
            <a:r>
              <a:rPr lang="en-US" b="0" i="0">
                <a:solidFill>
                  <a:srgbClr val="0D0D0D"/>
                </a:solidFill>
                <a:effectLst/>
                <a:latin typeface="Söhne"/>
              </a:rPr>
              <a:t>We are proud to offer Day 0 support for all generative AI models, providing a wide range of choices across the ecosystem, and ensuring that you can leverage the latest advancements in AI from the get-go.</a:t>
            </a:r>
            <a:endParaRPr lang="en-US"/>
          </a:p>
          <a:p>
            <a:pPr algn="l"/>
            <a:endParaRPr lang="en-US" b="0" i="0">
              <a:solidFill>
                <a:srgbClr val="0D0D0D"/>
              </a:solidFill>
              <a:effectLst/>
              <a:latin typeface="Söhne"/>
            </a:endParaRPr>
          </a:p>
          <a:p>
            <a:pPr algn="l"/>
            <a:r>
              <a:rPr lang="en-US" b="0" i="0">
                <a:solidFill>
                  <a:srgbClr val="0D0D0D"/>
                </a:solidFill>
                <a:effectLst/>
                <a:latin typeface="Söhne"/>
              </a:rPr>
              <a:t>Cost efficiency is key, and we've worked hard to improve Total Cost of Ownership (TCO) with the best latency and throughput, running on accelerated infrastructure.</a:t>
            </a:r>
          </a:p>
          <a:p>
            <a:pPr algn="l"/>
            <a:r>
              <a:rPr lang="en-US" b="0" i="0">
                <a:solidFill>
                  <a:srgbClr val="0D0D0D"/>
                </a:solidFill>
                <a:effectLst/>
                <a:latin typeface="Söhne"/>
              </a:rPr>
              <a:t>Accuracy is paramount, especially in enterprise settings. Our platform enables best accuracy by allowing tuning with proprietary data sources, ensuring that your models are as effective and precise as possible.</a:t>
            </a:r>
          </a:p>
          <a:p>
            <a:pPr algn="l"/>
            <a:endParaRPr lang="en-US" b="0" i="0">
              <a:solidFill>
                <a:srgbClr val="0D0D0D"/>
              </a:solidFill>
              <a:effectLst/>
              <a:latin typeface="Söhne"/>
            </a:endParaRPr>
          </a:p>
          <a:p>
            <a:pPr algn="l"/>
            <a:r>
              <a:rPr lang="en-US" b="0" i="0">
                <a:solidFill>
                  <a:srgbClr val="0D0D0D"/>
                </a:solidFill>
                <a:effectLst/>
                <a:latin typeface="Söhne"/>
              </a:rPr>
              <a:t>Lastly, we offer enterprise software with feature branches, validation, and support, ensuring that you have the backing you need to successfully deploy and maintain your AI applications.</a:t>
            </a:r>
          </a:p>
          <a:p>
            <a:pPr algn="l"/>
            <a:r>
              <a:rPr lang="en-US" b="0" i="0">
                <a:solidFill>
                  <a:srgbClr val="0D0D0D"/>
                </a:solidFill>
                <a:effectLst/>
                <a:latin typeface="Söhne"/>
              </a:rPr>
              <a:t>Supported by industry giants like Oracle, Dell Technologies, Hewlett Packard Enterprise, Lenovo, and Supermicro, you can trust that our platform is recognized for its capability and reliability.</a:t>
            </a:r>
          </a:p>
          <a:p>
            <a:pPr algn="l"/>
            <a:endParaRPr lang="en-US" b="0" i="0">
              <a:solidFill>
                <a:srgbClr val="0D0D0D"/>
              </a:solidFill>
              <a:effectLst/>
              <a:latin typeface="Söhne"/>
            </a:endParaRPr>
          </a:p>
          <a:p>
            <a:pPr algn="l"/>
            <a:r>
              <a:rPr lang="en-US" b="0" i="0">
                <a:solidFill>
                  <a:srgbClr val="0D0D0D"/>
                </a:solidFill>
                <a:effectLst/>
                <a:latin typeface="Söhne"/>
              </a:rPr>
              <a:t>The NVIDIA NIM platform is your comprehensive solution for deploying generative AI applications at scale, with the speed, flexibility, and efficiency your enterprise needs.</a:t>
            </a:r>
          </a:p>
          <a:p>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293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an overview of what’s inside an LLM NIM container, starting with the top:</a:t>
            </a:r>
          </a:p>
          <a:p>
            <a:endParaRPr lang="en-US">
              <a:latin typeface="Trebuchet MS"/>
            </a:endParaRPr>
          </a:p>
          <a:p>
            <a:pPr marL="171450" indent="-171450">
              <a:buFont typeface="Arial"/>
              <a:buChar char="•"/>
            </a:pPr>
            <a:r>
              <a:rPr lang="en-US">
                <a:latin typeface="Trebuchet MS"/>
              </a:rPr>
              <a:t>First, we have the OpenAI compatible API layer which is implemented with the </a:t>
            </a:r>
            <a:r>
              <a:rPr lang="en-US" err="1">
                <a:latin typeface="Trebuchet MS"/>
              </a:rPr>
              <a:t>FastAPI</a:t>
            </a:r>
            <a:r>
              <a:rPr lang="en-US">
                <a:latin typeface="Trebuchet MS"/>
              </a:rPr>
              <a:t> Python library. It exposes an HTTP REST API for communication with Clients. So for developers writing code integrating OpenAI endpoints like Chat Completions, they’ll be able to swap in an LLM NIM without changing anything other than the URL for the endpoint.</a:t>
            </a:r>
            <a:endParaRPr lang="en-US"/>
          </a:p>
          <a:p>
            <a:pPr marL="171450" indent="-171450">
              <a:buFont typeface="Arial"/>
              <a:buChar char="•"/>
            </a:pPr>
            <a:r>
              <a:rPr lang="en-US">
                <a:latin typeface="Trebuchet MS"/>
              </a:rPr>
              <a:t>NIM also exposes endpoints for metrics and readiness for integration into observability and enterprise management applications.</a:t>
            </a:r>
          </a:p>
          <a:p>
            <a:pPr marL="171450" indent="-171450">
              <a:buFont typeface="Arial"/>
              <a:buChar char="•"/>
            </a:pPr>
            <a:r>
              <a:rPr lang="en-US">
                <a:latin typeface="Trebuchet MS"/>
              </a:rPr>
              <a:t>Once Client requests pass through the API, they get passed to the LLM executor where things like routing and batching are handled, and where tokenization happens. </a:t>
            </a:r>
            <a:endParaRPr lang="en-US"/>
          </a:p>
          <a:p>
            <a:pPr marL="171450" indent="-171450">
              <a:buFont typeface="Arial"/>
              <a:buChar char="•"/>
            </a:pPr>
            <a:r>
              <a:rPr lang="en-US">
                <a:latin typeface="Trebuchet MS"/>
              </a:rPr>
              <a:t>Requests are passed to one of two different runtimes: either the </a:t>
            </a:r>
            <a:r>
              <a:rPr lang="en-US" err="1">
                <a:latin typeface="Trebuchet MS"/>
              </a:rPr>
              <a:t>TensorRT</a:t>
            </a:r>
            <a:r>
              <a:rPr lang="en-US">
                <a:latin typeface="Trebuchet MS"/>
              </a:rPr>
              <a:t>-LLM or </a:t>
            </a:r>
            <a:r>
              <a:rPr lang="en-US" err="1">
                <a:latin typeface="Trebuchet MS"/>
              </a:rPr>
              <a:t>vLLM</a:t>
            </a:r>
            <a:r>
              <a:rPr lang="en-US">
                <a:latin typeface="Trebuchet MS"/>
              </a:rPr>
              <a:t> runtime. NIM automatically chooses the most optimal runtime available for the model loaded at container launch, which is based on the underlying hardware detected.</a:t>
            </a:r>
          </a:p>
          <a:p>
            <a:pPr marL="171450" indent="-171450">
              <a:buFont typeface="Arial"/>
              <a:buChar char="•"/>
            </a:pPr>
            <a:r>
              <a:rPr lang="en-US">
                <a:latin typeface="Trebuchet MS"/>
              </a:rPr>
              <a:t>From there, the model is executed, and data gets passed back through all the layers and over the Client HTTP connection, either in batch or streaming mode as specified by the Client application.</a:t>
            </a:r>
          </a:p>
          <a:p>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48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Parameter-Efficient Fine-Tuning (PEFT) methods like LoRA (Low Rank Adaptation) enable efficient adaptation of large pretrained models to new tasks. </a:t>
            </a:r>
          </a:p>
          <a:p>
            <a:r>
              <a:rPr lang="en-US">
                <a:latin typeface="Trebuchet MS"/>
              </a:rPr>
              <a:t> </a:t>
            </a:r>
          </a:p>
          <a:p>
            <a:r>
              <a:rPr lang="en-US">
                <a:latin typeface="Trebuchet MS"/>
              </a:rPr>
              <a:t>NIM supports </a:t>
            </a:r>
            <a:r>
              <a:rPr lang="en-US" err="1">
                <a:latin typeface="Trebuchet MS"/>
              </a:rPr>
              <a:t>LoRA</a:t>
            </a:r>
            <a:r>
              <a:rPr lang="en-US">
                <a:latin typeface="Trebuchet MS"/>
              </a:rPr>
              <a:t> PEFT adapters trained by the Nemo Framework and Hugging Face PEFT libraries for use with NIM supported models. </a:t>
            </a:r>
          </a:p>
          <a:p>
            <a:r>
              <a:rPr lang="en-US">
                <a:latin typeface="Trebuchet MS"/>
              </a:rPr>
              <a:t> </a:t>
            </a:r>
            <a:endParaRPr lang="en-US"/>
          </a:p>
          <a:p>
            <a:r>
              <a:rPr lang="en-US">
                <a:latin typeface="Trebuchet MS"/>
              </a:rPr>
              <a:t>When submitting inference requests to the NIM, the server supports dynamic multi-</a:t>
            </a:r>
            <a:r>
              <a:rPr lang="en-US" err="1">
                <a:latin typeface="Trebuchet MS"/>
              </a:rPr>
              <a:t>LoRA</a:t>
            </a:r>
            <a:r>
              <a:rPr lang="en-US">
                <a:latin typeface="Trebuchet MS"/>
              </a:rPr>
              <a:t> inference, enabling simultaneous inference requests with different </a:t>
            </a:r>
            <a:r>
              <a:rPr lang="en-US" err="1">
                <a:latin typeface="Trebuchet MS"/>
              </a:rPr>
              <a:t>LoRA</a:t>
            </a:r>
            <a:r>
              <a:rPr lang="en-US">
                <a:latin typeface="Trebuchet MS"/>
              </a:rPr>
              <a:t> models. </a:t>
            </a:r>
            <a:endParaRPr lang="en-US"/>
          </a:p>
          <a:p>
            <a:r>
              <a:rPr lang="en-US">
                <a:latin typeface="Trebuchet MS"/>
              </a:rPr>
              <a:t> </a:t>
            </a:r>
          </a:p>
          <a:p>
            <a:r>
              <a:rPr lang="en-US">
                <a:latin typeface="Trebuchet MS"/>
              </a:rPr>
              <a:t>So you get the benefit of seamlessly and efficiently leveraging multiple customized NIM-supported models on the same base model at inference time, increasing utilization.</a:t>
            </a:r>
          </a:p>
          <a:p>
            <a:r>
              <a:rPr lang="en-US">
                <a:latin typeface="Trebuchet MS"/>
              </a:rPr>
              <a:t> </a:t>
            </a:r>
          </a:p>
          <a:p>
            <a:r>
              <a:rPr lang="en-US">
                <a:latin typeface="Trebuchet MS"/>
              </a:rPr>
              <a:t>Let’s get into how </a:t>
            </a:r>
            <a:r>
              <a:rPr lang="en-US" err="1">
                <a:latin typeface="Trebuchet MS"/>
              </a:rPr>
              <a:t>LoRA</a:t>
            </a:r>
            <a:r>
              <a:rPr lang="en-US">
                <a:latin typeface="Trebuchet MS"/>
              </a:rPr>
              <a:t> customization works with NIM in more detail.</a:t>
            </a:r>
          </a:p>
          <a:p>
            <a:r>
              <a:rPr lang="en-US">
                <a:latin typeface="Trebuchet MS"/>
              </a:rPr>
              <a:t> </a:t>
            </a:r>
          </a:p>
          <a:p>
            <a:r>
              <a:rPr lang="en-US">
                <a:latin typeface="Trebuchet MS"/>
              </a:rPr>
              <a:t>The way it works:</a:t>
            </a:r>
          </a:p>
          <a:p>
            <a:pPr marL="171450" indent="-171450">
              <a:buFont typeface="Arial"/>
              <a:buChar char="•"/>
            </a:pPr>
            <a:r>
              <a:rPr lang="en-US">
                <a:latin typeface="Trebuchet MS"/>
              </a:rPr>
              <a:t>You define an adapter store or a PEFT cache where you store the weights of your adapters, trained either using the </a:t>
            </a:r>
            <a:r>
              <a:rPr lang="en-US" err="1">
                <a:latin typeface="Trebuchet MS"/>
              </a:rPr>
              <a:t>NeMo</a:t>
            </a:r>
            <a:r>
              <a:rPr lang="en-US">
                <a:latin typeface="Trebuchet MS"/>
              </a:rPr>
              <a:t> Framework or Hugging Face libraries, and when you launch a NIM, you point to these adapters stored on disk.</a:t>
            </a:r>
          </a:p>
          <a:p>
            <a:pPr marL="171450" indent="-171450">
              <a:buFont typeface="Arial"/>
              <a:buChar char="•"/>
            </a:pPr>
            <a:r>
              <a:rPr lang="en-US"/>
              <a:t>Requests to the NIM specify which model to use: either the base model, or the base model in addition to one of multiple adapters.</a:t>
            </a:r>
          </a:p>
          <a:p>
            <a:pPr marL="171450" indent="-171450">
              <a:buFont typeface="Arial"/>
              <a:buChar char="•"/>
            </a:pPr>
            <a:r>
              <a:rPr lang="en-US">
                <a:latin typeface="Trebuchet MS"/>
              </a:rPr>
              <a:t>Custom CUDA kernels enable heterogenous adapter batching or inflight </a:t>
            </a:r>
            <a:r>
              <a:rPr lang="en-US" err="1">
                <a:latin typeface="Trebuchet MS"/>
              </a:rPr>
              <a:t>LoRA</a:t>
            </a:r>
            <a:r>
              <a:rPr lang="en-US">
                <a:latin typeface="Trebuchet MS"/>
              </a:rPr>
              <a:t> batching --  serving multiple different customized models at the same time using the same underlying base model.</a:t>
            </a:r>
          </a:p>
          <a:p>
            <a:pPr marL="171450" indent="-171450">
              <a:buFont typeface="Arial"/>
              <a:buChar char="•"/>
            </a:pPr>
            <a:r>
              <a:rPr lang="en-US"/>
              <a:t>When the NIM receives a request, it will check to see if the specified adapter is available in the adapter store, pull it into the adapter cache, execute that adapter alongside the base model, and generate the response.</a:t>
            </a:r>
          </a:p>
          <a:p>
            <a:pPr marL="171450" indent="-171450">
              <a:buFont typeface="Arial"/>
              <a:buChar char="•"/>
            </a:pPr>
            <a:r>
              <a:rPr lang="en-US"/>
              <a:t>So for example, you can have a single model serving multiple requests based on multiple fine-tunings at the same time: providing a RAG response based on retrieved chunks of business data for a knowledge copilot, providing a code generation, or providing a customer support chat response.</a:t>
            </a:r>
          </a:p>
          <a:p>
            <a:r>
              <a:rPr lang="en-US">
                <a:latin typeface="Trebuchet MS"/>
              </a:rPr>
              <a:t> </a:t>
            </a:r>
          </a:p>
          <a:p>
            <a:r>
              <a:rPr lang="en-US">
                <a:latin typeface="Trebuchet MS"/>
              </a:rPr>
              <a:t>-- &gt; All leveraging the same base model, without performance degradation.</a:t>
            </a:r>
          </a:p>
          <a:p>
            <a:r>
              <a:rPr lang="en-US">
                <a:latin typeface="Trebuchet MS"/>
              </a:rPr>
              <a:t> </a:t>
            </a:r>
          </a:p>
          <a:p>
            <a:r>
              <a:rPr lang="en-US">
                <a:latin typeface="Trebuchet MS"/>
              </a:rPr>
              <a:t>A few deeper details:</a:t>
            </a:r>
          </a:p>
          <a:p>
            <a:pPr marL="171450" indent="-171450">
              <a:buFont typeface="Arial"/>
              <a:buChar char="•"/>
            </a:pPr>
            <a:r>
              <a:rPr lang="en-US"/>
              <a:t>You can specify how much memory you want to reserve for the adapter cache across both CPU memory and GPU memory</a:t>
            </a:r>
          </a:p>
          <a:p>
            <a:pPr marL="171450" indent="-171450">
              <a:buFont typeface="Arial"/>
              <a:buChar char="•"/>
            </a:pPr>
            <a:r>
              <a:rPr lang="en-US"/>
              <a:t>You would decide that based on the rank of matrices within each adapter and how many adapters</a:t>
            </a:r>
          </a:p>
          <a:p>
            <a:pPr marL="171450" indent="-171450">
              <a:buFont typeface="Arial"/>
              <a:buChar char="•"/>
            </a:pPr>
            <a:r>
              <a:rPr lang="en-US"/>
              <a:t>NIM then efficiently manages caching based on the configuration you specified</a:t>
            </a:r>
          </a:p>
          <a:p>
            <a:r>
              <a:rPr lang="en-US">
                <a:latin typeface="Trebuchet MS"/>
              </a:rPr>
              <a:t> </a:t>
            </a:r>
          </a:p>
          <a:p>
            <a:endParaRPr lang="en-US">
              <a:latin typeface="Trebuchet MS"/>
            </a:endParaRPr>
          </a:p>
          <a:p>
            <a:endParaRPr lang="en-US">
              <a:latin typeface="Trebuchet MS"/>
            </a:endParaRPr>
          </a:p>
          <a:p>
            <a:endParaRPr lang="en-US">
              <a:latin typeface="Trebuchet MS"/>
            </a:endParaRPr>
          </a:p>
          <a:p>
            <a:endParaRPr lang="en-US">
              <a:latin typeface="Trebuchet MS"/>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192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02020"/>
                </a:solidFill>
                <a:effectLst/>
                <a:latin typeface="Source Sans Pro" panose="020F0502020204030204" pitchFamily="34" charset="0"/>
              </a:rPr>
              <a:t>Gen AI application requires multiple NIM microservices. Default NIM deployment process requires individual deployment.</a:t>
            </a:r>
          </a:p>
          <a:p>
            <a:endParaRPr lang="en-GB" b="0" i="0">
              <a:solidFill>
                <a:srgbClr val="202020"/>
              </a:solidFill>
              <a:effectLst/>
              <a:latin typeface="Source Sans Pro" panose="020F0502020204030204" pitchFamily="34" charset="0"/>
            </a:endParaRPr>
          </a:p>
          <a:p>
            <a:r>
              <a:rPr lang="en-GB" b="0" i="0">
                <a:solidFill>
                  <a:srgbClr val="202020"/>
                </a:solidFill>
                <a:effectLst/>
                <a:latin typeface="Source Sans Pro" panose="020F0502020204030204" pitchFamily="34" charset="0"/>
              </a:rPr>
              <a:t>Managing these deployments individually can be tedious and Updates require a redeployment</a:t>
            </a:r>
          </a:p>
          <a:p>
            <a:endParaRPr lang="en-GB" b="0" i="0">
              <a:solidFill>
                <a:srgbClr val="202020"/>
              </a:solidFill>
              <a:effectLst/>
              <a:latin typeface="Source Sans Pro" panose="020F0502020204030204" pitchFamily="34" charset="0"/>
            </a:endParaRPr>
          </a:p>
          <a:p>
            <a:endParaRPr lang="en-GB" b="0" i="0">
              <a:solidFill>
                <a:srgbClr val="202020"/>
              </a:solidFill>
              <a:effectLst/>
              <a:latin typeface="Source Sans Pro" panose="020F0502020204030204" pitchFamily="34" charset="0"/>
            </a:endParaRPr>
          </a:p>
          <a:p>
            <a:r>
              <a:rPr lang="en-GB" b="0" i="0">
                <a:solidFill>
                  <a:srgbClr val="202020"/>
                </a:solidFill>
                <a:effectLst/>
                <a:latin typeface="Source Sans Pro" panose="020F0502020204030204" pitchFamily="34" charset="0"/>
              </a:rPr>
              <a:t>Therefore we have build NIM Operator. </a:t>
            </a:r>
          </a:p>
          <a:p>
            <a:endParaRPr lang="en-GB" b="0" i="0">
              <a:solidFill>
                <a:srgbClr val="202020"/>
              </a:solidFill>
              <a:effectLst/>
              <a:latin typeface="Source Sans Pro" panose="020F0502020204030204" pitchFamily="34" charset="0"/>
            </a:endParaRPr>
          </a:p>
          <a:p>
            <a:r>
              <a:rPr lang="en-GB" b="0" i="0">
                <a:solidFill>
                  <a:srgbClr val="202020"/>
                </a:solidFill>
                <a:effectLst/>
                <a:latin typeface="Source Sans Pro" panose="020F0502020204030204" pitchFamily="34" charset="0"/>
              </a:rPr>
              <a:t>NVIDIA NIM Operator automates the deployment and lifecycle management of generative AI applications built with NVIDIA NIM microservices on Kubernetes.</a:t>
            </a:r>
            <a:endParaRPr lang="en-US"/>
          </a:p>
        </p:txBody>
      </p:sp>
      <p:sp>
        <p:nvSpPr>
          <p:cNvPr id="4" name="Slide Number Placeholder 3"/>
          <p:cNvSpPr>
            <a:spLocks noGrp="1"/>
          </p:cNvSpPr>
          <p:nvPr>
            <p:ph type="sldNum" sz="quarter" idx="5"/>
          </p:nvPr>
        </p:nvSpPr>
        <p:spPr/>
        <p:txBody>
          <a:bodyPr/>
          <a:lstStyle/>
          <a:p>
            <a:fld id="{E8BAEBE3-2128-C545-946E-23EB3E5DF2C8}" type="slidenum">
              <a:rPr lang="en-US" smtClean="0"/>
              <a:t>37</a:t>
            </a:fld>
            <a:endParaRPr lang="en-US"/>
          </a:p>
        </p:txBody>
      </p:sp>
    </p:spTree>
    <p:extLst>
      <p:ext uri="{BB962C8B-B14F-4D97-AF65-F5344CB8AC3E}">
        <p14:creationId xmlns:p14="http://schemas.microsoft.com/office/powerpoint/2010/main" val="120440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BAEBE3-2128-C545-946E-23EB3E5DF2C8}" type="slidenum">
              <a:rPr lang="en-US" smtClean="0"/>
              <a:t>38</a:t>
            </a:fld>
            <a:endParaRPr lang="en-US"/>
          </a:p>
        </p:txBody>
      </p:sp>
    </p:spTree>
    <p:extLst>
      <p:ext uri="{BB962C8B-B14F-4D97-AF65-F5344CB8AC3E}">
        <p14:creationId xmlns:p14="http://schemas.microsoft.com/office/powerpoint/2010/main" val="2714902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2f8cfefb4f5_5_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1" name="Google Shape;3431;g2f8cfefb4f5_5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1"/>
        <p:cNvGrpSpPr/>
        <p:nvPr/>
      </p:nvGrpSpPr>
      <p:grpSpPr>
        <a:xfrm>
          <a:off x="0" y="0"/>
          <a:ext cx="0" cy="0"/>
          <a:chOff x="0" y="0"/>
          <a:chExt cx="0" cy="0"/>
        </a:xfrm>
      </p:grpSpPr>
      <p:sp>
        <p:nvSpPr>
          <p:cNvPr id="3472" name="Google Shape;3472;g2f8cfefb4f5_5_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3" name="Google Shape;3473;g2f8cfefb4f5_5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6"/>
        <p:cNvGrpSpPr/>
        <p:nvPr/>
      </p:nvGrpSpPr>
      <p:grpSpPr>
        <a:xfrm>
          <a:off x="0" y="0"/>
          <a:ext cx="0" cy="0"/>
          <a:chOff x="0" y="0"/>
          <a:chExt cx="0" cy="0"/>
        </a:xfrm>
      </p:grpSpPr>
      <p:sp>
        <p:nvSpPr>
          <p:cNvPr id="3517" name="Google Shape;3517;g31e7114f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8" name="Google Shape;3518;g31e7114f33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a:solidFill>
                  <a:schemeClr val="dk1"/>
                </a:solidFill>
                <a:latin typeface="Trebuchet MS"/>
                <a:ea typeface="Trebuchet MS"/>
                <a:cs typeface="Trebuchet MS"/>
                <a:sym typeface="Trebuchet MS"/>
              </a:rPr>
              <a:t>Let’s take a look at NVIDIA NeMo, the end-to-end, cloud-native solution for building, customizing, and deploying generative AI models. </a:t>
            </a:r>
            <a:r>
              <a:rPr lang="en-US" sz="1200">
                <a:solidFill>
                  <a:srgbClr val="374151"/>
                </a:solidFill>
              </a:rPr>
              <a:t>As enterprises increasingly harness the transformative power of generative AI, a robust platform or Foundry is needed to construct and manage these sophisticated models. That's where Nvidia's NeMo comes into play.</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US" sz="1200" b="1">
                <a:solidFill>
                  <a:srgbClr val="374151"/>
                </a:solidFill>
              </a:rPr>
              <a:t>Data Curation:</a:t>
            </a:r>
            <a:r>
              <a:rPr lang="en-US" sz="1200">
                <a:solidFill>
                  <a:srgbClr val="374151"/>
                </a:solidFill>
              </a:rPr>
              <a:t> The NeMo framework simplifies the often complex process of data curation. It effectively extracts, deduplicates, and filters information from massive amounts of unstructured data. This sets the stage for your training process to utilize high-quality, relevant data at scale.</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US" sz="1200" b="1">
                <a:solidFill>
                  <a:srgbClr val="374151"/>
                </a:solidFill>
              </a:rPr>
              <a:t>Optimized Training:</a:t>
            </a:r>
            <a:r>
              <a:rPr lang="en-US" sz="1200">
                <a:solidFill>
                  <a:srgbClr val="374151"/>
                </a:solidFill>
              </a:rPr>
              <a:t> What makes NeMo truly unique is its ability to efficiently use GPU resources and memory across tens of thousands of nodes, leveraging distributed training with advanced parallelism techniques. By dividing the model and training data, NeMo enables maximum throughput and a significantly minimized training time.</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US" sz="1200" b="1">
                <a:solidFill>
                  <a:srgbClr val="374151"/>
                </a:solidFill>
              </a:rPr>
              <a:t>Model Customization:</a:t>
            </a:r>
            <a:r>
              <a:rPr lang="en-US" sz="1200">
                <a:solidFill>
                  <a:srgbClr val="374151"/>
                </a:solidFill>
              </a:rPr>
              <a:t> The magic of NeMo unfolds as you explore its customization capabilities. Once your foundational models are trained, you can easily adapt them to a variety of tasks. Add functional skills, focus on specific domains, and implement guard rails to prevent inappropriate responses. You also have the option to continuously refine your models with techniques such as reinforcement learning, supplemented by human feedback.  Customization techniques supported by the platform include including P-tuning, SFT (Supervised Fine Tuning), Adapters, RLHF (Reinforcement Learning from Human Feedback), and AliBi. This flexibility enables the development of functional skills, focus on specific domains, and implementation of guard rails to prevent inappropriate responses.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US" sz="1200" b="1">
                <a:solidFill>
                  <a:srgbClr val="374151"/>
                </a:solidFill>
              </a:rPr>
              <a:t>Deployment at Scale:</a:t>
            </a:r>
            <a:r>
              <a:rPr lang="en-US" sz="1200">
                <a:solidFill>
                  <a:srgbClr val="374151"/>
                </a:solidFill>
              </a:rPr>
              <a:t> NeMo integrates seamlessly with the Nvidia Triton inference server to accelerate the inference process, delivering cutting-edge accuracy, low latency, and high throughput. NeMo allows for secure and efficient large-scale deployments, providing guardrails that align with safety and security requirements.</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US" sz="1200" b="1">
                <a:solidFill>
                  <a:srgbClr val="374151"/>
                </a:solidFill>
              </a:rPr>
              <a:t>Comprehensive Support:</a:t>
            </a:r>
            <a:r>
              <a:rPr lang="en-US" sz="1200">
                <a:solidFill>
                  <a:srgbClr val="374151"/>
                </a:solidFill>
              </a:rPr>
              <a:t> As part of the Nvidia AI Enterprise software suite, NeMo is backed by a team of dedicated Nvidia experts providing unparalleled support and expertise.</a:t>
            </a:r>
            <a:endParaRPr sz="1200">
              <a:solidFill>
                <a:srgbClr val="37415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374151"/>
                </a:solidFill>
              </a:rPr>
              <a:t>In summary, the Nvidia NeMo framework is a game-changer for enterprises looking to leverage generative AI. It empowers businesses to drive innovation, optimize operations, and secure a competitive advantage in the market landscape. Thank you for joining us today to discover the potential of Nvidia NeMo in revolutionizing generative AI.</a:t>
            </a:r>
            <a:endParaRPr sz="1200">
              <a:solidFill>
                <a:srgbClr val="37415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AFFC-80F1-81B7-8DB4-14435F893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D5192-91CD-A0F7-54C5-CAAFDDFDE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6D60C9-189F-134C-D64E-D2677C6BF8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4E467F-6C3D-F049-94E2-920B8C61F81F}"/>
              </a:ext>
            </a:extLst>
          </p:cNvPr>
          <p:cNvSpPr>
            <a:spLocks noGrp="1"/>
          </p:cNvSpPr>
          <p:nvPr>
            <p:ph type="sldNum" sz="quarter" idx="5"/>
          </p:nvPr>
        </p:nvSpPr>
        <p:spPr/>
        <p:txBody>
          <a:bodyPr/>
          <a:lstStyle/>
          <a:p>
            <a:fld id="{79906D90-C934-ED41-B89F-151578456FF8}" type="slidenum">
              <a:rPr lang="en-US" smtClean="0"/>
              <a:t>45</a:t>
            </a:fld>
            <a:endParaRPr lang="en-US"/>
          </a:p>
        </p:txBody>
      </p:sp>
    </p:spTree>
    <p:extLst>
      <p:ext uri="{BB962C8B-B14F-4D97-AF65-F5344CB8AC3E}">
        <p14:creationId xmlns:p14="http://schemas.microsoft.com/office/powerpoint/2010/main" val="2555814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a:t>The agenda is divided into three parts. Since this lab is only </a:t>
            </a:r>
            <a:r>
              <a:rPr lang="en-GB" sz="1600" b="1"/>
              <a:t>1.5 hours long</a:t>
            </a:r>
            <a:r>
              <a:rPr lang="en-GB" sz="1600"/>
              <a:t>, we’ll cover as much as possible within the time limit. However, the main goal is for you to walk away with a </a:t>
            </a:r>
            <a:r>
              <a:rPr lang="en-GB" sz="1600" b="1"/>
              <a:t>Git repository</a:t>
            </a:r>
            <a:r>
              <a:rPr lang="en-GB" sz="1600"/>
              <a:t> containing everything you need to </a:t>
            </a:r>
            <a:r>
              <a:rPr lang="en-GB" sz="1600" b="1"/>
              <a:t>replicate and implement this in your own environment</a:t>
            </a:r>
            <a:r>
              <a:rPr lang="en-GB" sz="1600"/>
              <a:t>.</a:t>
            </a:r>
          </a:p>
          <a:p>
            <a:r>
              <a:rPr lang="en-GB" sz="1600"/>
              <a:t>While we may not complete every step during the session, you’ll have </a:t>
            </a:r>
            <a:r>
              <a:rPr lang="en-GB" sz="1600" b="1"/>
              <a:t>full access to all materials</a:t>
            </a:r>
            <a:r>
              <a:rPr lang="en-GB" sz="1600"/>
              <a:t>, allowing you to explore and finish the setup at your own pace later.</a:t>
            </a:r>
          </a:p>
          <a:p>
            <a:endParaRPr lang="en-GB" sz="1600"/>
          </a:p>
          <a:p>
            <a:r>
              <a:rPr lang="en-GB" sz="2400"/>
              <a:t>We'll begin with the </a:t>
            </a:r>
            <a:r>
              <a:rPr lang="en-GB" sz="2400" b="1"/>
              <a:t>fundamentals of Kubernetes</a:t>
            </a:r>
            <a:r>
              <a:rPr lang="en-GB" sz="2400"/>
              <a:t>, followed by an </a:t>
            </a:r>
            <a:r>
              <a:rPr lang="en-GB" sz="2400" b="1"/>
              <a:t>introduction to </a:t>
            </a:r>
            <a:r>
              <a:rPr lang="en-GB" sz="2400" b="1" err="1"/>
              <a:t>GitOps</a:t>
            </a:r>
            <a:r>
              <a:rPr lang="en-GB" sz="2400" b="1"/>
              <a:t> and </a:t>
            </a:r>
            <a:r>
              <a:rPr lang="en-GB" sz="2400" b="1" err="1"/>
              <a:t>ArgoCD</a:t>
            </a:r>
            <a:r>
              <a:rPr lang="en-GB" sz="2400"/>
              <a:t> to set the foundation. Next, we'll dive into </a:t>
            </a:r>
            <a:r>
              <a:rPr lang="en-GB" sz="2400" b="1"/>
              <a:t>NVIDIA NIMs and </a:t>
            </a:r>
            <a:r>
              <a:rPr lang="en-GB" sz="2400" b="1" err="1"/>
              <a:t>NeMo</a:t>
            </a:r>
            <a:r>
              <a:rPr lang="en-GB" sz="2400" b="1"/>
              <a:t> Microservices</a:t>
            </a:r>
            <a:r>
              <a:rPr lang="en-GB" sz="2400"/>
              <a:t>, exploring their capabilities. Finally, we'll see how you can leverage </a:t>
            </a:r>
            <a:r>
              <a:rPr lang="en-GB" sz="2400" b="1" err="1"/>
              <a:t>NeMo</a:t>
            </a:r>
            <a:r>
              <a:rPr lang="en-GB" sz="2400" b="1"/>
              <a:t> Microservices</a:t>
            </a:r>
            <a:r>
              <a:rPr lang="en-GB" sz="2400"/>
              <a:t> for </a:t>
            </a:r>
            <a:r>
              <a:rPr lang="en-GB" sz="2400" b="1"/>
              <a:t>fine-tuning models and building fully automated AI pipelines</a:t>
            </a:r>
            <a:r>
              <a:rPr lang="en-GB" sz="2400"/>
              <a:t>.</a:t>
            </a:r>
            <a:endParaRPr lang="en-GB" sz="160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BFCFB-F440-D584-B773-5966659BE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6F0EE-7ED4-252F-953E-77FFDDEDDE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5C5FC-F01B-2991-0AA3-1E60D10F4BBE}"/>
              </a:ext>
            </a:extLst>
          </p:cNvPr>
          <p:cNvSpPr>
            <a:spLocks noGrp="1"/>
          </p:cNvSpPr>
          <p:nvPr>
            <p:ph type="body" idx="1"/>
          </p:nvPr>
        </p:nvSpPr>
        <p:spPr/>
        <p:txBody>
          <a:bodyPr/>
          <a:lstStyle/>
          <a:p>
            <a:r>
              <a:rPr lang="en-GB" sz="2400"/>
              <a:t>This lab is designed around </a:t>
            </a:r>
            <a:r>
              <a:rPr lang="en-GB" sz="2400" b="1"/>
              <a:t>Kubernetes</a:t>
            </a:r>
            <a:r>
              <a:rPr lang="en-GB" sz="2400"/>
              <a:t> to align with </a:t>
            </a:r>
            <a:r>
              <a:rPr lang="en-GB" sz="2400" b="1"/>
              <a:t>real-world, production-grade deployments</a:t>
            </a:r>
            <a:r>
              <a:rPr lang="en-GB" sz="2400"/>
              <a:t>. To ensure a solid foundation, we'll start with a </a:t>
            </a:r>
            <a:r>
              <a:rPr lang="en-GB" sz="2400" b="1"/>
              <a:t>quick recap of Kubernetes fundamentals</a:t>
            </a:r>
            <a:r>
              <a:rPr lang="en-GB" sz="2400"/>
              <a:t>, followed by an introduction to the </a:t>
            </a:r>
            <a:r>
              <a:rPr lang="en-GB" sz="2400" b="1" err="1"/>
              <a:t>GitOps</a:t>
            </a:r>
            <a:r>
              <a:rPr lang="en-GB" sz="2400" b="1"/>
              <a:t> methodology</a:t>
            </a:r>
            <a:r>
              <a:rPr lang="en-GB" sz="2400"/>
              <a:t>, which streamlines automation and deployment in AI workflows.</a:t>
            </a:r>
          </a:p>
          <a:p>
            <a:endParaRPr lang="en-GB" sz="2400"/>
          </a:p>
          <a:p>
            <a:r>
              <a:rPr lang="en-GB" sz="2400"/>
              <a:t>Quick raise of hands who are familiar with Kubernetes and have used it for deploying workloads</a:t>
            </a:r>
            <a:endParaRPr lang="en-GB" sz="1600"/>
          </a:p>
        </p:txBody>
      </p:sp>
      <p:sp>
        <p:nvSpPr>
          <p:cNvPr id="4" name="Slide Number Placeholder 3">
            <a:extLst>
              <a:ext uri="{FF2B5EF4-FFF2-40B4-BE49-F238E27FC236}">
                <a16:creationId xmlns:a16="http://schemas.microsoft.com/office/drawing/2014/main" id="{EB29329B-D089-4205-35AF-9CE1FDFD078C}"/>
              </a:ext>
            </a:extLst>
          </p:cNvPr>
          <p:cNvSpPr>
            <a:spLocks noGrp="1"/>
          </p:cNvSpPr>
          <p:nvPr>
            <p:ph type="sldNum" sz="quarter" idx="10"/>
          </p:nvPr>
        </p:nvSpPr>
        <p:spPr/>
        <p:txBody>
          <a:bodyPr/>
          <a:lstStyle/>
          <a:p>
            <a:pPr>
              <a:defRPr/>
            </a:pPr>
            <a:fld id="{E02D639A-AF38-4D9A-897E-57859A70BDEB}" type="slidenum">
              <a:rPr lang="en-US" smtClean="0"/>
              <a:pPr>
                <a:defRPr/>
              </a:pPr>
              <a:t>52</a:t>
            </a:fld>
            <a:endParaRPr lang="en-US"/>
          </a:p>
        </p:txBody>
      </p:sp>
    </p:spTree>
    <p:extLst>
      <p:ext uri="{BB962C8B-B14F-4D97-AF65-F5344CB8AC3E}">
        <p14:creationId xmlns:p14="http://schemas.microsoft.com/office/powerpoint/2010/main" val="2824331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9ACA3-1C2D-8306-7A7C-6CA11DA4A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4E40A-AEBD-A2B5-13E4-3316ED9E2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6257B-727B-F3E2-5EC8-0A469A992E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9BF889-376C-EB8D-6C07-808D59C1DC28}"/>
              </a:ext>
            </a:extLst>
          </p:cNvPr>
          <p:cNvSpPr>
            <a:spLocks noGrp="1"/>
          </p:cNvSpPr>
          <p:nvPr>
            <p:ph type="sldNum" sz="quarter" idx="5"/>
          </p:nvPr>
        </p:nvSpPr>
        <p:spPr/>
        <p:txBody>
          <a:bodyPr/>
          <a:lstStyle/>
          <a:p>
            <a:fld id="{79906D90-C934-ED41-B89F-151578456FF8}" type="slidenum">
              <a:rPr lang="en-US" smtClean="0"/>
              <a:t>65</a:t>
            </a:fld>
            <a:endParaRPr lang="en-US"/>
          </a:p>
        </p:txBody>
      </p:sp>
    </p:spTree>
    <p:extLst>
      <p:ext uri="{BB962C8B-B14F-4D97-AF65-F5344CB8AC3E}">
        <p14:creationId xmlns:p14="http://schemas.microsoft.com/office/powerpoint/2010/main" val="219629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9f01d088fb_2_3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3" name="Google Shape;2313;g9f01d088fb_2_34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r>
              <a:rPr lang="en-US"/>
              <a:t> </a:t>
            </a:r>
            <a:r>
              <a:rPr lang="en-GB"/>
              <a:t>Developing and deploying </a:t>
            </a:r>
            <a:r>
              <a:rPr lang="en-GB" b="1"/>
              <a:t>Generative AI</a:t>
            </a:r>
            <a:r>
              <a:rPr lang="en-GB"/>
              <a:t> models is a </a:t>
            </a:r>
            <a:r>
              <a:rPr lang="en-GB" b="1"/>
              <a:t>complex, multi-step process</a:t>
            </a:r>
            <a:r>
              <a:rPr lang="en-GB"/>
              <a:t> that requires collaboration across </a:t>
            </a:r>
            <a:r>
              <a:rPr lang="en-GB" b="1"/>
              <a:t>multiple roles</a:t>
            </a:r>
            <a:r>
              <a:rPr lang="en-GB"/>
              <a:t>, a </a:t>
            </a:r>
            <a:r>
              <a:rPr lang="en-GB" b="1"/>
              <a:t>diverse skill set</a:t>
            </a:r>
            <a:r>
              <a:rPr lang="en-GB"/>
              <a:t>, and an understanding of </a:t>
            </a:r>
            <a:r>
              <a:rPr lang="en-GB" b="1"/>
              <a:t>various technical concepts and jargon. </a:t>
            </a:r>
            <a:br>
              <a:rPr lang="en-GB" b="1"/>
            </a:br>
            <a:br>
              <a:rPr lang="en-GB" b="1"/>
            </a:br>
            <a:r>
              <a:rPr lang="en-GB"/>
              <a:t>From data scientists and ML engineers to DevOps and platform teams, each plays a critical part in the AI lifecycle. AI development spans </a:t>
            </a:r>
            <a:r>
              <a:rPr lang="en-GB" b="1"/>
              <a:t>data engineering, model training, fine-tuning, evaluation, infrastructure management, and deployment</a:t>
            </a:r>
            <a:r>
              <a:rPr lang="en-GB"/>
              <a:t>.</a:t>
            </a:r>
            <a:br>
              <a:rPr lang="en-GB"/>
            </a:br>
            <a:br>
              <a:rPr lang="en-GB"/>
            </a:br>
            <a:r>
              <a:rPr lang="en-GB"/>
              <a:t>One of the biggest challenges is </a:t>
            </a:r>
            <a:r>
              <a:rPr lang="en-GB" b="1"/>
              <a:t>automation and reproducibility</a:t>
            </a:r>
            <a:r>
              <a:rPr lang="en-GB"/>
              <a:t>, which is where </a:t>
            </a:r>
            <a:r>
              <a:rPr lang="en-GB" b="1"/>
              <a:t>DevOps plays a crucial role</a:t>
            </a:r>
            <a:r>
              <a:rPr lang="en-GB"/>
              <a:t>. Without proper </a:t>
            </a:r>
            <a:r>
              <a:rPr lang="en-GB" b="1"/>
              <a:t>CI/CD pipelines</a:t>
            </a:r>
            <a:r>
              <a:rPr lang="en-GB"/>
              <a:t>, AI workflows can become </a:t>
            </a:r>
            <a:r>
              <a:rPr lang="en-GB" b="1"/>
              <a:t>manual, error-prone, and difficult to scale</a:t>
            </a:r>
            <a:r>
              <a:rPr lang="en-GB"/>
              <a:t>.</a:t>
            </a:r>
          </a:p>
          <a:p>
            <a:r>
              <a:rPr lang="en-GB"/>
              <a:t>This lab focuses on </a:t>
            </a:r>
            <a:r>
              <a:rPr lang="en-GB" b="1"/>
              <a:t>simplifying and automating the AI pipeline</a:t>
            </a:r>
            <a:r>
              <a:rPr lang="en-GB"/>
              <a:t> using </a:t>
            </a:r>
            <a:r>
              <a:rPr lang="en-GB" b="1"/>
              <a:t>NVIDIA NIMs, </a:t>
            </a:r>
            <a:r>
              <a:rPr lang="en-GB" b="1" err="1"/>
              <a:t>NeMo</a:t>
            </a:r>
            <a:r>
              <a:rPr lang="en-GB" b="1"/>
              <a:t> Microservices, and </a:t>
            </a:r>
            <a:r>
              <a:rPr lang="en-GB" b="1" err="1"/>
              <a:t>GitOps</a:t>
            </a:r>
            <a:r>
              <a:rPr lang="en-GB" b="1"/>
              <a:t>-based CI/CD</a:t>
            </a:r>
            <a:r>
              <a:rPr lang="en-GB"/>
              <a:t>, making it easier to manage, reproduce, and deploy </a:t>
            </a:r>
            <a:r>
              <a:rPr lang="en-GB" b="1"/>
              <a:t>Generative AI models at scale</a:t>
            </a:r>
            <a:r>
              <a:rPr lang="en-GB"/>
              <a:t>.</a:t>
            </a:r>
          </a:p>
          <a:p>
            <a:pPr marL="228600" lvl="0" indent="-112204" algn="l" rtl="0">
              <a:spcBef>
                <a:spcPts val="0"/>
              </a:spcBef>
              <a:spcAft>
                <a:spcPts val="0"/>
              </a:spcAft>
              <a:buClr>
                <a:schemeClr val="dk1"/>
              </a:buClr>
              <a:buSzPts val="1833"/>
              <a:buFont typeface="Trebuchet MS"/>
              <a:buNone/>
            </a:pPr>
            <a:endParaRPr lang="en-US"/>
          </a:p>
          <a:p>
            <a:pPr marL="228600" lvl="0" indent="-112204" algn="l" rtl="0">
              <a:spcBef>
                <a:spcPts val="0"/>
              </a:spcBef>
              <a:spcAft>
                <a:spcPts val="0"/>
              </a:spcAft>
              <a:buClr>
                <a:schemeClr val="dk1"/>
              </a:buClr>
              <a:buSzPts val="1833"/>
              <a:buFont typeface="Trebuchet MS"/>
              <a:buNone/>
            </a:pPr>
            <a:endParaRPr lang="en-US"/>
          </a:p>
          <a:p>
            <a:pPr marL="228600" lvl="0" indent="-112204" algn="l" rtl="0">
              <a:spcBef>
                <a:spcPts val="0"/>
              </a:spcBef>
              <a:spcAft>
                <a:spcPts val="0"/>
              </a:spcAft>
              <a:buClr>
                <a:schemeClr val="dk1"/>
              </a:buClr>
              <a:buSzPts val="1833"/>
              <a:buFont typeface="Trebuchet MS"/>
              <a:buNone/>
            </a:pPr>
            <a:endParaRPr lang="en-US"/>
          </a:p>
          <a:p>
            <a:pPr marL="228600" lvl="0" indent="-112204" algn="l" rtl="0">
              <a:spcBef>
                <a:spcPts val="0"/>
              </a:spcBef>
              <a:spcAft>
                <a:spcPts val="0"/>
              </a:spcAft>
              <a:buClr>
                <a:schemeClr val="dk1"/>
              </a:buClr>
              <a:buSzPts val="1833"/>
              <a:buFont typeface="Trebuchet MS"/>
              <a:buNone/>
            </a:pPr>
            <a:endParaRPr lang="en-US"/>
          </a:p>
          <a:p>
            <a:pPr marL="228600" lvl="0" indent="-112204" algn="l" rtl="0">
              <a:spcBef>
                <a:spcPts val="0"/>
              </a:spcBef>
              <a:spcAft>
                <a:spcPts val="0"/>
              </a:spcAft>
              <a:buClr>
                <a:schemeClr val="dk1"/>
              </a:buClr>
              <a:buSzPts val="1833"/>
              <a:buFont typeface="Trebuchet MS"/>
              <a:buNone/>
            </a:pPr>
            <a:endParaRPr/>
          </a:p>
        </p:txBody>
      </p:sp>
      <p:sp>
        <p:nvSpPr>
          <p:cNvPr id="2314" name="Google Shape;2314;g9f01d088fb_2_34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CBA7F-7DBC-F0CD-F51E-66633454E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12D34-9295-732B-A245-DC9985F293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C95847-5828-4455-B3D3-2C0C2A17F9B8}"/>
              </a:ext>
            </a:extLst>
          </p:cNvPr>
          <p:cNvSpPr>
            <a:spLocks noGrp="1"/>
          </p:cNvSpPr>
          <p:nvPr>
            <p:ph type="body" idx="1"/>
          </p:nvPr>
        </p:nvSpPr>
        <p:spPr/>
        <p:txBody>
          <a:bodyPr/>
          <a:lstStyle/>
          <a:p>
            <a:r>
              <a:rPr lang="en-GB" sz="2400"/>
              <a:t>This lab is designed around </a:t>
            </a:r>
            <a:r>
              <a:rPr lang="en-GB" sz="2400" b="1"/>
              <a:t>Kubernetes</a:t>
            </a:r>
            <a:r>
              <a:rPr lang="en-GB" sz="2400"/>
              <a:t> to align with </a:t>
            </a:r>
            <a:r>
              <a:rPr lang="en-GB" sz="2400" b="1"/>
              <a:t>real-world, production-grade deployments</a:t>
            </a:r>
            <a:r>
              <a:rPr lang="en-GB" sz="2400"/>
              <a:t>. To ensure a solid foundation, we'll start with a </a:t>
            </a:r>
            <a:r>
              <a:rPr lang="en-GB" sz="2400" b="1"/>
              <a:t>quick recap of Kubernetes fundamentals</a:t>
            </a:r>
            <a:r>
              <a:rPr lang="en-GB" sz="2400"/>
              <a:t>, followed by an introduction to the </a:t>
            </a:r>
            <a:r>
              <a:rPr lang="en-GB" sz="2400" b="1" err="1"/>
              <a:t>GitOps</a:t>
            </a:r>
            <a:r>
              <a:rPr lang="en-GB" sz="2400" b="1"/>
              <a:t> methodology</a:t>
            </a:r>
            <a:r>
              <a:rPr lang="en-GB" sz="2400"/>
              <a:t>, which streamlines automation and deployment in AI workflows.</a:t>
            </a:r>
          </a:p>
          <a:p>
            <a:endParaRPr lang="en-GB" sz="2400"/>
          </a:p>
          <a:p>
            <a:r>
              <a:rPr lang="en-GB" sz="2400"/>
              <a:t>Quick raise of hands who are familiar with Kubernetes and have used it for deploying workloads</a:t>
            </a:r>
            <a:endParaRPr lang="en-GB" sz="1600"/>
          </a:p>
        </p:txBody>
      </p:sp>
      <p:sp>
        <p:nvSpPr>
          <p:cNvPr id="4" name="Slide Number Placeholder 3">
            <a:extLst>
              <a:ext uri="{FF2B5EF4-FFF2-40B4-BE49-F238E27FC236}">
                <a16:creationId xmlns:a16="http://schemas.microsoft.com/office/drawing/2014/main" id="{B840DD3D-52D4-32C6-C2CF-1D0C50ED00B3}"/>
              </a:ext>
            </a:extLst>
          </p:cNvPr>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6403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a:solidFill>
                  <a:srgbClr val="000000"/>
                </a:solidFill>
                <a:effectLst/>
                <a:latin typeface="Arial" panose="020B0604020202020204" pitchFamily="34" charset="0"/>
              </a:rPr>
              <a:t>This is what Kubernetes’ architecture looks like on a high level </a:t>
            </a:r>
          </a:p>
          <a:p>
            <a:endParaRPr lang="en-GB" sz="1800" b="0" i="0" u="none" strike="noStrike">
              <a:solidFill>
                <a:srgbClr val="000000"/>
              </a:solidFill>
              <a:effectLst/>
              <a:latin typeface="Arial" panose="020B0604020202020204" pitchFamily="34" charset="0"/>
            </a:endParaRPr>
          </a:p>
          <a:p>
            <a:r>
              <a:rPr lang="en-GB"/>
              <a:t>Kubernetes follows a </a:t>
            </a:r>
            <a:r>
              <a:rPr lang="en-GB" b="1"/>
              <a:t>master-worker</a:t>
            </a:r>
            <a:r>
              <a:rPr lang="en-GB"/>
              <a:t> architecture, where the </a:t>
            </a:r>
            <a:r>
              <a:rPr lang="en-GB" b="1"/>
              <a:t>control plane</a:t>
            </a:r>
            <a:r>
              <a:rPr lang="en-GB"/>
              <a:t> manages the cluster, and </a:t>
            </a:r>
            <a:r>
              <a:rPr lang="en-GB" b="1"/>
              <a:t>worker nodes</a:t>
            </a:r>
            <a:r>
              <a:rPr lang="en-GB"/>
              <a:t> run applications.</a:t>
            </a:r>
          </a:p>
          <a:p>
            <a:endParaRPr lang="en-GB"/>
          </a:p>
          <a:p>
            <a:r>
              <a:rPr lang="en-GB" b="1"/>
              <a:t>Control Plane (Master Components): </a:t>
            </a:r>
            <a:r>
              <a:rPr lang="en-GB"/>
              <a:t>Manages and orchestrates the cluster. Key components:</a:t>
            </a:r>
          </a:p>
          <a:p>
            <a:pPr marL="171450" indent="-171450">
              <a:buFontTx/>
              <a:buChar char="-"/>
            </a:pPr>
            <a:r>
              <a:rPr lang="en-GB" b="1"/>
              <a:t>API Server</a:t>
            </a:r>
            <a:r>
              <a:rPr lang="en-GB"/>
              <a:t> – The central entry point that handles all Kubernetes requests.</a:t>
            </a:r>
          </a:p>
          <a:p>
            <a:pPr marL="171450" indent="-171450">
              <a:buFontTx/>
              <a:buChar char="-"/>
            </a:pPr>
            <a:r>
              <a:rPr lang="en-GB" b="1"/>
              <a:t>Controller Manager</a:t>
            </a:r>
            <a:r>
              <a:rPr lang="en-GB"/>
              <a:t> – Manages controllers for maintaining the cluster state (e.g., node monitoring, replication).</a:t>
            </a:r>
          </a:p>
          <a:p>
            <a:pPr marL="171450" indent="-171450">
              <a:buFontTx/>
              <a:buChar char="-"/>
            </a:pPr>
            <a:r>
              <a:rPr lang="en-GB" b="1"/>
              <a:t>Scheduler</a:t>
            </a:r>
            <a:r>
              <a:rPr lang="en-GB"/>
              <a:t> – Assigns workloads (Pods) to worker nodes based on resource availability.</a:t>
            </a:r>
          </a:p>
          <a:p>
            <a:pPr marL="171450" indent="-171450">
              <a:buFontTx/>
              <a:buChar char="-"/>
            </a:pPr>
            <a:r>
              <a:rPr lang="en-GB" b="1" err="1"/>
              <a:t>etcd</a:t>
            </a:r>
            <a:r>
              <a:rPr lang="en-GB"/>
              <a:t> – A distributed key-value store that holds cluster state and configuration.</a:t>
            </a:r>
          </a:p>
          <a:p>
            <a:endParaRPr lang="en-GB" b="1"/>
          </a:p>
          <a:p>
            <a:r>
              <a:rPr lang="en-GB" b="1"/>
              <a:t>Worker Nodes </a:t>
            </a:r>
            <a:r>
              <a:rPr lang="en-GB"/>
              <a:t>Run applications inside containers. Key components:</a:t>
            </a:r>
          </a:p>
          <a:p>
            <a:pPr marL="171450" indent="-171450">
              <a:buFontTx/>
              <a:buChar char="-"/>
            </a:pPr>
            <a:r>
              <a:rPr lang="en-GB" b="1" err="1"/>
              <a:t>Kubelet</a:t>
            </a:r>
            <a:r>
              <a:rPr lang="en-GB"/>
              <a:t> – Agent on each node that ensures containers are running as expected.</a:t>
            </a:r>
          </a:p>
          <a:p>
            <a:pPr marL="171450" indent="-171450">
              <a:buFontTx/>
              <a:buChar char="-"/>
            </a:pPr>
            <a:r>
              <a:rPr lang="en-GB" b="1"/>
              <a:t>Kube Proxy</a:t>
            </a:r>
            <a:r>
              <a:rPr lang="en-GB"/>
              <a:t> – Manages networking and routing within the cluster.</a:t>
            </a:r>
          </a:p>
          <a:p>
            <a:pPr marL="171450" indent="-171450">
              <a:buFontTx/>
              <a:buChar char="-"/>
            </a:pPr>
            <a:r>
              <a:rPr lang="en-GB" b="1"/>
              <a:t>Container Runtime</a:t>
            </a:r>
            <a:r>
              <a:rPr lang="en-GB"/>
              <a:t> – Runs containers (e.g., Docker, </a:t>
            </a:r>
            <a:r>
              <a:rPr lang="en-GB" err="1"/>
              <a:t>containerd</a:t>
            </a:r>
            <a:r>
              <a:rPr lang="en-GB"/>
              <a:t>, or CRI-O).</a:t>
            </a:r>
          </a:p>
          <a:p>
            <a:pPr marL="171450" indent="-171450">
              <a:buFontTx/>
              <a:buChar char="-"/>
            </a:pPr>
            <a:r>
              <a:rPr lang="en-GB"/>
              <a:t>Kubernetes uses </a:t>
            </a:r>
            <a:r>
              <a:rPr lang="en-GB" b="1"/>
              <a:t>CNI plugins</a:t>
            </a:r>
            <a:r>
              <a:rPr lang="en-GB"/>
              <a:t> (like </a:t>
            </a:r>
            <a:r>
              <a:rPr lang="en-GB" b="1"/>
              <a:t>Calico, Cilium, or Flannel</a:t>
            </a:r>
            <a:r>
              <a:rPr lang="en-GB"/>
              <a:t>) to enable </a:t>
            </a:r>
            <a:r>
              <a:rPr lang="en-GB" b="1"/>
              <a:t>pod-to-pod communication, network policies, and traffic routing</a:t>
            </a:r>
            <a:r>
              <a:rPr lang="en-GB"/>
              <a:t> within the cluster. This ensures seamless connectivity between workloads across nodes.</a:t>
            </a:r>
          </a:p>
          <a:p>
            <a:endParaRPr lang="en-US"/>
          </a:p>
        </p:txBody>
      </p:sp>
      <p:sp>
        <p:nvSpPr>
          <p:cNvPr id="4" name="Slide Number Placeholder 3"/>
          <p:cNvSpPr>
            <a:spLocks noGrp="1"/>
          </p:cNvSpPr>
          <p:nvPr>
            <p:ph type="sldNum" sz="quarter" idx="5"/>
          </p:nvPr>
        </p:nvSpPr>
        <p:spPr/>
        <p:txBody>
          <a:bodyPr/>
          <a:lstStyle/>
          <a:p>
            <a:fld id="{79906D90-C934-ED41-B89F-151578456FF8}" type="slidenum">
              <a:rPr lang="en-US" smtClean="0"/>
              <a:t>6</a:t>
            </a:fld>
            <a:endParaRPr lang="en-US"/>
          </a:p>
        </p:txBody>
      </p:sp>
    </p:spTree>
    <p:extLst>
      <p:ext uri="{BB962C8B-B14F-4D97-AF65-F5344CB8AC3E}">
        <p14:creationId xmlns:p14="http://schemas.microsoft.com/office/powerpoint/2010/main" val="101076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73C9F-D985-8FE8-E8A7-46CD703C76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56137-BB62-EACB-1AB5-6D84C98557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269173-72CD-9353-F2FF-C67A8A9555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C14DBA-CB1C-1675-5C1F-21E140A1B90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9906D90-C934-ED41-B89F-151578456FF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860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7ECEA-5C14-5FF4-13C7-DCE623C4D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D57EA-2F2E-B0FE-6F53-38DA8AE24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18204-83BB-5B80-2933-275FE01A06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DCBF77-564D-9B18-E46C-0BD65A64BFC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9906D90-C934-ED41-B89F-151578456FF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3898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906D90-C934-ED41-B89F-151578456FF8}" type="slidenum">
              <a:rPr lang="en-US" smtClean="0"/>
              <a:t>9</a:t>
            </a:fld>
            <a:endParaRPr lang="en-US"/>
          </a:p>
        </p:txBody>
      </p:sp>
    </p:spTree>
    <p:extLst>
      <p:ext uri="{BB962C8B-B14F-4D97-AF65-F5344CB8AC3E}">
        <p14:creationId xmlns:p14="http://schemas.microsoft.com/office/powerpoint/2010/main" val="3698932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042" y="257844"/>
            <a:ext cx="2788664" cy="96077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504337" y="994526"/>
            <a:ext cx="6427405" cy="1645920"/>
          </a:xfrm>
        </p:spPr>
        <p:txBody>
          <a:bodyPr anchor="b">
            <a:normAutofit/>
          </a:bodyPr>
          <a:lstStyle>
            <a:lvl1pPr algn="l">
              <a:defRPr sz="2933"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504337" y="2647242"/>
            <a:ext cx="6427405" cy="567944"/>
          </a:xfrm>
          <a:prstGeom prst="rect">
            <a:avLst/>
          </a:prstGeom>
        </p:spPr>
        <p:txBody>
          <a:bodyPr>
            <a:normAutofit/>
          </a:bodyPr>
          <a:lstStyle>
            <a:lvl1pPr marL="0" indent="0" algn="l">
              <a:buNone/>
              <a:defRPr sz="1467" b="0" cap="none" baseline="0">
                <a:solidFill>
                  <a:schemeClr val="bg1"/>
                </a:solidFill>
                <a:latin typeface="NVIDIA Sans" panose="020B0503020203020204" pitchFamily="34" charset="0"/>
                <a:cs typeface="NVIDIA Sans" panose="020B0503020203020204" pitchFamily="34" charset="0"/>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Add Subtitle/Name/Date</a:t>
            </a:r>
          </a:p>
        </p:txBody>
      </p:sp>
    </p:spTree>
    <p:extLst>
      <p:ext uri="{BB962C8B-B14F-4D97-AF65-F5344CB8AC3E}">
        <p14:creationId xmlns:p14="http://schemas.microsoft.com/office/powerpoint/2010/main" val="4282621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5471054"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77" lvl="0" indent="-228577" algn="ctr"/>
            <a:r>
              <a:rPr lang="en-GB"/>
              <a:t>Click icon to add picture</a:t>
            </a:r>
            <a:endParaRPr lang="en-US"/>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6376416" y="100689"/>
            <a:ext cx="4879848" cy="1121898"/>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6376416" y="2329398"/>
            <a:ext cx="4879848" cy="3781841"/>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6376416" y="1243923"/>
            <a:ext cx="4879848" cy="469392"/>
          </a:xfrm>
          <a:prstGeom prst="rect">
            <a:avLst/>
          </a:prstGeom>
        </p:spPr>
        <p:txBody>
          <a:bodyPr/>
          <a:lstStyle>
            <a:lvl1pPr marL="0" indent="0" algn="l">
              <a:spcBef>
                <a:spcPts val="200"/>
              </a:spcBef>
              <a:spcAft>
                <a:spcPts val="200"/>
              </a:spcAft>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p:nvCxnSpPr>
        <p:spPr>
          <a:xfrm>
            <a:off x="5471054" y="1897743"/>
            <a:ext cx="5760826"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466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6376416" y="2329398"/>
            <a:ext cx="4879848" cy="3781841"/>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p:nvCxnSpPr>
        <p:spPr>
          <a:xfrm>
            <a:off x="5471054" y="1897743"/>
            <a:ext cx="5760826"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6376416" y="406259"/>
            <a:ext cx="4879848" cy="1121898"/>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5471054"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77" lvl="0" indent="-228577" algn="ctr"/>
            <a:r>
              <a:rPr lang="en-GB"/>
              <a:t>Click icon to add picture</a:t>
            </a:r>
            <a:endParaRPr lang="en-US"/>
          </a:p>
        </p:txBody>
      </p:sp>
    </p:spTree>
    <p:extLst>
      <p:ext uri="{BB962C8B-B14F-4D97-AF65-F5344CB8AC3E}">
        <p14:creationId xmlns:p14="http://schemas.microsoft.com/office/powerpoint/2010/main" val="3884883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6720946" y="0"/>
            <a:ext cx="5471054"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77" lvl="0" indent="-228577" algn="ctr"/>
            <a:r>
              <a:rPr lang="en-GB"/>
              <a:t>Click icon to add picture</a:t>
            </a:r>
            <a:endParaRPr lang="en-US"/>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865632" y="100689"/>
            <a:ext cx="4879848" cy="1121898"/>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865632" y="2329398"/>
            <a:ext cx="4879848" cy="3781841"/>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865632" y="1243923"/>
            <a:ext cx="4879848" cy="469392"/>
          </a:xfrm>
          <a:prstGeom prst="rect">
            <a:avLst/>
          </a:prstGeom>
        </p:spPr>
        <p:txBody>
          <a:bodyPr/>
          <a:lstStyle>
            <a:lvl1pPr marL="0" indent="0" algn="l">
              <a:spcBef>
                <a:spcPts val="200"/>
              </a:spcBef>
              <a:spcAft>
                <a:spcPts val="200"/>
              </a:spcAft>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p:nvGrpSpPr>
        <p:grpSpPr>
          <a:xfrm>
            <a:off x="0" y="6501471"/>
            <a:ext cx="776856" cy="360979"/>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p:nvCxnSpPr>
        <p:spPr>
          <a:xfrm>
            <a:off x="0" y="1897743"/>
            <a:ext cx="574548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211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p:nvSpPr>
        <p:spPr>
          <a:xfrm>
            <a:off x="10896600" y="6111238"/>
            <a:ext cx="1295400" cy="746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865632" y="100689"/>
            <a:ext cx="4879848" cy="1121898"/>
          </a:xfrm>
        </p:spPr>
        <p:txBody>
          <a:bodyPr>
            <a:normAutofit/>
          </a:bodyPr>
          <a:lstStyle>
            <a:lvl1pPr algn="l">
              <a:spcBef>
                <a:spcPts val="200"/>
              </a:spcBef>
              <a:spcAft>
                <a:spcPts val="200"/>
              </a:spcAft>
              <a:defRPr sz="24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865632" y="2329398"/>
            <a:ext cx="4879848" cy="3781841"/>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865632" y="1243923"/>
            <a:ext cx="4879848" cy="469392"/>
          </a:xfrm>
          <a:prstGeom prst="rect">
            <a:avLst/>
          </a:prstGeom>
        </p:spPr>
        <p:txBody>
          <a:bodyPr/>
          <a:lstStyle>
            <a:lvl1pPr marL="0" indent="0" algn="l">
              <a:spcBef>
                <a:spcPts val="200"/>
              </a:spcBef>
              <a:spcAft>
                <a:spcPts val="200"/>
              </a:spcAft>
              <a:buFontTx/>
              <a:buNone/>
              <a:defRPr sz="16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p:nvSpPr>
        <p:spPr>
          <a:xfrm>
            <a:off x="6720946" y="0"/>
            <a:ext cx="5471054" cy="6857999"/>
          </a:xfrm>
          <a:prstGeom prst="rect">
            <a:avLst/>
          </a:prstGeom>
          <a:solidFill>
            <a:schemeClr val="tx1">
              <a:lumMod val="95000"/>
            </a:schemeClr>
          </a:solidFill>
          <a:ln w="9525">
            <a:noFill/>
          </a:ln>
        </p:spPr>
        <p:txBody>
          <a:bodyPr tIns="731520" anchor="ctr"/>
          <a:lstStyle/>
          <a:p>
            <a:pPr lvl="0" indent="0" algn="ctr" defTabSz="914309">
              <a:lnSpc>
                <a:spcPct val="90000"/>
              </a:lnSpc>
              <a:spcBef>
                <a:spcPts val="1000"/>
              </a:spcBef>
              <a:buFontTx/>
              <a:buNone/>
            </a:pPr>
            <a:endParaRPr lang="en-US" sz="1333"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p:nvGrpSpPr>
        <p:grpSpPr>
          <a:xfrm>
            <a:off x="0" y="6501471"/>
            <a:ext cx="776856" cy="360979"/>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p:nvCxnSpPr>
        <p:spPr>
          <a:xfrm>
            <a:off x="0" y="1897743"/>
            <a:ext cx="574548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128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865632" y="406259"/>
            <a:ext cx="4879848" cy="1121898"/>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865632" y="2329398"/>
            <a:ext cx="4879848" cy="3781841"/>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p:nvGrpSpPr>
        <p:grpSpPr>
          <a:xfrm>
            <a:off x="0" y="6501471"/>
            <a:ext cx="776856" cy="360979"/>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p:nvCxnSpPr>
        <p:spPr>
          <a:xfrm>
            <a:off x="0" y="1897743"/>
            <a:ext cx="574548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6720946" y="0"/>
            <a:ext cx="5471054"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77" lvl="0" indent="-228577" algn="ctr"/>
            <a:r>
              <a:rPr lang="en-GB"/>
              <a:t>Click icon to add picture</a:t>
            </a:r>
            <a:endParaRPr lang="en-US"/>
          </a:p>
        </p:txBody>
      </p:sp>
    </p:spTree>
    <p:extLst>
      <p:ext uri="{BB962C8B-B14F-4D97-AF65-F5344CB8AC3E}">
        <p14:creationId xmlns:p14="http://schemas.microsoft.com/office/powerpoint/2010/main" val="2348690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5474208" y="0"/>
            <a:ext cx="6717792"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77" lvl="0" indent="-228577" algn="ctr"/>
            <a:r>
              <a:rPr lang="en-GB"/>
              <a:t>Click icon to add picture</a:t>
            </a:r>
            <a:endParaRPr lang="en-US"/>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865632" y="2868051"/>
            <a:ext cx="4059935" cy="1121898"/>
          </a:xfrm>
        </p:spPr>
        <p:txBody>
          <a:bodyPr anchor="ct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p:nvGrpSpPr>
        <p:grpSpPr>
          <a:xfrm>
            <a:off x="0" y="6501471"/>
            <a:ext cx="776856" cy="360979"/>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2977557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865632" y="2276531"/>
            <a:ext cx="4047744" cy="1121898"/>
          </a:xfrm>
        </p:spPr>
        <p:txBody>
          <a:bodyPr anchor="b">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865632" y="3427707"/>
            <a:ext cx="4047744" cy="469392"/>
          </a:xfrm>
          <a:prstGeom prst="rect">
            <a:avLst/>
          </a:prstGeom>
        </p:spPr>
        <p:txBody>
          <a:bodyPr/>
          <a:lstStyle>
            <a:lvl1pPr marL="0" indent="0" algn="l">
              <a:spcBef>
                <a:spcPts val="200"/>
              </a:spcBef>
              <a:spcAft>
                <a:spcPts val="200"/>
              </a:spcAft>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p:nvGrpSpPr>
        <p:grpSpPr>
          <a:xfrm>
            <a:off x="0" y="6501471"/>
            <a:ext cx="776856" cy="360979"/>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5474208" y="0"/>
            <a:ext cx="6717792"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77" lvl="0" indent="-228577" algn="ctr"/>
            <a:r>
              <a:rPr lang="en-GB"/>
              <a:t>Click icon to add picture</a:t>
            </a:r>
            <a:endParaRPr lang="en-US"/>
          </a:p>
        </p:txBody>
      </p:sp>
    </p:spTree>
    <p:extLst>
      <p:ext uri="{BB962C8B-B14F-4D97-AF65-F5344CB8AC3E}">
        <p14:creationId xmlns:p14="http://schemas.microsoft.com/office/powerpoint/2010/main" val="576208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2020883" y="1616604"/>
            <a:ext cx="8150234"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GB"/>
              <a:t>Click icon to add picture</a:t>
            </a:r>
            <a:endParaRPr lang="en-US"/>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2020883" y="5687987"/>
            <a:ext cx="81502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2020883" y="5917189"/>
            <a:ext cx="81502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08319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6451600" y="2306656"/>
            <a:ext cx="5194532" cy="2626508"/>
          </a:xfrm>
          <a:prstGeom prst="rect">
            <a:avLst/>
          </a:prstGeom>
        </p:spPr>
        <p:txBody>
          <a:bodyPr anchor="ct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545868" y="1616604"/>
            <a:ext cx="544853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GB"/>
              <a:t>Click icon to add picture</a:t>
            </a:r>
            <a:endParaRPr lang="en-US"/>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545868" y="5687987"/>
            <a:ext cx="5448532"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545868" y="5917189"/>
            <a:ext cx="5448532"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192130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545868" y="1616604"/>
            <a:ext cx="544853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GB"/>
              <a:t>Click icon to add picture</a:t>
            </a:r>
            <a:endParaRPr lang="en-US"/>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6197600" y="1616604"/>
            <a:ext cx="544853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GB"/>
              <a:t>Click icon to add picture</a:t>
            </a:r>
            <a:endParaRPr lang="en-US"/>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545868" y="5687987"/>
            <a:ext cx="5448532"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545868" y="5917189"/>
            <a:ext cx="5448532"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6197602" y="5687987"/>
            <a:ext cx="544875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6197602" y="5917189"/>
            <a:ext cx="544875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70872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838200" y="1615440"/>
            <a:ext cx="10515600"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168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545868" y="1616604"/>
            <a:ext cx="294409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GB"/>
              <a:t>Click icon to add picture</a:t>
            </a:r>
            <a:endParaRPr lang="en-US"/>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3686117" y="2306656"/>
            <a:ext cx="2308283" cy="2626508"/>
          </a:xfrm>
          <a:prstGeom prst="rect">
            <a:avLst/>
          </a:prstGeom>
        </p:spPr>
        <p:txBody>
          <a:bodyPr anchor="ct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6197602" y="1616604"/>
            <a:ext cx="294409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GB"/>
              <a:t>Click icon to add picture</a:t>
            </a:r>
            <a:endParaRPr lang="en-US"/>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9337851" y="2306656"/>
            <a:ext cx="2308283" cy="2626508"/>
          </a:xfrm>
          <a:prstGeom prst="rect">
            <a:avLst/>
          </a:prstGeom>
        </p:spPr>
        <p:txBody>
          <a:bodyPr anchor="ct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545868" y="5687987"/>
            <a:ext cx="2944092"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545868" y="5917189"/>
            <a:ext cx="2944092"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6197602" y="5687987"/>
            <a:ext cx="2944215"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6197602" y="5917189"/>
            <a:ext cx="2944215"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115437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8049491" y="1616604"/>
            <a:ext cx="3596640" cy="4006612"/>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4297679" y="1616604"/>
            <a:ext cx="3596640" cy="4006612"/>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545868" y="1616604"/>
            <a:ext cx="3596640" cy="4006612"/>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551037" y="5687987"/>
            <a:ext cx="359664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551037" y="5917189"/>
            <a:ext cx="359664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4297680" y="5687987"/>
            <a:ext cx="359664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4297680" y="5917189"/>
            <a:ext cx="359664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8044324" y="5687987"/>
            <a:ext cx="35967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8044324" y="5917189"/>
            <a:ext cx="35967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677803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6173586" y="1616604"/>
            <a:ext cx="2660995" cy="4006612"/>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3357418" y="1616604"/>
            <a:ext cx="2660995" cy="4006612"/>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545869" y="1616604"/>
            <a:ext cx="2656377" cy="4006612"/>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8989753" y="1616604"/>
            <a:ext cx="2656378" cy="4006612"/>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3362444" y="5687987"/>
            <a:ext cx="265596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543509" y="5687987"/>
            <a:ext cx="26489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3362444" y="5917189"/>
            <a:ext cx="265596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543509" y="5917189"/>
            <a:ext cx="26489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6175843" y="5687987"/>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6175843" y="5917189"/>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8992013" y="5687987"/>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8992013" y="5917189"/>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92443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429713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548528"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804949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552281" y="3327295"/>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552281" y="3556498"/>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4298116" y="3327295"/>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4298116" y="3556498"/>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8050438" y="3327295"/>
            <a:ext cx="35930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8050438" y="3556498"/>
            <a:ext cx="35930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6173586"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2421773"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2425529" y="5687987"/>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2425529" y="5917189"/>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6177851" y="5687987"/>
            <a:ext cx="35930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6177851" y="5917189"/>
            <a:ext cx="35930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55811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429713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548528"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804949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552281" y="3327295"/>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552281" y="3556498"/>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4298116" y="3327295"/>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4298116" y="3556498"/>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8050438" y="3327295"/>
            <a:ext cx="35930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8050438" y="3556498"/>
            <a:ext cx="35930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4300885"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552281"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8053245"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556035" y="5687987"/>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556035" y="5917189"/>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4301870" y="5687987"/>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4301870" y="5917189"/>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8054192" y="5687987"/>
            <a:ext cx="35930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8054192" y="5917189"/>
            <a:ext cx="35930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2566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4778357" y="5686374"/>
            <a:ext cx="265176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1962191" y="5686374"/>
            <a:ext cx="265677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4778357" y="5909019"/>
            <a:ext cx="265176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1962191" y="5909019"/>
            <a:ext cx="265677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1962191"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4778358"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7594525"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7594525" y="5686374"/>
            <a:ext cx="265048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7594525" y="5909019"/>
            <a:ext cx="265048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6178203"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3362036"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545869"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8994371"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3364803" y="332729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545868" y="3327295"/>
            <a:ext cx="26489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3364803" y="3556498"/>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545868" y="3556498"/>
            <a:ext cx="26489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6178201" y="332729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6178201" y="3556498"/>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8994371" y="3327295"/>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8994371" y="3556498"/>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1883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545868"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3362035"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6178202"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6178203"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3362036"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545869"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8994371"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8989354"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3364803" y="332729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545868" y="3327295"/>
            <a:ext cx="26489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3364803" y="3556498"/>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545868" y="3556498"/>
            <a:ext cx="26489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6178201" y="332729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6178201" y="3556498"/>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8994371" y="3327295"/>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8994371" y="3556498"/>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3362444" y="5686374"/>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543509" y="5686374"/>
            <a:ext cx="26489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3362444" y="5915576"/>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543509" y="5915576"/>
            <a:ext cx="26489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6175843" y="5686374"/>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6175843" y="5915576"/>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8992013" y="5686374"/>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8992013" y="5915576"/>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17933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3927370" y="5686374"/>
            <a:ext cx="208716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1679140" y="5686374"/>
            <a:ext cx="208494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3927370" y="5909019"/>
            <a:ext cx="208716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1679140" y="5909019"/>
            <a:ext cx="208494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1673726"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3926572"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8428719"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6177470" y="5686374"/>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6177470"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5050687"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2798278"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545869"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7303096"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9555505"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6175873"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8435808" y="5686374"/>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8435808"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5047304"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2797319"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5047304"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2797319"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7300221"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7300221"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9555505" y="3327295"/>
            <a:ext cx="208796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9555505" y="3556498"/>
            <a:ext cx="208796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545869"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545869"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179660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2794098" y="5686374"/>
            <a:ext cx="208716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545868" y="5686374"/>
            <a:ext cx="208494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2794098" y="5909019"/>
            <a:ext cx="208716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545868" y="5909019"/>
            <a:ext cx="208494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545868"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2798714"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7300862"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5044198" y="5686374"/>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5044198"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5050687"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2798278"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545869"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7303096"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9555505"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5048016"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7302536" y="5686374"/>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7302536"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5047304"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2797319"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5047304"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2797319"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7300221"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7300221"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9555505" y="3327295"/>
            <a:ext cx="208796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9555505" y="3556498"/>
            <a:ext cx="208796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9553708"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GB"/>
              <a:t>Click icon to add picture</a:t>
            </a:r>
            <a:endParaRPr lang="en-US"/>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9548294" y="5701190"/>
            <a:ext cx="208796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9548294" y="5930392"/>
            <a:ext cx="208796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545869"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545869"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158805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2192000" cy="6858000"/>
          </a:xfrm>
          <a:prstGeom prst="rect">
            <a:avLst/>
          </a:prstGeom>
          <a:solidFill>
            <a:schemeClr val="tx1">
              <a:lumMod val="95000"/>
            </a:schemeClr>
          </a:solidFill>
          <a:ln w="19050">
            <a:noFill/>
          </a:ln>
        </p:spPr>
        <p:txBody>
          <a:bodyPr tIns="0" bIns="4206240" anchor="ctr"/>
          <a:lstStyle>
            <a:lvl1pPr marL="0" indent="0" algn="ctr">
              <a:buFontTx/>
              <a:buNone/>
              <a:defRPr sz="24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21510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838200" y="1615440"/>
            <a:ext cx="10515600"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p:nvSpPr>
        <p:spPr>
          <a:xfrm>
            <a:off x="5000307" y="3518841"/>
            <a:ext cx="3673430" cy="24973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32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9141" y="3518841"/>
            <a:ext cx="3674174" cy="2621507"/>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5317265" y="3713813"/>
            <a:ext cx="3091011" cy="850276"/>
          </a:xfrm>
          <a:prstGeom prst="rect">
            <a:avLst/>
          </a:prstGeom>
        </p:spPr>
        <p:txBody>
          <a:bodyPr/>
          <a:lstStyle>
            <a:lvl1pPr marL="0"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1pPr>
            <a:lvl2pPr marL="304770"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2pPr>
            <a:lvl3pPr marL="609539"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3pPr>
            <a:lvl4pPr marL="914309"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4pPr>
            <a:lvl5pPr marL="1219078"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5317265" y="4576671"/>
            <a:ext cx="3091011" cy="850276"/>
          </a:xfrm>
          <a:prstGeom prst="rect">
            <a:avLst/>
          </a:prstGeom>
        </p:spPr>
        <p:txBody>
          <a:bodyPr/>
          <a:lstStyle>
            <a:lvl1pPr marL="0" indent="0">
              <a:buClr>
                <a:schemeClr val="tx2"/>
              </a:buClr>
              <a:buFontTx/>
              <a:buNone/>
              <a:defRPr sz="3200" b="0">
                <a:solidFill>
                  <a:schemeClr val="bg1"/>
                </a:solidFill>
                <a:latin typeface="NVIDIA Sans" panose="020B0503020203020204" pitchFamily="34" charset="0"/>
                <a:cs typeface="NVIDIA Sans" panose="020B0503020203020204" pitchFamily="34" charset="0"/>
              </a:defRPr>
            </a:lvl1pPr>
            <a:lvl2pPr marL="304770"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2pPr>
            <a:lvl3pPr marL="609539"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3pPr>
            <a:lvl4pPr marL="914309"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4pPr>
            <a:lvl5pPr marL="1219078"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252158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2192000" cy="6858000"/>
          </a:xfrm>
          <a:prstGeom prst="rect">
            <a:avLst/>
          </a:prstGeom>
          <a:solidFill>
            <a:schemeClr val="tx1">
              <a:lumMod val="95000"/>
            </a:schemeClr>
          </a:solidFill>
          <a:ln w="19050">
            <a:noFill/>
          </a:ln>
        </p:spPr>
        <p:txBody>
          <a:bodyPr tIns="0" bIns="4206240" anchor="ctr"/>
          <a:lstStyle>
            <a:lvl1pPr marL="0" indent="0" algn="ctr">
              <a:buFontTx/>
              <a:buNone/>
              <a:defRPr sz="24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2595602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12192000" cy="6858000"/>
          </a:xfrm>
          <a:prstGeom prst="rect">
            <a:avLst/>
          </a:prstGeom>
          <a:solidFill>
            <a:schemeClr val="tx1">
              <a:lumMod val="95000"/>
            </a:schemeClr>
          </a:solidFill>
          <a:ln w="19050">
            <a:noFill/>
          </a:ln>
        </p:spPr>
        <p:txBody>
          <a:bodyPr tIns="0" bIns="4206240" anchor="ctr"/>
          <a:lstStyle>
            <a:lvl1pPr marL="0" indent="0" algn="ctr">
              <a:buFontTx/>
              <a:buNone/>
              <a:defRPr lang="en-US" sz="2800" b="1" dirty="0">
                <a:solidFill>
                  <a:schemeClr val="bg1"/>
                </a:solidFill>
                <a:latin typeface="+mn-lt"/>
              </a:defRPr>
            </a:lvl1pPr>
          </a:lstStyle>
          <a:p>
            <a:pPr marL="285721" lvl="0" indent="-285721" algn="ctr"/>
            <a:r>
              <a:rPr lang="en-US"/>
              <a:t>Click to add video</a:t>
            </a:r>
          </a:p>
        </p:txBody>
      </p:sp>
    </p:spTree>
    <p:extLst>
      <p:ext uri="{BB962C8B-B14F-4D97-AF65-F5344CB8AC3E}">
        <p14:creationId xmlns:p14="http://schemas.microsoft.com/office/powerpoint/2010/main" val="1404553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p:nvSpPr>
        <p:spPr>
          <a:xfrm>
            <a:off x="0" y="2321305"/>
            <a:ext cx="12192000" cy="453669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p:nvCxnSpPr>
        <p:spPr>
          <a:xfrm>
            <a:off x="0" y="3776425"/>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838200" y="0"/>
            <a:ext cx="10515600" cy="838200"/>
          </a:xfrm>
        </p:spPr>
        <p:txBody>
          <a:bodyPr/>
          <a:lstStyle>
            <a:lvl1pPr>
              <a:defRPr sz="24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47455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p:nvSpPr>
        <p:spPr>
          <a:xfrm>
            <a:off x="0" y="2321305"/>
            <a:ext cx="12192000" cy="453669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838200" y="0"/>
            <a:ext cx="10515600" cy="838200"/>
          </a:xfrm>
        </p:spPr>
        <p:txBody>
          <a:bodyPr/>
          <a:lstStyle>
            <a:lvl1pPr>
              <a:defRPr sz="24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071027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p:nvSpPr>
        <p:spPr>
          <a:xfrm>
            <a:off x="0" y="2321305"/>
            <a:ext cx="12192000" cy="453669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838200" y="0"/>
            <a:ext cx="10515600" cy="838200"/>
          </a:xfrm>
        </p:spPr>
        <p:txBody>
          <a:bodyPr/>
          <a:lstStyle>
            <a:lvl1pPr>
              <a:defRPr sz="24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p:nvCxnSpPr>
        <p:spPr>
          <a:xfrm>
            <a:off x="0" y="4172373"/>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368300" y="2942951"/>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GB"/>
              <a:t>Click icon to add picture</a:t>
            </a:r>
            <a:endParaRPr lang="en-US"/>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368301" y="2411894"/>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368300" y="2649196"/>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368301" y="2164318"/>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2717799" y="4005352"/>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GB"/>
              <a:t>Click icon to add picture</a:t>
            </a:r>
            <a:endParaRPr lang="en-US"/>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2717799" y="3474295"/>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2717799" y="3711597"/>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2717799" y="3226719"/>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5054598" y="2942951"/>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GB"/>
              <a:t>Click icon to add picture</a:t>
            </a:r>
            <a:endParaRPr lang="en-US"/>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5054598" y="2411894"/>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5054598" y="2649196"/>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5054598" y="2164318"/>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7404099" y="4005352"/>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GB"/>
              <a:t>Click icon to add picture</a:t>
            </a:r>
            <a:endParaRPr lang="en-US"/>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7404100" y="3474295"/>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7404099" y="3711597"/>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7404100" y="3226719"/>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9766301" y="2942951"/>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GB"/>
              <a:t>Click icon to add picture</a:t>
            </a:r>
            <a:endParaRPr lang="en-US"/>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9766301" y="2411894"/>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9766301" y="2649196"/>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9766301" y="2164318"/>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NVIDIA Sans" panose="020B0503020203020204" pitchFamily="34" charset="0"/>
              </a:defRPr>
            </a:lvl2pPr>
            <a:lvl3pPr marL="1627699" indent="0">
              <a:buFontTx/>
              <a:buNone/>
              <a:defRPr sz="1333" b="1">
                <a:solidFill>
                  <a:schemeClr val="tx1"/>
                </a:solidFill>
                <a:latin typeface="NVIDIA Sans" panose="020B0503020203020204" pitchFamily="34" charset="0"/>
              </a:defRPr>
            </a:lvl3pPr>
            <a:lvl4pPr marL="2311012" indent="0">
              <a:buFontTx/>
              <a:buNone/>
              <a:defRPr sz="1333" b="1">
                <a:solidFill>
                  <a:schemeClr val="tx1"/>
                </a:solidFill>
                <a:latin typeface="NVIDIA Sans" panose="020B0503020203020204" pitchFamily="34" charset="0"/>
              </a:defRPr>
            </a:lvl4pPr>
            <a:lvl5pPr marL="2823521" indent="0">
              <a:buFontTx/>
              <a:buNone/>
              <a:defRPr sz="1333"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3605801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1" cy="6858000"/>
          </a:xfrm>
          <a:prstGeom prst="rect">
            <a:avLst/>
          </a:prstGeom>
        </p:spPr>
      </p:pic>
      <p:sp>
        <p:nvSpPr>
          <p:cNvPr id="5" name="Rectangle 4">
            <a:extLst>
              <a:ext uri="{FF2B5EF4-FFF2-40B4-BE49-F238E27FC236}">
                <a16:creationId xmlns:a16="http://schemas.microsoft.com/office/drawing/2014/main" id="{CD79F16E-B355-8896-6563-603510529C31}"/>
              </a:ext>
            </a:extLst>
          </p:cNvPr>
          <p:cNvSpPr/>
          <p:nvPr/>
        </p:nvSpPr>
        <p:spPr>
          <a:xfrm>
            <a:off x="0" y="1381256"/>
            <a:ext cx="12192000" cy="71725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p:nvSpPr>
        <p:spPr>
          <a:xfrm flipV="1">
            <a:off x="0" y="5089967"/>
            <a:ext cx="12192000" cy="1406083"/>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p:nvSpPr>
        <p:spPr>
          <a:xfrm>
            <a:off x="0" y="356077"/>
            <a:ext cx="12192000" cy="1406083"/>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2052918" y="4478187"/>
            <a:ext cx="8086165" cy="347974"/>
          </a:xfrm>
          <a:prstGeom prst="rect">
            <a:avLst/>
          </a:prstGeom>
        </p:spPr>
        <p:txBody>
          <a:bodyPr/>
          <a:lstStyle>
            <a:lvl1pPr marL="0" indent="0" algn="ctr">
              <a:lnSpc>
                <a:spcPct val="90000"/>
              </a:lnSpc>
              <a:spcBef>
                <a:spcPts val="0"/>
              </a:spcBef>
              <a:buFontTx/>
              <a:buNone/>
              <a:defRPr sz="1467" i="1" cap="none" baseline="0">
                <a:solidFill>
                  <a:schemeClr val="tx2"/>
                </a:solidFill>
                <a:latin typeface="NVIDIA Sans" panose="020B0503020203020204" pitchFamily="34" charset="0"/>
                <a:cs typeface="NVIDIA Sans" panose="020B0503020203020204" pitchFamily="34" charset="0"/>
              </a:defRPr>
            </a:lvl1pPr>
            <a:lvl2pPr marL="854179" indent="0" algn="l">
              <a:lnSpc>
                <a:spcPct val="90000"/>
              </a:lnSpc>
              <a:buFontTx/>
              <a:buNone/>
              <a:defRPr sz="2513" cap="all" baseline="0">
                <a:solidFill>
                  <a:schemeClr val="tx2"/>
                </a:solidFill>
                <a:latin typeface="NVIDIA Sans" panose="020B0503020203020204" pitchFamily="34" charset="0"/>
              </a:defRPr>
            </a:lvl2pPr>
            <a:lvl3pPr marL="1627698" indent="0" algn="l">
              <a:lnSpc>
                <a:spcPct val="90000"/>
              </a:lnSpc>
              <a:buFontTx/>
              <a:buNone/>
              <a:defRPr sz="2513" cap="all" baseline="0">
                <a:solidFill>
                  <a:schemeClr val="tx2"/>
                </a:solidFill>
                <a:latin typeface="NVIDIA Sans" panose="020B0503020203020204" pitchFamily="34" charset="0"/>
              </a:defRPr>
            </a:lvl3pPr>
            <a:lvl4pPr marL="2311012"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2052918" y="1902070"/>
            <a:ext cx="8086165" cy="2435671"/>
          </a:xfrm>
          <a:prstGeom prst="rect">
            <a:avLst/>
          </a:prstGeom>
        </p:spPr>
        <p:txBody>
          <a:bodyPr anchor="ctr"/>
          <a:lstStyle>
            <a:lvl1pPr marL="0" indent="0" algn="ctr">
              <a:lnSpc>
                <a:spcPct val="90000"/>
              </a:lnSpc>
              <a:spcBef>
                <a:spcPts val="0"/>
              </a:spcBef>
              <a:buFontTx/>
              <a:buNone/>
              <a:defRPr sz="4000" cap="none" baseline="0">
                <a:solidFill>
                  <a:schemeClr val="bg1"/>
                </a:solidFill>
                <a:latin typeface="NVIDIA Sans Light" panose="020B0303020203020204" pitchFamily="34" charset="0"/>
                <a:cs typeface="NVIDIA Sans Light" panose="020B0303020203020204" pitchFamily="34" charset="0"/>
              </a:defRPr>
            </a:lvl1pPr>
            <a:lvl2pPr marL="854179" indent="0" algn="l">
              <a:lnSpc>
                <a:spcPct val="90000"/>
              </a:lnSpc>
              <a:buFontTx/>
              <a:buNone/>
              <a:defRPr sz="2513" cap="all" baseline="0">
                <a:solidFill>
                  <a:schemeClr val="tx2"/>
                </a:solidFill>
                <a:latin typeface="NVIDIA Sans" panose="020B0503020203020204" pitchFamily="34" charset="0"/>
              </a:defRPr>
            </a:lvl2pPr>
            <a:lvl3pPr marL="1627698" indent="0" algn="l">
              <a:lnSpc>
                <a:spcPct val="90000"/>
              </a:lnSpc>
              <a:buFontTx/>
              <a:buNone/>
              <a:defRPr sz="2513" cap="all" baseline="0">
                <a:solidFill>
                  <a:schemeClr val="tx2"/>
                </a:solidFill>
                <a:latin typeface="NVIDIA Sans" panose="020B0503020203020204" pitchFamily="34" charset="0"/>
              </a:defRPr>
            </a:lvl3pPr>
            <a:lvl4pPr marL="2311012"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p:nvSpPr>
        <p:spPr>
          <a:xfrm rot="10800000">
            <a:off x="5799204" y="4061509"/>
            <a:ext cx="612668" cy="1564403"/>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p:nvCxnSpPr>
        <p:spPr>
          <a:xfrm>
            <a:off x="2052918" y="5174503"/>
            <a:ext cx="3798304"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p:nvCxnSpPr>
        <p:spPr>
          <a:xfrm>
            <a:off x="6340779" y="5174503"/>
            <a:ext cx="3798304"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p:nvGrpSpPr>
        <p:grpSpPr>
          <a:xfrm>
            <a:off x="2052918" y="1265603"/>
            <a:ext cx="8086165" cy="1564403"/>
            <a:chOff x="6158753" y="6234204"/>
            <a:chExt cx="24258494" cy="4693206"/>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368997" y="6234204"/>
              <a:ext cx="1838004" cy="4693206"/>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514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1" cy="6858000"/>
          </a:xfrm>
          <a:prstGeom prst="rect">
            <a:avLst/>
          </a:prstGeom>
        </p:spPr>
      </p:pic>
      <p:sp>
        <p:nvSpPr>
          <p:cNvPr id="6" name="Rectangle 5">
            <a:extLst>
              <a:ext uri="{FF2B5EF4-FFF2-40B4-BE49-F238E27FC236}">
                <a16:creationId xmlns:a16="http://schemas.microsoft.com/office/drawing/2014/main" id="{A85FB945-6B24-57D3-B359-4FC5884B9E2A}"/>
              </a:ext>
            </a:extLst>
          </p:cNvPr>
          <p:cNvSpPr/>
          <p:nvPr/>
        </p:nvSpPr>
        <p:spPr>
          <a:xfrm>
            <a:off x="0" y="1381256"/>
            <a:ext cx="12192000" cy="71725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p:nvSpPr>
        <p:spPr>
          <a:xfrm flipV="1">
            <a:off x="0" y="5089967"/>
            <a:ext cx="12192000" cy="1406083"/>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p:nvSpPr>
        <p:spPr>
          <a:xfrm>
            <a:off x="0" y="356077"/>
            <a:ext cx="12192000" cy="1406083"/>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p:nvSpPr>
        <p:spPr>
          <a:xfrm>
            <a:off x="0" y="1381256"/>
            <a:ext cx="12192000" cy="71725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2052918" y="3959443"/>
            <a:ext cx="8086165" cy="347974"/>
          </a:xfrm>
          <a:prstGeom prst="rect">
            <a:avLst/>
          </a:prstGeom>
        </p:spPr>
        <p:txBody>
          <a:bodyPr/>
          <a:lstStyle>
            <a:lvl1pPr marL="0" indent="0" algn="ctr">
              <a:lnSpc>
                <a:spcPct val="90000"/>
              </a:lnSpc>
              <a:spcBef>
                <a:spcPts val="0"/>
              </a:spcBef>
              <a:buFontTx/>
              <a:buNone/>
              <a:defRPr sz="1467" i="1" cap="none" baseline="0">
                <a:solidFill>
                  <a:schemeClr val="tx2"/>
                </a:solidFill>
                <a:latin typeface="NVIDIA Sans" panose="020B0503020203020204" pitchFamily="34" charset="0"/>
                <a:cs typeface="NVIDIA Sans" panose="020B0503020203020204" pitchFamily="34" charset="0"/>
              </a:defRPr>
            </a:lvl1pPr>
            <a:lvl2pPr marL="854179" indent="0" algn="l">
              <a:lnSpc>
                <a:spcPct val="90000"/>
              </a:lnSpc>
              <a:buFontTx/>
              <a:buNone/>
              <a:defRPr sz="2513" cap="all" baseline="0">
                <a:solidFill>
                  <a:schemeClr val="tx2"/>
                </a:solidFill>
                <a:latin typeface="NVIDIA Sans" panose="020B0503020203020204" pitchFamily="34" charset="0"/>
              </a:defRPr>
            </a:lvl2pPr>
            <a:lvl3pPr marL="1627698" indent="0" algn="l">
              <a:lnSpc>
                <a:spcPct val="90000"/>
              </a:lnSpc>
              <a:buFontTx/>
              <a:buNone/>
              <a:defRPr sz="2513" cap="all" baseline="0">
                <a:solidFill>
                  <a:schemeClr val="tx2"/>
                </a:solidFill>
                <a:latin typeface="NVIDIA Sans" panose="020B0503020203020204" pitchFamily="34" charset="0"/>
              </a:defRPr>
            </a:lvl3pPr>
            <a:lvl4pPr marL="2311012"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2052918" y="2351184"/>
            <a:ext cx="8086165" cy="1467741"/>
          </a:xfrm>
          <a:prstGeom prst="rect">
            <a:avLst/>
          </a:prstGeom>
        </p:spPr>
        <p:txBody>
          <a:bodyPr anchor="ctr"/>
          <a:lstStyle>
            <a:lvl1pPr marL="0" indent="0" algn="ctr">
              <a:lnSpc>
                <a:spcPct val="90000"/>
              </a:lnSpc>
              <a:spcBef>
                <a:spcPts val="0"/>
              </a:spcBef>
              <a:buFontTx/>
              <a:buNone/>
              <a:defRPr sz="4000" cap="none" baseline="0">
                <a:solidFill>
                  <a:schemeClr val="bg1"/>
                </a:solidFill>
                <a:latin typeface="NVIDIA Sans Light" panose="020B0303020203020204" pitchFamily="34" charset="0"/>
                <a:cs typeface="NVIDIA Sans Light" panose="020B0303020203020204" pitchFamily="34" charset="0"/>
              </a:defRPr>
            </a:lvl1pPr>
            <a:lvl2pPr marL="854179" indent="0" algn="l">
              <a:lnSpc>
                <a:spcPct val="90000"/>
              </a:lnSpc>
              <a:buFontTx/>
              <a:buNone/>
              <a:defRPr sz="2513" cap="all" baseline="0">
                <a:solidFill>
                  <a:schemeClr val="tx2"/>
                </a:solidFill>
                <a:latin typeface="NVIDIA Sans" panose="020B0503020203020204" pitchFamily="34" charset="0"/>
              </a:defRPr>
            </a:lvl2pPr>
            <a:lvl3pPr marL="1627698" indent="0" algn="l">
              <a:lnSpc>
                <a:spcPct val="90000"/>
              </a:lnSpc>
              <a:buFontTx/>
              <a:buNone/>
              <a:defRPr sz="2513" cap="all" baseline="0">
                <a:solidFill>
                  <a:schemeClr val="tx2"/>
                </a:solidFill>
                <a:latin typeface="NVIDIA Sans" panose="020B0503020203020204" pitchFamily="34" charset="0"/>
              </a:defRPr>
            </a:lvl3pPr>
            <a:lvl4pPr marL="2311012"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p:nvGrpSpPr>
        <p:grpSpPr>
          <a:xfrm>
            <a:off x="2052918" y="1755688"/>
            <a:ext cx="8086165" cy="3398331"/>
            <a:chOff x="6158753" y="6264684"/>
            <a:chExt cx="24258494" cy="10194995"/>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368996" y="6264684"/>
              <a:ext cx="1866618" cy="10194995"/>
              <a:chOff x="17368996" y="5634063"/>
              <a:chExt cx="1866618" cy="10194995"/>
            </a:xfrm>
          </p:grpSpPr>
          <p:sp>
            <p:nvSpPr>
              <p:cNvPr id="39" name="TextBox 38">
                <a:extLst>
                  <a:ext uri="{FF2B5EF4-FFF2-40B4-BE49-F238E27FC236}">
                    <a16:creationId xmlns:a16="http://schemas.microsoft.com/office/drawing/2014/main" id="{31D0B919-1FC7-23E4-68BE-05C833FAB722}"/>
                  </a:ext>
                </a:extLst>
              </p:cNvPr>
              <p:cNvSpPr txBox="1"/>
              <p:nvPr/>
            </p:nvSpPr>
            <p:spPr>
              <a:xfrm>
                <a:off x="17368996" y="5634063"/>
                <a:ext cx="1838007" cy="4693210"/>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397610" y="11135848"/>
                <a:ext cx="1838004" cy="4693210"/>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287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5716902" cy="6858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p:nvSpPr>
        <p:spPr>
          <a:xfrm>
            <a:off x="0" y="0"/>
            <a:ext cx="5716902" cy="6858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p:nvSpPr>
        <p:spPr>
          <a:xfrm>
            <a:off x="5734873" y="1798320"/>
            <a:ext cx="188976" cy="5059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987185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491289" y="621745"/>
            <a:ext cx="6158896" cy="1981200"/>
          </a:xfrm>
          <a:prstGeom prst="rect">
            <a:avLst/>
          </a:prstGeom>
        </p:spPr>
        <p:txBody>
          <a:bodyPr anchor="b"/>
          <a:lstStyle>
            <a:lvl1pPr marL="0" indent="0" algn="l">
              <a:spcBef>
                <a:spcPts val="0"/>
              </a:spcBef>
              <a:buFontTx/>
              <a:buNone/>
              <a:defRPr lang="en-US" sz="3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854178" indent="0">
              <a:buFontTx/>
              <a:buNone/>
              <a:defRPr lang="en-US" sz="2666" b="1" kern="0" cap="all" baseline="0" dirty="0" smtClean="0">
                <a:solidFill>
                  <a:schemeClr val="tx1"/>
                </a:solidFill>
                <a:latin typeface="NVIDIA Sans" panose="020B0503020203020204" pitchFamily="34" charset="0"/>
                <a:ea typeface="+mj-ea"/>
                <a:cs typeface="+mj-cs"/>
              </a:defRPr>
            </a:lvl2pPr>
            <a:lvl3pPr marL="1627699" indent="0">
              <a:buFontTx/>
              <a:buNone/>
              <a:defRPr lang="en-US" sz="2666" b="1" kern="0" cap="all" baseline="0" dirty="0" smtClean="0">
                <a:solidFill>
                  <a:schemeClr val="tx1"/>
                </a:solidFill>
                <a:latin typeface="NVIDIA Sans" panose="020B0503020203020204" pitchFamily="34" charset="0"/>
                <a:ea typeface="+mj-ea"/>
                <a:cs typeface="+mj-cs"/>
              </a:defRPr>
            </a:lvl3pPr>
            <a:lvl4pPr marL="2311012" indent="0">
              <a:buFontTx/>
              <a:buNone/>
              <a:defRPr lang="en-US" sz="2666" b="1" kern="0" cap="all" baseline="0" dirty="0" smtClean="0">
                <a:solidFill>
                  <a:schemeClr val="tx1"/>
                </a:solidFill>
                <a:latin typeface="NVIDIA Sans" panose="020B0503020203020204" pitchFamily="34" charset="0"/>
                <a:ea typeface="+mj-ea"/>
                <a:cs typeface="+mj-cs"/>
              </a:defRPr>
            </a:lvl4pPr>
            <a:lvl5pPr marL="2823521" indent="0">
              <a:buFontTx/>
              <a:buNone/>
              <a:defRPr lang="en-US" sz="2666"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p:nvSpPr>
        <p:spPr>
          <a:xfrm>
            <a:off x="0" y="0"/>
            <a:ext cx="188976" cy="2499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2506102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p:nvSpPr>
        <p:spPr>
          <a:xfrm>
            <a:off x="0" y="0"/>
            <a:ext cx="12192000" cy="6858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2544753" y="3590667"/>
            <a:ext cx="7577959" cy="1825395"/>
          </a:xfrm>
          <a:prstGeom prst="rect">
            <a:avLst/>
          </a:prstGeom>
        </p:spPr>
        <p:txBody>
          <a:bodyPr/>
          <a:lstStyle>
            <a:lvl1pPr marL="0" indent="0" algn="l">
              <a:lnSpc>
                <a:spcPct val="90000"/>
              </a:lnSpc>
              <a:spcBef>
                <a:spcPts val="0"/>
              </a:spcBef>
              <a:buFontTx/>
              <a:buNone/>
              <a:defRPr sz="1467" cap="none" baseline="0">
                <a:solidFill>
                  <a:schemeClr val="tx1"/>
                </a:solidFill>
                <a:latin typeface="NVIDIA Sans Medium" panose="020B0603020203020204" pitchFamily="34" charset="0"/>
                <a:cs typeface="NVIDIA Sans Medium" panose="020B0603020203020204" pitchFamily="34" charset="0"/>
              </a:defRPr>
            </a:lvl1pPr>
            <a:lvl2pPr marL="854179" indent="0" algn="l">
              <a:lnSpc>
                <a:spcPct val="90000"/>
              </a:lnSpc>
              <a:buFontTx/>
              <a:buNone/>
              <a:defRPr sz="2513" cap="all" baseline="0">
                <a:solidFill>
                  <a:schemeClr val="tx2"/>
                </a:solidFill>
                <a:latin typeface="NVIDIA Sans" panose="020B0503020203020204" pitchFamily="34" charset="0"/>
              </a:defRPr>
            </a:lvl2pPr>
            <a:lvl3pPr marL="1627698" indent="0" algn="l">
              <a:lnSpc>
                <a:spcPct val="90000"/>
              </a:lnSpc>
              <a:buFontTx/>
              <a:buNone/>
              <a:defRPr sz="2513" cap="all" baseline="0">
                <a:solidFill>
                  <a:schemeClr val="tx2"/>
                </a:solidFill>
                <a:latin typeface="NVIDIA Sans" panose="020B0503020203020204" pitchFamily="34" charset="0"/>
              </a:defRPr>
            </a:lvl3pPr>
            <a:lvl4pPr marL="2311012"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2544754" y="3008254"/>
            <a:ext cx="7577959" cy="584755"/>
          </a:xfrm>
          <a:prstGeom prst="rect">
            <a:avLst/>
          </a:prstGeom>
        </p:spPr>
        <p:txBody>
          <a:bodyPr/>
          <a:lstStyle>
            <a:lvl1pPr algn="l">
              <a:defRPr sz="4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7714" y="2082682"/>
            <a:ext cx="785753" cy="785752"/>
          </a:xfrm>
          <a:prstGeom prst="rect">
            <a:avLst/>
          </a:prstGeom>
        </p:spPr>
      </p:pic>
    </p:spTree>
    <p:extLst>
      <p:ext uri="{BB962C8B-B14F-4D97-AF65-F5344CB8AC3E}">
        <p14:creationId xmlns:p14="http://schemas.microsoft.com/office/powerpoint/2010/main" val="2587194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433590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042" y="257844"/>
            <a:ext cx="2788664" cy="960770"/>
          </a:xfrm>
          <a:prstGeom prst="rect">
            <a:avLst/>
          </a:prstGeom>
        </p:spPr>
      </p:pic>
    </p:spTree>
    <p:extLst>
      <p:ext uri="{BB962C8B-B14F-4D97-AF65-F5344CB8AC3E}">
        <p14:creationId xmlns:p14="http://schemas.microsoft.com/office/powerpoint/2010/main" val="726559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ubtitle">
  <p:cSld name="1_Title, Subtitle">
    <p:spTree>
      <p:nvGrpSpPr>
        <p:cNvPr id="1" name="Shape 428"/>
        <p:cNvGrpSpPr/>
        <p:nvPr/>
      </p:nvGrpSpPr>
      <p:grpSpPr>
        <a:xfrm>
          <a:off x="0" y="0"/>
          <a:ext cx="0" cy="0"/>
          <a:chOff x="0" y="0"/>
          <a:chExt cx="0" cy="0"/>
        </a:xfrm>
      </p:grpSpPr>
      <p:sp>
        <p:nvSpPr>
          <p:cNvPr id="429" name="Google Shape;429;p46"/>
          <p:cNvSpPr txBox="1">
            <a:spLocks noGrp="1"/>
          </p:cNvSpPr>
          <p:nvPr>
            <p:ph type="title"/>
          </p:nvPr>
        </p:nvSpPr>
        <p:spPr>
          <a:xfrm>
            <a:off x="838200" y="0"/>
            <a:ext cx="10515600" cy="838200"/>
          </a:xfrm>
          <a:prstGeom prst="rect">
            <a:avLst/>
          </a:prstGeom>
          <a:noFill/>
          <a:ln>
            <a:noFill/>
          </a:ln>
        </p:spPr>
        <p:txBody>
          <a:bodyPr spcFirstLastPara="1" wrap="square" lIns="274275" tIns="137100" rIns="274275" bIns="137100" anchor="b" anchorCtr="0">
            <a:normAutofit/>
          </a:bodyPr>
          <a:lstStyle>
            <a:lvl1pPr lvl="0" algn="ctr">
              <a:lnSpc>
                <a:spcPct val="90000"/>
              </a:lnSpc>
              <a:spcBef>
                <a:spcPts val="0"/>
              </a:spcBef>
              <a:spcAft>
                <a:spcPts val="0"/>
              </a:spcAft>
              <a:buClr>
                <a:schemeClr val="lt1"/>
              </a:buClr>
              <a:buSzPts val="7200"/>
              <a:buFont typeface="NVIDIA Sans"/>
              <a:buNone/>
              <a:defRPr sz="2400" b="1" cap="none">
                <a:latin typeface="NVIDIA Sans"/>
                <a:ea typeface="NVIDIA Sans"/>
                <a:cs typeface="NVIDIA Sans"/>
                <a:sym typeface="NVIDIA Sans"/>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430" name="Google Shape;430;p46"/>
          <p:cNvSpPr txBox="1">
            <a:spLocks noGrp="1"/>
          </p:cNvSpPr>
          <p:nvPr>
            <p:ph type="body" idx="1"/>
          </p:nvPr>
        </p:nvSpPr>
        <p:spPr>
          <a:xfrm>
            <a:off x="838200" y="829056"/>
            <a:ext cx="10515600" cy="469392"/>
          </a:xfrm>
          <a:prstGeom prst="rect">
            <a:avLst/>
          </a:prstGeom>
          <a:noFill/>
          <a:ln>
            <a:noFill/>
          </a:ln>
        </p:spPr>
        <p:txBody>
          <a:bodyPr spcFirstLastPara="1" wrap="square" lIns="274275" tIns="137100" rIns="274275" bIns="137100" anchor="t" anchorCtr="0">
            <a:noAutofit/>
          </a:bodyPr>
          <a:lstStyle>
            <a:lvl1pPr marL="152385" marR="0" lvl="0" indent="-76192" algn="ctr" rtl="0">
              <a:lnSpc>
                <a:spcPct val="90000"/>
              </a:lnSpc>
              <a:spcBef>
                <a:spcPts val="0"/>
              </a:spcBef>
              <a:spcAft>
                <a:spcPts val="0"/>
              </a:spcAft>
              <a:buClr>
                <a:schemeClr val="dk2"/>
              </a:buClr>
              <a:buSzPts val="4800"/>
              <a:buFont typeface="NVIDIA Sans"/>
              <a:buNone/>
              <a:defRPr sz="1600" b="0" i="0" u="none" strike="noStrike" cap="none">
                <a:solidFill>
                  <a:schemeClr val="dk2"/>
                </a:solidFill>
                <a:latin typeface="NVIDIA Sans"/>
                <a:ea typeface="NVIDIA Sans"/>
                <a:cs typeface="NVIDIA Sans"/>
                <a:sym typeface="NVIDIA Sans"/>
              </a:defRPr>
            </a:lvl1pPr>
            <a:lvl2pPr marL="304770" marR="0" lvl="1" indent="-76192"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2pPr>
            <a:lvl3pPr marL="457154" marR="0" lvl="2" indent="-76192"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3pPr>
            <a:lvl4pPr marL="609539" marR="0" lvl="3" indent="-76192"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4pPr>
            <a:lvl5pPr marL="761924" marR="0" lvl="4" indent="-76192"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5pPr>
            <a:lvl6pPr marL="914309" marR="0" lvl="5"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6pPr>
            <a:lvl7pPr marL="1066693" marR="0" lvl="6"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7pPr>
            <a:lvl8pPr marL="1219078" marR="0" lvl="7"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8pPr>
            <a:lvl9pPr marL="1371463" marR="0" lvl="8"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4142388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ubtitle, Bullets">
  <p:cSld name="1_Title, Subtitle, Bullets">
    <p:spTree>
      <p:nvGrpSpPr>
        <p:cNvPr id="1" name="Shape 431"/>
        <p:cNvGrpSpPr/>
        <p:nvPr/>
      </p:nvGrpSpPr>
      <p:grpSpPr>
        <a:xfrm>
          <a:off x="0" y="0"/>
          <a:ext cx="0" cy="0"/>
          <a:chOff x="0" y="0"/>
          <a:chExt cx="0" cy="0"/>
        </a:xfrm>
      </p:grpSpPr>
      <p:sp>
        <p:nvSpPr>
          <p:cNvPr id="432" name="Google Shape;432;p47"/>
          <p:cNvSpPr txBox="1">
            <a:spLocks noGrp="1"/>
          </p:cNvSpPr>
          <p:nvPr>
            <p:ph type="title"/>
          </p:nvPr>
        </p:nvSpPr>
        <p:spPr>
          <a:xfrm>
            <a:off x="838200" y="0"/>
            <a:ext cx="10515600" cy="838200"/>
          </a:xfrm>
          <a:prstGeom prst="rect">
            <a:avLst/>
          </a:prstGeom>
          <a:noFill/>
          <a:ln>
            <a:noFill/>
          </a:ln>
        </p:spPr>
        <p:txBody>
          <a:bodyPr spcFirstLastPara="1" wrap="square" lIns="274275" tIns="137100" rIns="274275" bIns="137100" anchor="b" anchorCtr="0">
            <a:normAutofit/>
          </a:bodyPr>
          <a:lstStyle>
            <a:lvl1pPr lvl="0" algn="ctr">
              <a:lnSpc>
                <a:spcPct val="90000"/>
              </a:lnSpc>
              <a:spcBef>
                <a:spcPts val="0"/>
              </a:spcBef>
              <a:spcAft>
                <a:spcPts val="0"/>
              </a:spcAft>
              <a:buClr>
                <a:schemeClr val="lt1"/>
              </a:buClr>
              <a:buSzPts val="7200"/>
              <a:buFont typeface="NVIDIA Sans"/>
              <a:buNone/>
              <a:defRPr sz="2400" b="1" cap="none">
                <a:latin typeface="NVIDIA Sans"/>
                <a:ea typeface="NVIDIA Sans"/>
                <a:cs typeface="NVIDIA Sans"/>
                <a:sym typeface="NVIDIA Sans"/>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433" name="Google Shape;433;p47"/>
          <p:cNvSpPr txBox="1">
            <a:spLocks noGrp="1"/>
          </p:cNvSpPr>
          <p:nvPr>
            <p:ph type="body" idx="1"/>
          </p:nvPr>
        </p:nvSpPr>
        <p:spPr>
          <a:xfrm>
            <a:off x="838200" y="829056"/>
            <a:ext cx="10515600" cy="469392"/>
          </a:xfrm>
          <a:prstGeom prst="rect">
            <a:avLst/>
          </a:prstGeom>
          <a:noFill/>
          <a:ln>
            <a:noFill/>
          </a:ln>
        </p:spPr>
        <p:txBody>
          <a:bodyPr spcFirstLastPara="1" wrap="square" lIns="274275" tIns="137100" rIns="274275" bIns="137100" anchor="t" anchorCtr="0">
            <a:noAutofit/>
          </a:bodyPr>
          <a:lstStyle>
            <a:lvl1pPr marL="152385" marR="0" lvl="0" indent="-76192" algn="ctr" rtl="0">
              <a:lnSpc>
                <a:spcPct val="90000"/>
              </a:lnSpc>
              <a:spcBef>
                <a:spcPts val="0"/>
              </a:spcBef>
              <a:spcAft>
                <a:spcPts val="0"/>
              </a:spcAft>
              <a:buClr>
                <a:schemeClr val="dk2"/>
              </a:buClr>
              <a:buSzPts val="4800"/>
              <a:buFont typeface="NVIDIA Sans"/>
              <a:buNone/>
              <a:defRPr sz="1600" b="0" i="0" u="none" strike="noStrike" cap="none">
                <a:solidFill>
                  <a:schemeClr val="dk2"/>
                </a:solidFill>
                <a:latin typeface="NVIDIA Sans"/>
                <a:ea typeface="NVIDIA Sans"/>
                <a:cs typeface="NVIDIA Sans"/>
                <a:sym typeface="NVIDIA Sans"/>
              </a:defRPr>
            </a:lvl1pPr>
            <a:lvl2pPr marL="304770" marR="0" lvl="1" indent="-76192"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2pPr>
            <a:lvl3pPr marL="457154" marR="0" lvl="2" indent="-76192"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3pPr>
            <a:lvl4pPr marL="609539" marR="0" lvl="3" indent="-76192"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4pPr>
            <a:lvl5pPr marL="761924" marR="0" lvl="4" indent="-76192" algn="ctr" rtl="0">
              <a:lnSpc>
                <a:spcPct val="90000"/>
              </a:lnSpc>
              <a:spcBef>
                <a:spcPts val="500"/>
              </a:spcBef>
              <a:spcAft>
                <a:spcPts val="0"/>
              </a:spcAft>
              <a:buClr>
                <a:schemeClr val="dk1"/>
              </a:buClr>
              <a:buSzPts val="4400"/>
              <a:buFont typeface="NVIDIA Sans"/>
              <a:buNone/>
              <a:defRPr sz="1467" b="0" i="0" u="none" strike="noStrike" cap="none">
                <a:solidFill>
                  <a:schemeClr val="dk1"/>
                </a:solidFill>
                <a:latin typeface="NVIDIA Sans"/>
                <a:ea typeface="NVIDIA Sans"/>
                <a:cs typeface="NVIDIA Sans"/>
                <a:sym typeface="NVIDIA Sans"/>
              </a:defRPr>
            </a:lvl5pPr>
            <a:lvl6pPr marL="914309" marR="0" lvl="5"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6pPr>
            <a:lvl7pPr marL="1066693" marR="0" lvl="6"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7pPr>
            <a:lvl8pPr marL="1219078" marR="0" lvl="7"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8pPr>
            <a:lvl9pPr marL="1371463" marR="0" lvl="8"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9pPr>
          </a:lstStyle>
          <a:p>
            <a:endParaRPr/>
          </a:p>
        </p:txBody>
      </p:sp>
      <p:sp>
        <p:nvSpPr>
          <p:cNvPr id="434" name="Google Shape;434;p47"/>
          <p:cNvSpPr txBox="1">
            <a:spLocks noGrp="1"/>
          </p:cNvSpPr>
          <p:nvPr>
            <p:ph type="body" idx="2"/>
          </p:nvPr>
        </p:nvSpPr>
        <p:spPr>
          <a:xfrm>
            <a:off x="838200" y="1615440"/>
            <a:ext cx="10515600" cy="4550664"/>
          </a:xfrm>
          <a:prstGeom prst="rect">
            <a:avLst/>
          </a:prstGeom>
          <a:noFill/>
          <a:ln>
            <a:noFill/>
          </a:ln>
        </p:spPr>
        <p:txBody>
          <a:bodyPr spcFirstLastPara="1" wrap="square" lIns="274275" tIns="137100" rIns="274275" bIns="137100" anchor="t" anchorCtr="0">
            <a:noAutofit/>
          </a:bodyPr>
          <a:lstStyle>
            <a:lvl1pPr marL="152385" marR="0" lvl="0" indent="-169316" algn="l" rtl="0">
              <a:lnSpc>
                <a:spcPct val="90000"/>
              </a:lnSpc>
              <a:spcBef>
                <a:spcPts val="1000"/>
              </a:spcBef>
              <a:spcAft>
                <a:spcPts val="0"/>
              </a:spcAft>
              <a:buClr>
                <a:schemeClr val="dk2"/>
              </a:buClr>
              <a:buSzPts val="4400"/>
              <a:buFont typeface="NVIDIA Sans"/>
              <a:buChar char="•"/>
              <a:defRPr sz="1467" b="0" i="0" u="none" strike="noStrike" cap="none">
                <a:solidFill>
                  <a:schemeClr val="lt1"/>
                </a:solidFill>
                <a:latin typeface="NVIDIA Sans"/>
                <a:ea typeface="NVIDIA Sans"/>
                <a:cs typeface="NVIDIA Sans"/>
                <a:sym typeface="NVIDIA Sans"/>
              </a:defRPr>
            </a:lvl1pPr>
            <a:lvl2pPr marL="304770" marR="0" lvl="1" indent="-160851" algn="l" rtl="0">
              <a:lnSpc>
                <a:spcPct val="90000"/>
              </a:lnSpc>
              <a:spcBef>
                <a:spcPts val="500"/>
              </a:spcBef>
              <a:spcAft>
                <a:spcPts val="0"/>
              </a:spcAft>
              <a:buClr>
                <a:schemeClr val="dk2"/>
              </a:buClr>
              <a:buSzPts val="4000"/>
              <a:buFont typeface="NVIDIA Sans"/>
              <a:buChar char="•"/>
              <a:defRPr sz="1333" b="0" i="0" u="none" strike="noStrike" cap="none">
                <a:solidFill>
                  <a:schemeClr val="lt1"/>
                </a:solidFill>
                <a:latin typeface="NVIDIA Sans"/>
                <a:ea typeface="NVIDIA Sans"/>
                <a:cs typeface="NVIDIA Sans"/>
                <a:sym typeface="NVIDIA Sans"/>
              </a:defRPr>
            </a:lvl2pPr>
            <a:lvl3pPr marL="457154" marR="0" lvl="2" indent="-152385" algn="l" rtl="0">
              <a:lnSpc>
                <a:spcPct val="90000"/>
              </a:lnSpc>
              <a:spcBef>
                <a:spcPts val="500"/>
              </a:spcBef>
              <a:spcAft>
                <a:spcPts val="0"/>
              </a:spcAft>
              <a:buClr>
                <a:schemeClr val="dk2"/>
              </a:buClr>
              <a:buSzPts val="3600"/>
              <a:buFont typeface="NVIDIA Sans"/>
              <a:buChar char="•"/>
              <a:defRPr sz="1200" b="0" i="0" u="none" strike="noStrike" cap="none">
                <a:solidFill>
                  <a:schemeClr val="lt1"/>
                </a:solidFill>
                <a:latin typeface="NVIDIA Sans"/>
                <a:ea typeface="NVIDIA Sans"/>
                <a:cs typeface="NVIDIA Sans"/>
                <a:sym typeface="NVIDIA Sans"/>
              </a:defRPr>
            </a:lvl3pPr>
            <a:lvl4pPr marL="609539" marR="0" lvl="3" indent="-143919" algn="l" rtl="0">
              <a:lnSpc>
                <a:spcPct val="90000"/>
              </a:lnSpc>
              <a:spcBef>
                <a:spcPts val="500"/>
              </a:spcBef>
              <a:spcAft>
                <a:spcPts val="0"/>
              </a:spcAft>
              <a:buClr>
                <a:schemeClr val="dk2"/>
              </a:buClr>
              <a:buSzPts val="3200"/>
              <a:buFont typeface="NVIDIA Sans"/>
              <a:buChar char="•"/>
              <a:defRPr sz="1067" b="0" i="0" u="none" strike="noStrike" cap="none">
                <a:solidFill>
                  <a:schemeClr val="lt1"/>
                </a:solidFill>
                <a:latin typeface="NVIDIA Sans"/>
                <a:ea typeface="NVIDIA Sans"/>
                <a:cs typeface="NVIDIA Sans"/>
                <a:sym typeface="NVIDIA Sans"/>
              </a:defRPr>
            </a:lvl4pPr>
            <a:lvl5pPr marL="761924" marR="0" lvl="4" indent="-135453" algn="l" rtl="0">
              <a:lnSpc>
                <a:spcPct val="90000"/>
              </a:lnSpc>
              <a:spcBef>
                <a:spcPts val="500"/>
              </a:spcBef>
              <a:spcAft>
                <a:spcPts val="0"/>
              </a:spcAft>
              <a:buClr>
                <a:schemeClr val="dk2"/>
              </a:buClr>
              <a:buSzPts val="2800"/>
              <a:buFont typeface="NVIDIA Sans"/>
              <a:buChar char="•"/>
              <a:defRPr sz="933" b="0" i="0" u="none" strike="noStrike" cap="none">
                <a:solidFill>
                  <a:schemeClr val="lt1"/>
                </a:solidFill>
                <a:latin typeface="NVIDIA Sans"/>
                <a:ea typeface="NVIDIA Sans"/>
                <a:cs typeface="NVIDIA Sans"/>
                <a:sym typeface="NVIDIA Sans"/>
              </a:defRPr>
            </a:lvl5pPr>
            <a:lvl6pPr marL="914309" marR="0" lvl="5"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6pPr>
            <a:lvl7pPr marL="1066693" marR="0" lvl="6"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7pPr>
            <a:lvl8pPr marL="1219078" marR="0" lvl="7"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8pPr>
            <a:lvl9pPr marL="1371463" marR="0" lvl="8" indent="-190481" algn="l" rtl="0">
              <a:lnSpc>
                <a:spcPct val="90000"/>
              </a:lnSpc>
              <a:spcBef>
                <a:spcPts val="500"/>
              </a:spcBef>
              <a:spcAft>
                <a:spcPts val="0"/>
              </a:spcAft>
              <a:buClr>
                <a:schemeClr val="dk1"/>
              </a:buClr>
              <a:buSzPts val="5400"/>
              <a:buFont typeface="NVIDIA Sans"/>
              <a:buChar char="•"/>
              <a:defRPr sz="18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6045689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838200" y="1615440"/>
            <a:ext cx="10515600"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975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2041" y="257844"/>
            <a:ext cx="2788664" cy="960771"/>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504338" y="994525"/>
            <a:ext cx="6427405" cy="1645920"/>
          </a:xfrm>
        </p:spPr>
        <p:txBody>
          <a:bodyPr anchor="b">
            <a:normAutofit/>
          </a:bodyPr>
          <a:lstStyle>
            <a:lvl1pPr algn="l">
              <a:defRPr sz="2933"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504338" y="2647243"/>
            <a:ext cx="6427405" cy="567944"/>
          </a:xfrm>
          <a:prstGeom prst="rect">
            <a:avLst/>
          </a:prstGeom>
        </p:spPr>
        <p:txBody>
          <a:bodyPr>
            <a:normAutofit/>
          </a:bodyPr>
          <a:lstStyle>
            <a:lvl1pPr marL="0" indent="0" algn="l">
              <a:buNone/>
              <a:defRPr sz="1467" b="0" cap="none" baseline="0">
                <a:solidFill>
                  <a:schemeClr val="bg1"/>
                </a:solidFill>
                <a:latin typeface="NVIDIA Sans" panose="020B0503020203020204" pitchFamily="34" charset="0"/>
                <a:cs typeface="NVIDIA Sans" panose="020B0503020203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Subtitle/Name/Date</a:t>
            </a:r>
          </a:p>
        </p:txBody>
      </p:sp>
    </p:spTree>
    <p:extLst>
      <p:ext uri="{BB962C8B-B14F-4D97-AF65-F5344CB8AC3E}">
        <p14:creationId xmlns:p14="http://schemas.microsoft.com/office/powerpoint/2010/main" val="4262297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838200" y="1615440"/>
            <a:ext cx="10515600" cy="4550664"/>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1356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838200" y="1615440"/>
            <a:ext cx="10515600" cy="4550664"/>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5000307" y="3518842"/>
            <a:ext cx="3673431" cy="2497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32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9142" y="3518842"/>
            <a:ext cx="3674175" cy="2621508"/>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5317265" y="3713814"/>
            <a:ext cx="3091011" cy="850276"/>
          </a:xfrm>
          <a:prstGeom prst="rect">
            <a:avLst/>
          </a:prstGeom>
        </p:spPr>
        <p:txBody>
          <a:bodyPr/>
          <a:lstStyle>
            <a:lvl1pPr marL="0"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1pPr>
            <a:lvl2pPr marL="304792"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2pPr>
            <a:lvl3pPr marL="609585"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3pPr>
            <a:lvl4pPr marL="914377"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4pPr>
            <a:lvl5pPr marL="1219170"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5317265" y="4576671"/>
            <a:ext cx="3091011" cy="850276"/>
          </a:xfrm>
          <a:prstGeom prst="rect">
            <a:avLst/>
          </a:prstGeom>
        </p:spPr>
        <p:txBody>
          <a:bodyPr/>
          <a:lstStyle>
            <a:lvl1pPr marL="0" indent="0">
              <a:buClr>
                <a:schemeClr val="tx2"/>
              </a:buClr>
              <a:buFontTx/>
              <a:buNone/>
              <a:defRPr sz="3200" b="0">
                <a:solidFill>
                  <a:schemeClr val="bg1"/>
                </a:solidFill>
                <a:latin typeface="NVIDIA Sans" panose="020B0503020203020204" pitchFamily="34" charset="0"/>
                <a:cs typeface="NVIDIA Sans" panose="020B0503020203020204" pitchFamily="34" charset="0"/>
              </a:defRPr>
            </a:lvl1pPr>
            <a:lvl2pPr marL="304792"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2pPr>
            <a:lvl3pPr marL="609585"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3pPr>
            <a:lvl4pPr marL="914377"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4pPr>
            <a:lvl5pPr marL="1219170" indent="0">
              <a:buClr>
                <a:schemeClr val="tx2"/>
              </a:buClr>
              <a:buFontTx/>
              <a:buNone/>
              <a:defRPr sz="32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677867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630792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838200" y="1615440"/>
            <a:ext cx="10515600" cy="4550664"/>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236161" y="6545264"/>
            <a:ext cx="2300630" cy="210379"/>
          </a:xfrm>
          <a:prstGeom prst="rect">
            <a:avLst/>
          </a:prstGeom>
          <a:noFill/>
        </p:spPr>
        <p:txBody>
          <a:bodyPr wrap="none" rtlCol="0">
            <a:spAutoFit/>
          </a:bodyPr>
          <a:lstStyle/>
          <a:p>
            <a:r>
              <a:rPr lang="en-US" sz="767">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51964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838200" y="0"/>
            <a:ext cx="10515600" cy="838200"/>
          </a:xfrm>
        </p:spPr>
        <p:txBody>
          <a:bodyPr>
            <a:normAutofit/>
          </a:bodyPr>
          <a:lstStyle>
            <a:lvl1pPr>
              <a:defRPr sz="24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838200" y="1624584"/>
            <a:ext cx="10515600" cy="4550664"/>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465730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838200" y="1615440"/>
            <a:ext cx="10515600"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p:nvSpPr>
        <p:spPr>
          <a:xfrm>
            <a:off x="236161" y="6545262"/>
            <a:ext cx="2300630" cy="210379"/>
          </a:xfrm>
          <a:prstGeom prst="rect">
            <a:avLst/>
          </a:prstGeom>
          <a:noFill/>
        </p:spPr>
        <p:txBody>
          <a:bodyPr wrap="none" rtlCol="0">
            <a:spAutoFit/>
          </a:bodyPr>
          <a:lstStyle/>
          <a:p>
            <a:r>
              <a:rPr lang="en-US" sz="767">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338034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838200" y="0"/>
            <a:ext cx="10515600" cy="838200"/>
          </a:xfrm>
        </p:spPr>
        <p:txBody>
          <a:bodyPr>
            <a:normAutofit/>
          </a:bodyPr>
          <a:lstStyle>
            <a:lvl1pPr>
              <a:defRPr sz="24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838200" y="1624584"/>
            <a:ext cx="10515600" cy="4550664"/>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236161" y="6545264"/>
            <a:ext cx="2300630" cy="210379"/>
          </a:xfrm>
          <a:prstGeom prst="rect">
            <a:avLst/>
          </a:prstGeom>
          <a:noFill/>
        </p:spPr>
        <p:txBody>
          <a:bodyPr wrap="none" rtlCol="0">
            <a:spAutoFit/>
          </a:bodyPr>
          <a:lstStyle/>
          <a:p>
            <a:r>
              <a:rPr lang="en-US" sz="767">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256721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838200" y="1615440"/>
            <a:ext cx="5071872" cy="4550664"/>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6281928" y="1615440"/>
            <a:ext cx="5071872" cy="4550664"/>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247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838200" y="1615440"/>
            <a:ext cx="5071872" cy="4550664"/>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6281928" y="1615440"/>
            <a:ext cx="5071872" cy="4550664"/>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236161" y="6545264"/>
            <a:ext cx="2300630" cy="210379"/>
          </a:xfrm>
          <a:prstGeom prst="rect">
            <a:avLst/>
          </a:prstGeom>
          <a:noFill/>
        </p:spPr>
        <p:txBody>
          <a:bodyPr wrap="none" rtlCol="0">
            <a:spAutoFit/>
          </a:bodyPr>
          <a:lstStyle/>
          <a:p>
            <a:r>
              <a:rPr lang="en-US" sz="767">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694328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1" y="0"/>
            <a:ext cx="5471055"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94" lvl="0" indent="-228594"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6376416" y="100688"/>
            <a:ext cx="4879848" cy="1121899"/>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6376416" y="2329398"/>
            <a:ext cx="4879848" cy="3781841"/>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6376416" y="1243923"/>
            <a:ext cx="4879848" cy="469392"/>
          </a:xfrm>
          <a:prstGeom prst="rect">
            <a:avLst/>
          </a:prstGeom>
        </p:spPr>
        <p:txBody>
          <a:bodyPr/>
          <a:lstStyle>
            <a:lvl1pPr marL="0" indent="0" algn="l">
              <a:spcBef>
                <a:spcPts val="200"/>
              </a:spcBef>
              <a:spcAft>
                <a:spcPts val="200"/>
              </a:spcAft>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5471053" y="1897743"/>
            <a:ext cx="5760827"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967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6376416" y="2329398"/>
            <a:ext cx="4879848" cy="3781841"/>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5471053" y="1897743"/>
            <a:ext cx="5760827"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6376416" y="406259"/>
            <a:ext cx="4879848" cy="1121899"/>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1" y="0"/>
            <a:ext cx="5471055"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94" lvl="0" indent="-228594" algn="ctr"/>
            <a:r>
              <a:rPr lang="en-US"/>
              <a:t>Click icon to add picture</a:t>
            </a:r>
          </a:p>
        </p:txBody>
      </p:sp>
    </p:spTree>
    <p:extLst>
      <p:ext uri="{BB962C8B-B14F-4D97-AF65-F5344CB8AC3E}">
        <p14:creationId xmlns:p14="http://schemas.microsoft.com/office/powerpoint/2010/main" val="3205062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6720946" y="0"/>
            <a:ext cx="5471055"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94" lvl="0" indent="-228594"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865632" y="100688"/>
            <a:ext cx="4879848" cy="1121899"/>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865632" y="2329398"/>
            <a:ext cx="4879848" cy="3781841"/>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865632" y="1243923"/>
            <a:ext cx="4879848" cy="469392"/>
          </a:xfrm>
          <a:prstGeom prst="rect">
            <a:avLst/>
          </a:prstGeom>
        </p:spPr>
        <p:txBody>
          <a:bodyPr/>
          <a:lstStyle>
            <a:lvl1pPr marL="0" indent="0" algn="l">
              <a:spcBef>
                <a:spcPts val="200"/>
              </a:spcBef>
              <a:spcAft>
                <a:spcPts val="200"/>
              </a:spcAft>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6501472"/>
            <a:ext cx="776856" cy="360979"/>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1897743"/>
            <a:ext cx="574548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062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10896600" y="6111240"/>
            <a:ext cx="1295400" cy="746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865632" y="100688"/>
            <a:ext cx="4879848" cy="1121899"/>
          </a:xfrm>
        </p:spPr>
        <p:txBody>
          <a:bodyPr>
            <a:normAutofit/>
          </a:bodyPr>
          <a:lstStyle>
            <a:lvl1pPr algn="l">
              <a:spcBef>
                <a:spcPts val="200"/>
              </a:spcBef>
              <a:spcAft>
                <a:spcPts val="200"/>
              </a:spcAft>
              <a:defRPr sz="24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865632" y="2329398"/>
            <a:ext cx="4879848" cy="3781841"/>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865632" y="1243923"/>
            <a:ext cx="4879848" cy="469392"/>
          </a:xfrm>
          <a:prstGeom prst="rect">
            <a:avLst/>
          </a:prstGeom>
        </p:spPr>
        <p:txBody>
          <a:bodyPr/>
          <a:lstStyle>
            <a:lvl1pPr marL="0" indent="0" algn="l">
              <a:spcBef>
                <a:spcPts val="200"/>
              </a:spcBef>
              <a:spcAft>
                <a:spcPts val="200"/>
              </a:spcAft>
              <a:buFontTx/>
              <a:buNone/>
              <a:defRPr sz="16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6720946" y="0"/>
            <a:ext cx="5471055" cy="6858000"/>
          </a:xfrm>
          <a:prstGeom prst="rect">
            <a:avLst/>
          </a:prstGeom>
          <a:solidFill>
            <a:schemeClr val="tx1">
              <a:lumMod val="95000"/>
            </a:schemeClr>
          </a:solidFill>
          <a:ln w="9525">
            <a:noFill/>
          </a:ln>
        </p:spPr>
        <p:txBody>
          <a:bodyPr tIns="731520" anchor="ctr"/>
          <a:lstStyle/>
          <a:p>
            <a:pPr lvl="0" indent="0" algn="ctr" defTabSz="914377">
              <a:lnSpc>
                <a:spcPct val="90000"/>
              </a:lnSpc>
              <a:spcBef>
                <a:spcPts val="1000"/>
              </a:spcBef>
              <a:buFontTx/>
              <a:buNone/>
            </a:pPr>
            <a:endParaRPr lang="en-US" sz="1333"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6501472"/>
            <a:ext cx="776856" cy="360979"/>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1897743"/>
            <a:ext cx="574548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262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865632" y="406259"/>
            <a:ext cx="4879848" cy="1121899"/>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865632" y="2329398"/>
            <a:ext cx="4879848" cy="3781841"/>
          </a:xfrm>
          <a:prstGeom prst="rect">
            <a:avLst/>
          </a:prstGeom>
        </p:spPr>
        <p:txBody>
          <a:bodyP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6501472"/>
            <a:ext cx="776856" cy="360979"/>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1897743"/>
            <a:ext cx="574548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6720946" y="0"/>
            <a:ext cx="5471055"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94" lvl="0" indent="-228594" algn="ctr"/>
            <a:r>
              <a:rPr lang="en-US"/>
              <a:t>Click icon to add picture</a:t>
            </a:r>
          </a:p>
        </p:txBody>
      </p:sp>
    </p:spTree>
    <p:extLst>
      <p:ext uri="{BB962C8B-B14F-4D97-AF65-F5344CB8AC3E}">
        <p14:creationId xmlns:p14="http://schemas.microsoft.com/office/powerpoint/2010/main" val="3132907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5474208" y="0"/>
            <a:ext cx="6717792"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94" lvl="0" indent="-228594"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865632" y="2868051"/>
            <a:ext cx="4059936" cy="1121899"/>
          </a:xfrm>
        </p:spPr>
        <p:txBody>
          <a:bodyPr anchor="ct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6501472"/>
            <a:ext cx="776856" cy="360979"/>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4152733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865632" y="2276531"/>
            <a:ext cx="4047744" cy="1121899"/>
          </a:xfrm>
        </p:spPr>
        <p:txBody>
          <a:bodyPr anchor="b">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865632" y="3427707"/>
            <a:ext cx="4047744" cy="469392"/>
          </a:xfrm>
          <a:prstGeom prst="rect">
            <a:avLst/>
          </a:prstGeom>
        </p:spPr>
        <p:txBody>
          <a:bodyPr/>
          <a:lstStyle>
            <a:lvl1pPr marL="0" indent="0" algn="l">
              <a:spcBef>
                <a:spcPts val="200"/>
              </a:spcBef>
              <a:spcAft>
                <a:spcPts val="200"/>
              </a:spcAft>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6501472"/>
            <a:ext cx="776856" cy="360979"/>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5474208" y="0"/>
            <a:ext cx="6717792"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NVIDIA Sans" panose="020B0503020203020204" pitchFamily="34" charset="0"/>
              </a:defRPr>
            </a:lvl1pPr>
          </a:lstStyle>
          <a:p>
            <a:pPr marL="228594" lvl="0" indent="-228594" algn="ctr"/>
            <a:r>
              <a:rPr lang="en-US"/>
              <a:t>Click icon to add picture</a:t>
            </a:r>
          </a:p>
        </p:txBody>
      </p:sp>
    </p:spTree>
    <p:extLst>
      <p:ext uri="{BB962C8B-B14F-4D97-AF65-F5344CB8AC3E}">
        <p14:creationId xmlns:p14="http://schemas.microsoft.com/office/powerpoint/2010/main" val="1220831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838200" y="0"/>
            <a:ext cx="10515600" cy="838200"/>
          </a:xfrm>
        </p:spPr>
        <p:txBody>
          <a:bodyPr>
            <a:normAutofit/>
          </a:bodyPr>
          <a:lstStyle>
            <a:lvl1pPr>
              <a:defRPr sz="24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838200" y="1624584"/>
            <a:ext cx="10515600"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59192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2020885" y="1616605"/>
            <a:ext cx="8150233"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2020885" y="5687987"/>
            <a:ext cx="8150233"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2020885" y="5917189"/>
            <a:ext cx="8150233"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720600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6451601" y="2306657"/>
            <a:ext cx="5194532" cy="2626508"/>
          </a:xfrm>
          <a:prstGeom prst="rect">
            <a:avLst/>
          </a:prstGeom>
        </p:spPr>
        <p:txBody>
          <a:bodyPr anchor="ct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545869" y="1616605"/>
            <a:ext cx="544853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545869" y="5687987"/>
            <a:ext cx="5448532"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545869" y="5917189"/>
            <a:ext cx="5448532"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691012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545869" y="1616605"/>
            <a:ext cx="544853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6197601" y="1616605"/>
            <a:ext cx="544853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545869" y="5687987"/>
            <a:ext cx="5448532"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545869" y="5917189"/>
            <a:ext cx="5448532"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6197601" y="5687987"/>
            <a:ext cx="544876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6197601" y="5917189"/>
            <a:ext cx="544876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95056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545869" y="1616605"/>
            <a:ext cx="294409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3686117" y="2306657"/>
            <a:ext cx="2308283" cy="2626508"/>
          </a:xfrm>
          <a:prstGeom prst="rect">
            <a:avLst/>
          </a:prstGeom>
        </p:spPr>
        <p:txBody>
          <a:bodyPr anchor="ct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6197603" y="1616605"/>
            <a:ext cx="294409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9337851" y="2306657"/>
            <a:ext cx="2308283" cy="2626508"/>
          </a:xfrm>
          <a:prstGeom prst="rect">
            <a:avLst/>
          </a:prstGeom>
        </p:spPr>
        <p:txBody>
          <a:bodyPr anchor="ctr"/>
          <a:lstStyle>
            <a:lvl1pPr marL="152396" indent="-152396">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89" indent="-152396">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81" indent="-152396">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773" indent="-152396">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458" indent="-132289">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545869" y="5687987"/>
            <a:ext cx="2944092"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545869" y="5917189"/>
            <a:ext cx="2944092"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6197601" y="5687987"/>
            <a:ext cx="2944216"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6197601" y="5917189"/>
            <a:ext cx="2944216"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666569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8049491" y="1616605"/>
            <a:ext cx="3596640" cy="4006612"/>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4297680" y="1616605"/>
            <a:ext cx="3596640" cy="4006612"/>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545868" y="1616605"/>
            <a:ext cx="3596640" cy="4006612"/>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551037" y="5687987"/>
            <a:ext cx="359664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551037" y="5917189"/>
            <a:ext cx="359664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4297680" y="5687987"/>
            <a:ext cx="359664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4297680" y="5917189"/>
            <a:ext cx="359664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8044325" y="5687987"/>
            <a:ext cx="35967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8044325" y="5917189"/>
            <a:ext cx="35967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67167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6173587" y="1616605"/>
            <a:ext cx="2660995" cy="4006612"/>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3357419" y="1616605"/>
            <a:ext cx="2660995" cy="4006612"/>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545869" y="1616605"/>
            <a:ext cx="2656377" cy="4006612"/>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8989754" y="1616605"/>
            <a:ext cx="2656377" cy="4006612"/>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3362445" y="5687987"/>
            <a:ext cx="265596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543510" y="5687987"/>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3362445" y="5917189"/>
            <a:ext cx="265596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543510" y="5917189"/>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6175843" y="5687987"/>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6175843" y="5917189"/>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8992012" y="5687987"/>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8992012" y="5917189"/>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81889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429713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548528"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804949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552282" y="3327296"/>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552282" y="3556497"/>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4298117" y="3327296"/>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4298117" y="3556497"/>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8050439" y="3327296"/>
            <a:ext cx="3593035"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8050439" y="3556497"/>
            <a:ext cx="3593035"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6173585"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2421773"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2425530" y="5687987"/>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2425530" y="5917189"/>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6177851" y="5687987"/>
            <a:ext cx="3593035"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6177851" y="5917189"/>
            <a:ext cx="3593035"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12539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429713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548528"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804949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552282" y="3327296"/>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552282" y="3556497"/>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4298117" y="3327296"/>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4298117" y="3556497"/>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8050439" y="3327296"/>
            <a:ext cx="3593035"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8050439" y="3556497"/>
            <a:ext cx="3593035"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4300885"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552281"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8053245"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556035" y="5687987"/>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556035" y="5917189"/>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4301870" y="5687987"/>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4301870" y="5917189"/>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8054192" y="5687987"/>
            <a:ext cx="3593035"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8054192" y="5917189"/>
            <a:ext cx="3593035"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255100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4778357" y="5686375"/>
            <a:ext cx="265176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1962191" y="5686375"/>
            <a:ext cx="26567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4778357" y="5909019"/>
            <a:ext cx="265176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1962191" y="5909019"/>
            <a:ext cx="26567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1962191" y="3975400"/>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4778359" y="3975400"/>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7594525" y="3975400"/>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7594526" y="5686375"/>
            <a:ext cx="265048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7594526" y="5909019"/>
            <a:ext cx="265048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6178204"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3362036"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545869"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8994371"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3364803" y="3327296"/>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545869" y="3327296"/>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3364803" y="3556497"/>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545869" y="3556497"/>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6178202" y="3327296"/>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6178202" y="3556497"/>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8994371" y="3327296"/>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8994371" y="3556497"/>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808200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545868" y="3975400"/>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3362035" y="3975400"/>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6178203" y="3975400"/>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6178204"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3362036"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545869"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8994371"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8989353" y="3975400"/>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3364803" y="3327296"/>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545869" y="3327296"/>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3364803" y="3556497"/>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545869" y="3556497"/>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6178202" y="3327296"/>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6178202" y="3556497"/>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8994371" y="3327296"/>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8994371" y="3556497"/>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3362445" y="568637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543510" y="568637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3362445" y="5915576"/>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543510" y="5915576"/>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6175843" y="568637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6175843" y="5915576"/>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8992012" y="5686375"/>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8992012" y="5915576"/>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784385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838200" y="0"/>
            <a:ext cx="10515600" cy="838200"/>
          </a:xfrm>
        </p:spPr>
        <p:txBody>
          <a:bodyPr>
            <a:normAutofit/>
          </a:bodyPr>
          <a:lstStyle>
            <a:lvl1pPr>
              <a:defRPr sz="24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838200" y="1624584"/>
            <a:ext cx="10515600"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p:nvSpPr>
        <p:spPr>
          <a:xfrm>
            <a:off x="236161" y="6545262"/>
            <a:ext cx="2300630" cy="210379"/>
          </a:xfrm>
          <a:prstGeom prst="rect">
            <a:avLst/>
          </a:prstGeom>
          <a:noFill/>
        </p:spPr>
        <p:txBody>
          <a:bodyPr wrap="none" rtlCol="0">
            <a:spAutoFit/>
          </a:bodyPr>
          <a:lstStyle/>
          <a:p>
            <a:r>
              <a:rPr lang="en-US" sz="767">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585618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3927370" y="5686375"/>
            <a:ext cx="208716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1679141" y="5686375"/>
            <a:ext cx="2084948"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3927370" y="5909019"/>
            <a:ext cx="208716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1679141" y="5909019"/>
            <a:ext cx="2084948"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1673725" y="397540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3926572" y="397540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8428720" y="397540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6177471" y="568637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6177471"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5050687"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2798277"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545869"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7303096"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9555505"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6175873" y="397540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8435808" y="568637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8435808"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5047304" y="3327296"/>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2797319" y="3327296"/>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5047304" y="3556497"/>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2797319" y="3556497"/>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7300221" y="3327296"/>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7300221" y="3556497"/>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9555505" y="3327296"/>
            <a:ext cx="2087968"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9555505" y="3556497"/>
            <a:ext cx="2087968"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545869" y="3327296"/>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545869" y="3556497"/>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782854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2794100" y="5686375"/>
            <a:ext cx="208716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545869" y="5686375"/>
            <a:ext cx="2084948"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2794100" y="5909019"/>
            <a:ext cx="208716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545869" y="5909019"/>
            <a:ext cx="2084948"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545868" y="397540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2798715" y="397540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7300863" y="397540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5044199" y="568637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5044199"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5050687"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2798277"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545869"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7303096"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9555505"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5048016" y="397540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7302536" y="568637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7302536"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5047304" y="3327296"/>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2797319" y="3327296"/>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5047304" y="3556497"/>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2797319" y="3556497"/>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7300221" y="3327296"/>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7300221" y="3556497"/>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9555505" y="3327296"/>
            <a:ext cx="2087968"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9555505" y="3556497"/>
            <a:ext cx="2087968"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9553708" y="397540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94" lvl="0" indent="-228594"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9548293" y="5701189"/>
            <a:ext cx="2087968"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9548293" y="5930392"/>
            <a:ext cx="2087968"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545869" y="3327296"/>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545869" y="3556497"/>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136154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2192000" cy="6858000"/>
          </a:xfrm>
          <a:prstGeom prst="rect">
            <a:avLst/>
          </a:prstGeom>
          <a:solidFill>
            <a:schemeClr val="tx1">
              <a:lumMod val="95000"/>
            </a:schemeClr>
          </a:solidFill>
          <a:ln w="19050">
            <a:noFill/>
          </a:ln>
        </p:spPr>
        <p:txBody>
          <a:bodyPr tIns="0" bIns="4206240" anchor="ctr"/>
          <a:lstStyle>
            <a:lvl1pPr marL="0" indent="0" algn="ctr">
              <a:buFontTx/>
              <a:buNone/>
              <a:defRPr sz="24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4045023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2192000" cy="6858000"/>
          </a:xfrm>
          <a:prstGeom prst="rect">
            <a:avLst/>
          </a:prstGeom>
          <a:solidFill>
            <a:schemeClr val="tx1">
              <a:lumMod val="95000"/>
            </a:schemeClr>
          </a:solidFill>
          <a:ln w="19050">
            <a:noFill/>
          </a:ln>
        </p:spPr>
        <p:txBody>
          <a:bodyPr tIns="0" bIns="4206240" anchor="ctr"/>
          <a:lstStyle>
            <a:lvl1pPr marL="0" indent="0" algn="ctr">
              <a:buFontTx/>
              <a:buNone/>
              <a:defRPr sz="24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988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12192000" cy="6858000"/>
          </a:xfrm>
          <a:prstGeom prst="rect">
            <a:avLst/>
          </a:prstGeom>
          <a:solidFill>
            <a:schemeClr val="tx1">
              <a:lumMod val="95000"/>
            </a:schemeClr>
          </a:solidFill>
          <a:ln w="19050">
            <a:noFill/>
          </a:ln>
        </p:spPr>
        <p:txBody>
          <a:bodyPr tIns="0" bIns="4206240" anchor="ctr"/>
          <a:lstStyle>
            <a:lvl1pPr marL="0" indent="0" algn="ctr">
              <a:buFontTx/>
              <a:buNone/>
              <a:defRPr lang="en-US" sz="2800" b="1" dirty="0">
                <a:solidFill>
                  <a:schemeClr val="bg1"/>
                </a:solidFill>
                <a:latin typeface="+mn-lt"/>
              </a:defRPr>
            </a:lvl1pPr>
          </a:lstStyle>
          <a:p>
            <a:pPr marL="285744" lvl="0" indent="-285744" algn="ctr"/>
            <a:r>
              <a:rPr lang="en-US"/>
              <a:t>Click to add video</a:t>
            </a:r>
          </a:p>
        </p:txBody>
      </p:sp>
    </p:spTree>
    <p:extLst>
      <p:ext uri="{BB962C8B-B14F-4D97-AF65-F5344CB8AC3E}">
        <p14:creationId xmlns:p14="http://schemas.microsoft.com/office/powerpoint/2010/main" val="3861928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2321306"/>
            <a:ext cx="12192000" cy="453669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3776425"/>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838200" y="0"/>
            <a:ext cx="10515600" cy="838200"/>
          </a:xfrm>
        </p:spPr>
        <p:txBody>
          <a:bodyPr/>
          <a:lstStyle>
            <a:lvl1pPr>
              <a:defRPr sz="24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182425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2321306"/>
            <a:ext cx="12192000" cy="453669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838200" y="0"/>
            <a:ext cx="10515600" cy="838200"/>
          </a:xfrm>
        </p:spPr>
        <p:txBody>
          <a:bodyPr/>
          <a:lstStyle>
            <a:lvl1pPr>
              <a:defRPr sz="24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36647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2321306"/>
            <a:ext cx="12192000" cy="453669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838200" y="0"/>
            <a:ext cx="10515600" cy="838200"/>
          </a:xfrm>
        </p:spPr>
        <p:txBody>
          <a:bodyPr/>
          <a:lstStyle>
            <a:lvl1pPr>
              <a:defRPr sz="24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89" indent="0" algn="ctr">
              <a:buFontTx/>
              <a:buNone/>
              <a:defRPr sz="1467">
                <a:latin typeface="NVIDIA Sans" panose="020B0503020203020204" pitchFamily="34" charset="0"/>
              </a:defRPr>
            </a:lvl2pPr>
            <a:lvl3pPr marL="914377" indent="0" algn="ctr">
              <a:buFontTx/>
              <a:buNone/>
              <a:defRPr sz="1467">
                <a:latin typeface="NVIDIA Sans" panose="020B0503020203020204" pitchFamily="34" charset="0"/>
              </a:defRPr>
            </a:lvl3pPr>
            <a:lvl4pPr marL="1371566" indent="0" algn="ctr">
              <a:buFontTx/>
              <a:buNone/>
              <a:defRPr sz="1467">
                <a:latin typeface="NVIDIA Sans" panose="020B0503020203020204" pitchFamily="34" charset="0"/>
              </a:defRPr>
            </a:lvl4pPr>
            <a:lvl5pPr marL="1828754" indent="0" algn="ctr">
              <a:buFontTx/>
              <a:buNone/>
              <a:defRPr sz="1467">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4172373"/>
            <a:ext cx="12192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368300" y="2942952"/>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368302" y="2411895"/>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368300" y="2649197"/>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368302" y="2164319"/>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2717799" y="4005352"/>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2717801" y="3474296"/>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2717799" y="3711598"/>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2717801" y="3226719"/>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5054598" y="2942952"/>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5054599" y="2411895"/>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5054598" y="2649197"/>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5054599" y="2164319"/>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7404099" y="4005352"/>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7404101" y="3474296"/>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7404099" y="3711598"/>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7404101" y="3226719"/>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9766300" y="2942952"/>
            <a:ext cx="2057405" cy="1403131"/>
          </a:xfrm>
          <a:prstGeom prst="rect">
            <a:avLst/>
          </a:prstGeom>
          <a:solidFill>
            <a:schemeClr val="bg2"/>
          </a:solidFill>
          <a:ln w="9525">
            <a:solidFill>
              <a:schemeClr val="accent5"/>
            </a:solidFill>
          </a:ln>
        </p:spPr>
        <p:txBody>
          <a:bodyPr tIns="2194560" anchor="ctr"/>
          <a:lstStyle>
            <a:lvl1pPr marL="0" indent="0" algn="ctr">
              <a:buFontTx/>
              <a:buNone/>
              <a:defRPr sz="1333">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9766302" y="2411895"/>
            <a:ext cx="2057404" cy="265176"/>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9766300" y="2649197"/>
            <a:ext cx="2057405" cy="226585"/>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9766302" y="2164319"/>
            <a:ext cx="2057404" cy="265176"/>
          </a:xfrm>
          <a:prstGeom prst="rect">
            <a:avLst/>
          </a:prstGeom>
        </p:spPr>
        <p:txBody>
          <a:bodyPr anchor="b"/>
          <a:lstStyle>
            <a:lvl1pPr marL="0" indent="0" algn="ctr">
              <a:spcBef>
                <a:spcPts val="400"/>
              </a:spcBef>
              <a:buFontTx/>
              <a:buNone/>
              <a:defRPr sz="2400" b="0" cap="none" baseline="0">
                <a:solidFill>
                  <a:schemeClr val="bg1"/>
                </a:solidFill>
                <a:latin typeface="NVIDIA Sans Light" panose="020B0303020203020204" pitchFamily="34" charset="0"/>
                <a:cs typeface="NVIDIA Sans Light" panose="020B0303020203020204" pitchFamily="34" charset="0"/>
              </a:defRPr>
            </a:lvl1pPr>
            <a:lvl2pPr marL="854243" indent="0">
              <a:buFontTx/>
              <a:buNone/>
              <a:defRPr sz="1333" b="1">
                <a:solidFill>
                  <a:schemeClr val="tx1"/>
                </a:solidFill>
                <a:latin typeface="NVIDIA Sans" panose="020B0503020203020204" pitchFamily="34" charset="0"/>
              </a:defRPr>
            </a:lvl2pPr>
            <a:lvl3pPr marL="1627821" indent="0">
              <a:buFontTx/>
              <a:buNone/>
              <a:defRPr sz="1333" b="1">
                <a:solidFill>
                  <a:schemeClr val="tx1"/>
                </a:solidFill>
                <a:latin typeface="NVIDIA Sans" panose="020B0503020203020204" pitchFamily="34" charset="0"/>
              </a:defRPr>
            </a:lvl3pPr>
            <a:lvl4pPr marL="2311185" indent="0">
              <a:buFontTx/>
              <a:buNone/>
              <a:defRPr sz="1333" b="1">
                <a:solidFill>
                  <a:schemeClr val="tx1"/>
                </a:solidFill>
                <a:latin typeface="NVIDIA Sans" panose="020B0503020203020204" pitchFamily="34" charset="0"/>
              </a:defRPr>
            </a:lvl4pPr>
            <a:lvl5pPr marL="2823732" indent="0">
              <a:buFontTx/>
              <a:buNone/>
              <a:defRPr sz="1333"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2773692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2001" cy="6858000"/>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1381257"/>
            <a:ext cx="12192000" cy="717260"/>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5089967"/>
            <a:ext cx="12192000" cy="1406083"/>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356077"/>
            <a:ext cx="12192000" cy="1406083"/>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2052918" y="4478187"/>
            <a:ext cx="8086165" cy="347975"/>
          </a:xfrm>
          <a:prstGeom prst="rect">
            <a:avLst/>
          </a:prstGeom>
        </p:spPr>
        <p:txBody>
          <a:bodyPr/>
          <a:lstStyle>
            <a:lvl1pPr marL="0" indent="0" algn="ctr">
              <a:lnSpc>
                <a:spcPct val="90000"/>
              </a:lnSpc>
              <a:spcBef>
                <a:spcPts val="0"/>
              </a:spcBef>
              <a:buFontTx/>
              <a:buNone/>
              <a:defRPr sz="1467" i="1" cap="none" baseline="0">
                <a:solidFill>
                  <a:schemeClr val="tx2"/>
                </a:solidFill>
                <a:latin typeface="NVIDIA Sans" panose="020B0503020203020204" pitchFamily="34" charset="0"/>
                <a:cs typeface="NVIDIA Sans" panose="020B0503020203020204" pitchFamily="34" charset="0"/>
              </a:defRPr>
            </a:lvl1pPr>
            <a:lvl2pPr marL="854243" indent="0" algn="l">
              <a:lnSpc>
                <a:spcPct val="90000"/>
              </a:lnSpc>
              <a:buFontTx/>
              <a:buNone/>
              <a:defRPr sz="2513" cap="all" baseline="0">
                <a:solidFill>
                  <a:schemeClr val="tx2"/>
                </a:solidFill>
                <a:latin typeface="NVIDIA Sans" panose="020B0503020203020204" pitchFamily="34" charset="0"/>
              </a:defRPr>
            </a:lvl2pPr>
            <a:lvl3pPr marL="1627819" indent="0" algn="l">
              <a:lnSpc>
                <a:spcPct val="90000"/>
              </a:lnSpc>
              <a:buFontTx/>
              <a:buNone/>
              <a:defRPr sz="2513" cap="all" baseline="0">
                <a:solidFill>
                  <a:schemeClr val="tx2"/>
                </a:solidFill>
                <a:latin typeface="NVIDIA Sans" panose="020B0503020203020204" pitchFamily="34" charset="0"/>
              </a:defRPr>
            </a:lvl3pPr>
            <a:lvl4pPr marL="2311185"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2052918" y="1902069"/>
            <a:ext cx="8086165" cy="2435672"/>
          </a:xfrm>
          <a:prstGeom prst="rect">
            <a:avLst/>
          </a:prstGeom>
        </p:spPr>
        <p:txBody>
          <a:bodyPr anchor="ctr"/>
          <a:lstStyle>
            <a:lvl1pPr marL="0" indent="0" algn="ctr">
              <a:lnSpc>
                <a:spcPct val="90000"/>
              </a:lnSpc>
              <a:spcBef>
                <a:spcPts val="0"/>
              </a:spcBef>
              <a:buFontTx/>
              <a:buNone/>
              <a:defRPr sz="4000" cap="none" baseline="0">
                <a:solidFill>
                  <a:schemeClr val="bg1"/>
                </a:solidFill>
                <a:latin typeface="NVIDIA Sans Light" panose="020B0303020203020204" pitchFamily="34" charset="0"/>
                <a:cs typeface="NVIDIA Sans Light" panose="020B0303020203020204" pitchFamily="34" charset="0"/>
              </a:defRPr>
            </a:lvl1pPr>
            <a:lvl2pPr marL="854243" indent="0" algn="l">
              <a:lnSpc>
                <a:spcPct val="90000"/>
              </a:lnSpc>
              <a:buFontTx/>
              <a:buNone/>
              <a:defRPr sz="2513" cap="all" baseline="0">
                <a:solidFill>
                  <a:schemeClr val="tx2"/>
                </a:solidFill>
                <a:latin typeface="NVIDIA Sans" panose="020B0503020203020204" pitchFamily="34" charset="0"/>
              </a:defRPr>
            </a:lvl2pPr>
            <a:lvl3pPr marL="1627819" indent="0" algn="l">
              <a:lnSpc>
                <a:spcPct val="90000"/>
              </a:lnSpc>
              <a:buFontTx/>
              <a:buNone/>
              <a:defRPr sz="2513" cap="all" baseline="0">
                <a:solidFill>
                  <a:schemeClr val="tx2"/>
                </a:solidFill>
                <a:latin typeface="NVIDIA Sans" panose="020B0503020203020204" pitchFamily="34" charset="0"/>
              </a:defRPr>
            </a:lvl3pPr>
            <a:lvl4pPr marL="2311185"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5799204" y="4061509"/>
            <a:ext cx="612668" cy="1564403"/>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2052917" y="5174503"/>
            <a:ext cx="3798304"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6340779" y="5174503"/>
            <a:ext cx="3798304"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2052918" y="1265603"/>
            <a:ext cx="8086165" cy="1564403"/>
            <a:chOff x="6158753" y="6234204"/>
            <a:chExt cx="24258494" cy="4693201"/>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368997" y="6234204"/>
              <a:ext cx="1838004" cy="4693201"/>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3621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2001" cy="6858000"/>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1381257"/>
            <a:ext cx="12192000" cy="717260"/>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5089967"/>
            <a:ext cx="12192000" cy="1406083"/>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356077"/>
            <a:ext cx="12192000" cy="1406083"/>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1381257"/>
            <a:ext cx="12192000" cy="717260"/>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2052918" y="3959443"/>
            <a:ext cx="8086165" cy="347975"/>
          </a:xfrm>
          <a:prstGeom prst="rect">
            <a:avLst/>
          </a:prstGeom>
        </p:spPr>
        <p:txBody>
          <a:bodyPr/>
          <a:lstStyle>
            <a:lvl1pPr marL="0" indent="0" algn="ctr">
              <a:lnSpc>
                <a:spcPct val="90000"/>
              </a:lnSpc>
              <a:spcBef>
                <a:spcPts val="0"/>
              </a:spcBef>
              <a:buFontTx/>
              <a:buNone/>
              <a:defRPr sz="1467" i="1" cap="none" baseline="0">
                <a:solidFill>
                  <a:schemeClr val="tx2"/>
                </a:solidFill>
                <a:latin typeface="NVIDIA Sans" panose="020B0503020203020204" pitchFamily="34" charset="0"/>
                <a:cs typeface="NVIDIA Sans" panose="020B0503020203020204" pitchFamily="34" charset="0"/>
              </a:defRPr>
            </a:lvl1pPr>
            <a:lvl2pPr marL="854243" indent="0" algn="l">
              <a:lnSpc>
                <a:spcPct val="90000"/>
              </a:lnSpc>
              <a:buFontTx/>
              <a:buNone/>
              <a:defRPr sz="2513" cap="all" baseline="0">
                <a:solidFill>
                  <a:schemeClr val="tx2"/>
                </a:solidFill>
                <a:latin typeface="NVIDIA Sans" panose="020B0503020203020204" pitchFamily="34" charset="0"/>
              </a:defRPr>
            </a:lvl2pPr>
            <a:lvl3pPr marL="1627819" indent="0" algn="l">
              <a:lnSpc>
                <a:spcPct val="90000"/>
              </a:lnSpc>
              <a:buFontTx/>
              <a:buNone/>
              <a:defRPr sz="2513" cap="all" baseline="0">
                <a:solidFill>
                  <a:schemeClr val="tx2"/>
                </a:solidFill>
                <a:latin typeface="NVIDIA Sans" panose="020B0503020203020204" pitchFamily="34" charset="0"/>
              </a:defRPr>
            </a:lvl3pPr>
            <a:lvl4pPr marL="2311185"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2052918" y="2351184"/>
            <a:ext cx="8086165" cy="1467741"/>
          </a:xfrm>
          <a:prstGeom prst="rect">
            <a:avLst/>
          </a:prstGeom>
        </p:spPr>
        <p:txBody>
          <a:bodyPr anchor="ctr"/>
          <a:lstStyle>
            <a:lvl1pPr marL="0" indent="0" algn="ctr">
              <a:lnSpc>
                <a:spcPct val="90000"/>
              </a:lnSpc>
              <a:spcBef>
                <a:spcPts val="0"/>
              </a:spcBef>
              <a:buFontTx/>
              <a:buNone/>
              <a:defRPr sz="4000" cap="none" baseline="0">
                <a:solidFill>
                  <a:schemeClr val="bg1"/>
                </a:solidFill>
                <a:latin typeface="NVIDIA Sans Light" panose="020B0303020203020204" pitchFamily="34" charset="0"/>
                <a:cs typeface="NVIDIA Sans Light" panose="020B0303020203020204" pitchFamily="34" charset="0"/>
              </a:defRPr>
            </a:lvl1pPr>
            <a:lvl2pPr marL="854243" indent="0" algn="l">
              <a:lnSpc>
                <a:spcPct val="90000"/>
              </a:lnSpc>
              <a:buFontTx/>
              <a:buNone/>
              <a:defRPr sz="2513" cap="all" baseline="0">
                <a:solidFill>
                  <a:schemeClr val="tx2"/>
                </a:solidFill>
                <a:latin typeface="NVIDIA Sans" panose="020B0503020203020204" pitchFamily="34" charset="0"/>
              </a:defRPr>
            </a:lvl2pPr>
            <a:lvl3pPr marL="1627819" indent="0" algn="l">
              <a:lnSpc>
                <a:spcPct val="90000"/>
              </a:lnSpc>
              <a:buFontTx/>
              <a:buNone/>
              <a:defRPr sz="2513" cap="all" baseline="0">
                <a:solidFill>
                  <a:schemeClr val="tx2"/>
                </a:solidFill>
                <a:latin typeface="NVIDIA Sans" panose="020B0503020203020204" pitchFamily="34" charset="0"/>
              </a:defRPr>
            </a:lvl3pPr>
            <a:lvl4pPr marL="2311185"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2052918" y="1755689"/>
            <a:ext cx="8086165" cy="3398331"/>
            <a:chOff x="6158753" y="6264684"/>
            <a:chExt cx="24258494" cy="10194996"/>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368998" y="6264684"/>
              <a:ext cx="1866619" cy="10194996"/>
              <a:chOff x="17368998" y="5634063"/>
              <a:chExt cx="1866619" cy="10194996"/>
            </a:xfrm>
          </p:grpSpPr>
          <p:sp>
            <p:nvSpPr>
              <p:cNvPr id="39" name="TextBox 38">
                <a:extLst>
                  <a:ext uri="{FF2B5EF4-FFF2-40B4-BE49-F238E27FC236}">
                    <a16:creationId xmlns:a16="http://schemas.microsoft.com/office/drawing/2014/main" id="{31D0B919-1FC7-23E4-68BE-05C833FAB722}"/>
                  </a:ext>
                </a:extLst>
              </p:cNvPr>
              <p:cNvSpPr txBox="1"/>
              <p:nvPr/>
            </p:nvSpPr>
            <p:spPr>
              <a:xfrm>
                <a:off x="17368998" y="5634063"/>
                <a:ext cx="1838005" cy="4693210"/>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397614" y="11135849"/>
                <a:ext cx="1838003" cy="4693210"/>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821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838200" y="1615440"/>
            <a:ext cx="5071872"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6281928" y="1615440"/>
            <a:ext cx="5071872"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595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5716903" cy="6858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1" y="0"/>
            <a:ext cx="5716903" cy="6858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5734873" y="1798320"/>
            <a:ext cx="188976" cy="5059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032572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491289" y="621745"/>
            <a:ext cx="6158896" cy="1981200"/>
          </a:xfrm>
          <a:prstGeom prst="rect">
            <a:avLst/>
          </a:prstGeom>
        </p:spPr>
        <p:txBody>
          <a:bodyPr anchor="b"/>
          <a:lstStyle>
            <a:lvl1pPr marL="0" indent="0" algn="l">
              <a:spcBef>
                <a:spcPts val="0"/>
              </a:spcBef>
              <a:buFontTx/>
              <a:buNone/>
              <a:defRPr lang="en-US" sz="3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854243" indent="0">
              <a:buFontTx/>
              <a:buNone/>
              <a:defRPr lang="en-US" sz="2667" b="1" kern="0" cap="all" baseline="0" dirty="0" smtClean="0">
                <a:solidFill>
                  <a:schemeClr val="tx1"/>
                </a:solidFill>
                <a:latin typeface="NVIDIA Sans" panose="020B0503020203020204" pitchFamily="34" charset="0"/>
                <a:ea typeface="+mj-ea"/>
                <a:cs typeface="+mj-cs"/>
              </a:defRPr>
            </a:lvl2pPr>
            <a:lvl3pPr marL="1627821" indent="0">
              <a:buFontTx/>
              <a:buNone/>
              <a:defRPr lang="en-US" sz="2667" b="1" kern="0" cap="all" baseline="0" dirty="0" smtClean="0">
                <a:solidFill>
                  <a:schemeClr val="tx1"/>
                </a:solidFill>
                <a:latin typeface="NVIDIA Sans" panose="020B0503020203020204" pitchFamily="34" charset="0"/>
                <a:ea typeface="+mj-ea"/>
                <a:cs typeface="+mj-cs"/>
              </a:defRPr>
            </a:lvl3pPr>
            <a:lvl4pPr marL="2311185" indent="0">
              <a:buFontTx/>
              <a:buNone/>
              <a:defRPr lang="en-US" sz="2667" b="1" kern="0" cap="all" baseline="0" dirty="0" smtClean="0">
                <a:solidFill>
                  <a:schemeClr val="tx1"/>
                </a:solidFill>
                <a:latin typeface="NVIDIA Sans" panose="020B0503020203020204" pitchFamily="34" charset="0"/>
                <a:ea typeface="+mj-ea"/>
                <a:cs typeface="+mj-cs"/>
              </a:defRPr>
            </a:lvl4pPr>
            <a:lvl5pPr marL="2823732" indent="0">
              <a:buFontTx/>
              <a:buNone/>
              <a:defRPr lang="en-US" sz="2667"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188976" cy="2499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2939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2192000" cy="6858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7"/>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2544754" y="3590667"/>
            <a:ext cx="7577959" cy="1825396"/>
          </a:xfrm>
          <a:prstGeom prst="rect">
            <a:avLst/>
          </a:prstGeom>
        </p:spPr>
        <p:txBody>
          <a:bodyPr/>
          <a:lstStyle>
            <a:lvl1pPr marL="0" indent="0" algn="l">
              <a:lnSpc>
                <a:spcPct val="90000"/>
              </a:lnSpc>
              <a:spcBef>
                <a:spcPts val="0"/>
              </a:spcBef>
              <a:buFontTx/>
              <a:buNone/>
              <a:defRPr sz="1467" cap="none" baseline="0">
                <a:solidFill>
                  <a:schemeClr val="tx1"/>
                </a:solidFill>
                <a:latin typeface="NVIDIA Sans Medium" panose="020B0603020203020204" pitchFamily="34" charset="0"/>
                <a:cs typeface="NVIDIA Sans Medium" panose="020B0603020203020204" pitchFamily="34" charset="0"/>
              </a:defRPr>
            </a:lvl1pPr>
            <a:lvl2pPr marL="854243" indent="0" algn="l">
              <a:lnSpc>
                <a:spcPct val="90000"/>
              </a:lnSpc>
              <a:buFontTx/>
              <a:buNone/>
              <a:defRPr sz="2513" cap="all" baseline="0">
                <a:solidFill>
                  <a:schemeClr val="tx2"/>
                </a:solidFill>
                <a:latin typeface="NVIDIA Sans" panose="020B0503020203020204" pitchFamily="34" charset="0"/>
              </a:defRPr>
            </a:lvl2pPr>
            <a:lvl3pPr marL="1627819" indent="0" algn="l">
              <a:lnSpc>
                <a:spcPct val="90000"/>
              </a:lnSpc>
              <a:buFontTx/>
              <a:buNone/>
              <a:defRPr sz="2513" cap="all" baseline="0">
                <a:solidFill>
                  <a:schemeClr val="tx2"/>
                </a:solidFill>
                <a:latin typeface="NVIDIA Sans" panose="020B0503020203020204" pitchFamily="34" charset="0"/>
              </a:defRPr>
            </a:lvl3pPr>
            <a:lvl4pPr marL="2311185"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2544754" y="3008254"/>
            <a:ext cx="7577959" cy="584756"/>
          </a:xfrm>
          <a:prstGeom prst="rect">
            <a:avLst/>
          </a:prstGeom>
        </p:spPr>
        <p:txBody>
          <a:bodyPr/>
          <a:lstStyle>
            <a:lvl1pPr algn="l">
              <a:defRPr sz="4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97714" y="2082683"/>
            <a:ext cx="785753" cy="785752"/>
          </a:xfrm>
          <a:prstGeom prst="rect">
            <a:avLst/>
          </a:prstGeom>
        </p:spPr>
      </p:pic>
    </p:spTree>
    <p:extLst>
      <p:ext uri="{BB962C8B-B14F-4D97-AF65-F5344CB8AC3E}">
        <p14:creationId xmlns:p14="http://schemas.microsoft.com/office/powerpoint/2010/main" val="3447145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2041" y="257844"/>
            <a:ext cx="2788664" cy="960771"/>
          </a:xfrm>
          <a:prstGeom prst="rect">
            <a:avLst/>
          </a:prstGeom>
        </p:spPr>
      </p:pic>
    </p:spTree>
    <p:extLst>
      <p:ext uri="{BB962C8B-B14F-4D97-AF65-F5344CB8AC3E}">
        <p14:creationId xmlns:p14="http://schemas.microsoft.com/office/powerpoint/2010/main" val="2429635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859"/>
        <p:cNvGrpSpPr/>
        <p:nvPr/>
      </p:nvGrpSpPr>
      <p:grpSpPr>
        <a:xfrm>
          <a:off x="0" y="0"/>
          <a:ext cx="0" cy="0"/>
          <a:chOff x="0" y="0"/>
          <a:chExt cx="0" cy="0"/>
        </a:xfrm>
      </p:grpSpPr>
      <p:sp>
        <p:nvSpPr>
          <p:cNvPr id="860" name="Google Shape;860;p84"/>
          <p:cNvSpPr txBox="1">
            <a:spLocks noGrp="1"/>
          </p:cNvSpPr>
          <p:nvPr>
            <p:ph type="title"/>
          </p:nvPr>
        </p:nvSpPr>
        <p:spPr>
          <a:xfrm>
            <a:off x="553720" y="734696"/>
            <a:ext cx="11084800" cy="6568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lnSpc>
                <a:spcPct val="100000"/>
              </a:lnSpc>
              <a:spcBef>
                <a:spcPts val="0"/>
              </a:spcBef>
              <a:spcAft>
                <a:spcPts val="0"/>
              </a:spcAft>
              <a:buSzPts val="1200"/>
              <a:buNone/>
              <a:defRPr/>
            </a:lvl2pPr>
            <a:lvl3pPr lvl="2" algn="l" rtl="0">
              <a:lnSpc>
                <a:spcPct val="100000"/>
              </a:lnSpc>
              <a:spcBef>
                <a:spcPts val="0"/>
              </a:spcBef>
              <a:spcAft>
                <a:spcPts val="0"/>
              </a:spcAft>
              <a:buSzPts val="12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1200"/>
              <a:buNone/>
              <a:defRPr/>
            </a:lvl5pPr>
            <a:lvl6pPr lvl="5" algn="l" rtl="0">
              <a:lnSpc>
                <a:spcPct val="100000"/>
              </a:lnSpc>
              <a:spcBef>
                <a:spcPts val="0"/>
              </a:spcBef>
              <a:spcAft>
                <a:spcPts val="0"/>
              </a:spcAft>
              <a:buSzPts val="1200"/>
              <a:buNone/>
              <a:defRPr/>
            </a:lvl6pPr>
            <a:lvl7pPr lvl="6" algn="l" rtl="0">
              <a:lnSpc>
                <a:spcPct val="100000"/>
              </a:lnSpc>
              <a:spcBef>
                <a:spcPts val="0"/>
              </a:spcBef>
              <a:spcAft>
                <a:spcPts val="0"/>
              </a:spcAft>
              <a:buSzPts val="1200"/>
              <a:buNone/>
              <a:defRPr/>
            </a:lvl7pPr>
            <a:lvl8pPr lvl="7" algn="l" rtl="0">
              <a:lnSpc>
                <a:spcPct val="100000"/>
              </a:lnSpc>
              <a:spcBef>
                <a:spcPts val="0"/>
              </a:spcBef>
              <a:spcAft>
                <a:spcPts val="0"/>
              </a:spcAft>
              <a:buSzPts val="1200"/>
              <a:buNone/>
              <a:defRPr/>
            </a:lvl8pPr>
            <a:lvl9pPr lvl="8" algn="l" rtl="0">
              <a:lnSpc>
                <a:spcPct val="100000"/>
              </a:lnSpc>
              <a:spcBef>
                <a:spcPts val="0"/>
              </a:spcBef>
              <a:spcAft>
                <a:spcPts val="0"/>
              </a:spcAft>
              <a:buSzPts val="1200"/>
              <a:buNone/>
              <a:defRPr/>
            </a:lvl9pPr>
          </a:lstStyle>
          <a:p>
            <a:endParaRPr/>
          </a:p>
        </p:txBody>
      </p:sp>
      <p:sp>
        <p:nvSpPr>
          <p:cNvPr id="861" name="Google Shape;861;p84"/>
          <p:cNvSpPr txBox="1">
            <a:spLocks noGrp="1"/>
          </p:cNvSpPr>
          <p:nvPr>
            <p:ph type="body" idx="1"/>
          </p:nvPr>
        </p:nvSpPr>
        <p:spPr>
          <a:xfrm>
            <a:off x="574167" y="2336705"/>
            <a:ext cx="11054000" cy="4132000"/>
          </a:xfrm>
          <a:prstGeom prst="rect">
            <a:avLst/>
          </a:prstGeom>
          <a:noFill/>
          <a:ln>
            <a:noFill/>
          </a:ln>
        </p:spPr>
        <p:txBody>
          <a:bodyPr spcFirstLastPara="1" wrap="square" lIns="76200" tIns="38075" rIns="76200" bIns="38075" anchor="t" anchorCtr="0">
            <a:noAutofit/>
          </a:bodyPr>
          <a:lstStyle>
            <a:lvl1pPr marL="609585" lvl="0" indent="-304792" algn="l" rtl="0">
              <a:lnSpc>
                <a:spcPct val="90000"/>
              </a:lnSpc>
              <a:spcBef>
                <a:spcPts val="1067"/>
              </a:spcBef>
              <a:spcAft>
                <a:spcPts val="0"/>
              </a:spcAft>
              <a:buClr>
                <a:schemeClr val="dk1"/>
              </a:buClr>
              <a:buSzPts val="1700"/>
              <a:buFont typeface="Trebuchet MS"/>
              <a:buNone/>
              <a:defRPr sz="2267">
                <a:solidFill>
                  <a:schemeClr val="dk2"/>
                </a:solidFill>
              </a:defRPr>
            </a:lvl1pPr>
            <a:lvl2pPr marL="1219170" lvl="1" indent="-304792" algn="l" rtl="0">
              <a:lnSpc>
                <a:spcPct val="90000"/>
              </a:lnSpc>
              <a:spcBef>
                <a:spcPts val="1067"/>
              </a:spcBef>
              <a:spcAft>
                <a:spcPts val="0"/>
              </a:spcAft>
              <a:buClr>
                <a:schemeClr val="dk1"/>
              </a:buClr>
              <a:buSzPts val="1500"/>
              <a:buFont typeface="Trebuchet MS"/>
              <a:buNone/>
              <a:defRPr sz="2000">
                <a:solidFill>
                  <a:schemeClr val="dk2"/>
                </a:solidFill>
              </a:defRPr>
            </a:lvl2pPr>
            <a:lvl3pPr marL="1828754" lvl="2" indent="-304792" algn="l" rtl="0">
              <a:lnSpc>
                <a:spcPct val="90000"/>
              </a:lnSpc>
              <a:spcBef>
                <a:spcPts val="1067"/>
              </a:spcBef>
              <a:spcAft>
                <a:spcPts val="0"/>
              </a:spcAft>
              <a:buClr>
                <a:schemeClr val="dk1"/>
              </a:buClr>
              <a:buSzPts val="1300"/>
              <a:buFont typeface="Trebuchet MS"/>
              <a:buNone/>
              <a:defRPr sz="1733">
                <a:solidFill>
                  <a:schemeClr val="dk2"/>
                </a:solidFill>
              </a:defRPr>
            </a:lvl3pPr>
            <a:lvl4pPr marL="2438339" lvl="3" indent="-431789" algn="l" rtl="0">
              <a:lnSpc>
                <a:spcPct val="100000"/>
              </a:lnSpc>
              <a:spcBef>
                <a:spcPts val="1067"/>
              </a:spcBef>
              <a:spcAft>
                <a:spcPts val="0"/>
              </a:spcAft>
              <a:buClr>
                <a:schemeClr val="dk1"/>
              </a:buClr>
              <a:buSzPts val="1500"/>
              <a:buFont typeface="Noto Sans Symbols"/>
              <a:buChar char="▪"/>
              <a:defRPr sz="2000">
                <a:solidFill>
                  <a:schemeClr val="lt1"/>
                </a:solidFill>
              </a:defRPr>
            </a:lvl4pPr>
            <a:lvl5pPr marL="3047924" lvl="4" indent="-448722" algn="l" rtl="0">
              <a:lnSpc>
                <a:spcPct val="100000"/>
              </a:lnSpc>
              <a:spcBef>
                <a:spcPts val="400"/>
              </a:spcBef>
              <a:spcAft>
                <a:spcPts val="0"/>
              </a:spcAft>
              <a:buClr>
                <a:schemeClr val="dk1"/>
              </a:buClr>
              <a:buSzPts val="1700"/>
              <a:buFont typeface="Noto Sans Symbols"/>
              <a:buChar char="▪"/>
              <a:defRPr>
                <a:solidFill>
                  <a:schemeClr val="lt1"/>
                </a:solidFill>
              </a:defRPr>
            </a:lvl5pPr>
            <a:lvl6pPr marL="3657509" lvl="5" indent="-431789" algn="l" rtl="0">
              <a:lnSpc>
                <a:spcPct val="100000"/>
              </a:lnSpc>
              <a:spcBef>
                <a:spcPts val="400"/>
              </a:spcBef>
              <a:spcAft>
                <a:spcPts val="0"/>
              </a:spcAft>
              <a:buClr>
                <a:schemeClr val="dk2"/>
              </a:buClr>
              <a:buSzPts val="1500"/>
              <a:buChar char="»"/>
              <a:defRPr/>
            </a:lvl6pPr>
            <a:lvl7pPr marL="4267093" lvl="6" indent="-431789" algn="l" rtl="0">
              <a:lnSpc>
                <a:spcPct val="100000"/>
              </a:lnSpc>
              <a:spcBef>
                <a:spcPts val="400"/>
              </a:spcBef>
              <a:spcAft>
                <a:spcPts val="0"/>
              </a:spcAft>
              <a:buClr>
                <a:schemeClr val="dk2"/>
              </a:buClr>
              <a:buSzPts val="1500"/>
              <a:buChar char="»"/>
              <a:defRPr/>
            </a:lvl7pPr>
            <a:lvl8pPr marL="4876678" lvl="7" indent="-431789" algn="l" rtl="0">
              <a:lnSpc>
                <a:spcPct val="100000"/>
              </a:lnSpc>
              <a:spcBef>
                <a:spcPts val="400"/>
              </a:spcBef>
              <a:spcAft>
                <a:spcPts val="0"/>
              </a:spcAft>
              <a:buClr>
                <a:schemeClr val="dk2"/>
              </a:buClr>
              <a:buSzPts val="1500"/>
              <a:buChar char="»"/>
              <a:defRPr/>
            </a:lvl8pPr>
            <a:lvl9pPr marL="5486263" lvl="8" indent="-431789" algn="l" rtl="0">
              <a:lnSpc>
                <a:spcPct val="100000"/>
              </a:lnSpc>
              <a:spcBef>
                <a:spcPts val="400"/>
              </a:spcBef>
              <a:spcAft>
                <a:spcPts val="0"/>
              </a:spcAft>
              <a:buClr>
                <a:schemeClr val="dk2"/>
              </a:buClr>
              <a:buSzPts val="1500"/>
              <a:buChar char="»"/>
              <a:defRPr/>
            </a:lvl9pPr>
          </a:lstStyle>
          <a:p>
            <a:endParaRPr/>
          </a:p>
        </p:txBody>
      </p:sp>
      <p:sp>
        <p:nvSpPr>
          <p:cNvPr id="862" name="Google Shape;862;p84"/>
          <p:cNvSpPr txBox="1">
            <a:spLocks noGrp="1"/>
          </p:cNvSpPr>
          <p:nvPr>
            <p:ph type="body" idx="2"/>
          </p:nvPr>
        </p:nvSpPr>
        <p:spPr>
          <a:xfrm>
            <a:off x="553720" y="1314815"/>
            <a:ext cx="11084800" cy="584000"/>
          </a:xfrm>
          <a:prstGeom prst="rect">
            <a:avLst/>
          </a:prstGeom>
          <a:noFill/>
          <a:ln>
            <a:noFill/>
          </a:ln>
        </p:spPr>
        <p:txBody>
          <a:bodyPr spcFirstLastPara="1" wrap="square" lIns="76200" tIns="38075" rIns="76200" bIns="38075" anchor="t" anchorCtr="0">
            <a:noAutofit/>
          </a:bodyPr>
          <a:lstStyle>
            <a:lvl1pPr marL="609585" lvl="0" indent="-304792" algn="ctr" rtl="0">
              <a:lnSpc>
                <a:spcPct val="90000"/>
              </a:lnSpc>
              <a:spcBef>
                <a:spcPts val="1067"/>
              </a:spcBef>
              <a:spcAft>
                <a:spcPts val="0"/>
              </a:spcAft>
              <a:buSzPts val="2000"/>
              <a:buFont typeface="Trebuchet MS"/>
              <a:buNone/>
              <a:defRPr sz="2667" b="0">
                <a:solidFill>
                  <a:schemeClr val="lt2"/>
                </a:solidFill>
                <a:latin typeface="Trebuchet MS"/>
                <a:ea typeface="Trebuchet MS"/>
                <a:cs typeface="Trebuchet MS"/>
                <a:sym typeface="Trebuchet MS"/>
              </a:defRPr>
            </a:lvl1pPr>
            <a:lvl2pPr marL="1219170" lvl="1" indent="-304792" algn="ctr" rtl="0">
              <a:lnSpc>
                <a:spcPct val="90000"/>
              </a:lnSpc>
              <a:spcBef>
                <a:spcPts val="1067"/>
              </a:spcBef>
              <a:spcAft>
                <a:spcPts val="0"/>
              </a:spcAft>
              <a:buSzPts val="2300"/>
              <a:buFont typeface="Trebuchet MS"/>
              <a:buNone/>
              <a:defRPr sz="3067">
                <a:solidFill>
                  <a:schemeClr val="lt2"/>
                </a:solidFill>
                <a:latin typeface="Trebuchet MS"/>
                <a:ea typeface="Trebuchet MS"/>
                <a:cs typeface="Trebuchet MS"/>
                <a:sym typeface="Trebuchet MS"/>
              </a:defRPr>
            </a:lvl2pPr>
            <a:lvl3pPr marL="1828754" lvl="2" indent="-304792" algn="ctr" rtl="0">
              <a:lnSpc>
                <a:spcPct val="90000"/>
              </a:lnSpc>
              <a:spcBef>
                <a:spcPts val="1067"/>
              </a:spcBef>
              <a:spcAft>
                <a:spcPts val="0"/>
              </a:spcAft>
              <a:buSzPts val="2300"/>
              <a:buFont typeface="Trebuchet MS"/>
              <a:buNone/>
              <a:defRPr sz="3067">
                <a:solidFill>
                  <a:schemeClr val="lt2"/>
                </a:solidFill>
                <a:latin typeface="Trebuchet MS"/>
                <a:ea typeface="Trebuchet MS"/>
                <a:cs typeface="Trebuchet MS"/>
                <a:sym typeface="Trebuchet MS"/>
              </a:defRPr>
            </a:lvl3pPr>
            <a:lvl4pPr marL="2438339" lvl="3" indent="-304792" algn="ctr" rtl="0">
              <a:lnSpc>
                <a:spcPct val="100000"/>
              </a:lnSpc>
              <a:spcBef>
                <a:spcPts val="1067"/>
              </a:spcBef>
              <a:spcAft>
                <a:spcPts val="0"/>
              </a:spcAft>
              <a:buClr>
                <a:schemeClr val="lt2"/>
              </a:buClr>
              <a:buSzPts val="2300"/>
              <a:buFont typeface="Trebuchet MS"/>
              <a:buNone/>
              <a:defRPr sz="3067">
                <a:solidFill>
                  <a:schemeClr val="lt2"/>
                </a:solidFill>
                <a:latin typeface="Trebuchet MS"/>
                <a:ea typeface="Trebuchet MS"/>
                <a:cs typeface="Trebuchet MS"/>
                <a:sym typeface="Trebuchet MS"/>
              </a:defRPr>
            </a:lvl4pPr>
            <a:lvl5pPr marL="3047924" lvl="4" indent="-304792" algn="ctr" rtl="0">
              <a:lnSpc>
                <a:spcPct val="100000"/>
              </a:lnSpc>
              <a:spcBef>
                <a:spcPts val="667"/>
              </a:spcBef>
              <a:spcAft>
                <a:spcPts val="0"/>
              </a:spcAft>
              <a:buClr>
                <a:schemeClr val="lt2"/>
              </a:buClr>
              <a:buSzPts val="2300"/>
              <a:buFont typeface="Trebuchet MS"/>
              <a:buNone/>
              <a:defRPr sz="3067">
                <a:solidFill>
                  <a:schemeClr val="lt2"/>
                </a:solidFill>
                <a:latin typeface="Trebuchet MS"/>
                <a:ea typeface="Trebuchet MS"/>
                <a:cs typeface="Trebuchet MS"/>
                <a:sym typeface="Trebuchet MS"/>
              </a:defRPr>
            </a:lvl5pPr>
            <a:lvl6pPr marL="3657509" lvl="5" indent="-431789" algn="l" rtl="0">
              <a:lnSpc>
                <a:spcPct val="100000"/>
              </a:lnSpc>
              <a:spcBef>
                <a:spcPts val="400"/>
              </a:spcBef>
              <a:spcAft>
                <a:spcPts val="0"/>
              </a:spcAft>
              <a:buClr>
                <a:schemeClr val="dk2"/>
              </a:buClr>
              <a:buSzPts val="1500"/>
              <a:buChar char="»"/>
              <a:defRPr/>
            </a:lvl6pPr>
            <a:lvl7pPr marL="4267093" lvl="6" indent="-431789" algn="l" rtl="0">
              <a:lnSpc>
                <a:spcPct val="100000"/>
              </a:lnSpc>
              <a:spcBef>
                <a:spcPts val="400"/>
              </a:spcBef>
              <a:spcAft>
                <a:spcPts val="0"/>
              </a:spcAft>
              <a:buClr>
                <a:schemeClr val="dk2"/>
              </a:buClr>
              <a:buSzPts val="1500"/>
              <a:buChar char="»"/>
              <a:defRPr/>
            </a:lvl7pPr>
            <a:lvl8pPr marL="4876678" lvl="7" indent="-431789" algn="l" rtl="0">
              <a:lnSpc>
                <a:spcPct val="100000"/>
              </a:lnSpc>
              <a:spcBef>
                <a:spcPts val="400"/>
              </a:spcBef>
              <a:spcAft>
                <a:spcPts val="0"/>
              </a:spcAft>
              <a:buClr>
                <a:schemeClr val="dk2"/>
              </a:buClr>
              <a:buSzPts val="1500"/>
              <a:buChar char="»"/>
              <a:defRPr/>
            </a:lvl8pPr>
            <a:lvl9pPr marL="5486263" lvl="8" indent="-431789" algn="l" rtl="0">
              <a:lnSpc>
                <a:spcPct val="100000"/>
              </a:lnSpc>
              <a:spcBef>
                <a:spcPts val="40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279612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wo Column">
  <p:cSld name="1_Two Column">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8200" y="0"/>
            <a:ext cx="10515600" cy="838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None/>
              <a:defRPr sz="2400" cap="none"/>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2" name="Google Shape;52;p8"/>
          <p:cNvSpPr txBox="1">
            <a:spLocks noGrp="1"/>
          </p:cNvSpPr>
          <p:nvPr>
            <p:ph type="body" idx="1"/>
          </p:nvPr>
        </p:nvSpPr>
        <p:spPr>
          <a:xfrm>
            <a:off x="838200" y="1615440"/>
            <a:ext cx="5071872" cy="4550664"/>
          </a:xfrm>
          <a:prstGeom prst="rect">
            <a:avLst/>
          </a:prstGeom>
          <a:noFill/>
          <a:ln>
            <a:noFill/>
          </a:ln>
        </p:spPr>
        <p:txBody>
          <a:bodyPr spcFirstLastPara="1" wrap="square" lIns="91425" tIns="45700" rIns="91425" bIns="45700" anchor="t" anchorCtr="0">
            <a:noAutofit/>
          </a:bodyPr>
          <a:lstStyle>
            <a:lvl1pPr marL="152385" marR="0" lvl="0" indent="-169316" algn="l" rtl="0">
              <a:lnSpc>
                <a:spcPct val="90000"/>
              </a:lnSpc>
              <a:spcBef>
                <a:spcPts val="1000"/>
              </a:spcBef>
              <a:spcAft>
                <a:spcPts val="0"/>
              </a:spcAft>
              <a:buClr>
                <a:schemeClr val="dk2"/>
              </a:buClr>
              <a:buSzPts val="4400"/>
              <a:buFont typeface="NVIDIA Sans"/>
              <a:buChar char="•"/>
              <a:defRPr sz="1467" i="0" u="none" strike="noStrike" cap="none">
                <a:solidFill>
                  <a:schemeClr val="lt1"/>
                </a:solidFill>
                <a:latin typeface="NVIDIA Sans"/>
                <a:ea typeface="NVIDIA Sans"/>
                <a:cs typeface="NVIDIA Sans"/>
                <a:sym typeface="NVIDIA Sans"/>
              </a:defRPr>
            </a:lvl1pPr>
            <a:lvl2pPr marL="304770" marR="0" lvl="1" indent="-160851" algn="l" rtl="0">
              <a:lnSpc>
                <a:spcPct val="90000"/>
              </a:lnSpc>
              <a:spcBef>
                <a:spcPts val="500"/>
              </a:spcBef>
              <a:spcAft>
                <a:spcPts val="0"/>
              </a:spcAft>
              <a:buClr>
                <a:schemeClr val="dk2"/>
              </a:buClr>
              <a:buSzPts val="4000"/>
              <a:buFont typeface="NVIDIA Sans"/>
              <a:buChar char="•"/>
              <a:defRPr sz="1333" i="0" u="none" strike="noStrike" cap="none">
                <a:solidFill>
                  <a:schemeClr val="lt1"/>
                </a:solidFill>
                <a:latin typeface="NVIDIA Sans"/>
                <a:ea typeface="NVIDIA Sans"/>
                <a:cs typeface="NVIDIA Sans"/>
                <a:sym typeface="NVIDIA Sans"/>
              </a:defRPr>
            </a:lvl2pPr>
            <a:lvl3pPr marL="457154" marR="0" lvl="2" indent="-152385" algn="l" rtl="0">
              <a:lnSpc>
                <a:spcPct val="90000"/>
              </a:lnSpc>
              <a:spcBef>
                <a:spcPts val="500"/>
              </a:spcBef>
              <a:spcAft>
                <a:spcPts val="0"/>
              </a:spcAft>
              <a:buClr>
                <a:schemeClr val="dk2"/>
              </a:buClr>
              <a:buSzPts val="3600"/>
              <a:buFont typeface="NVIDIA Sans"/>
              <a:buChar char="•"/>
              <a:defRPr sz="1200" i="0" u="none" strike="noStrike" cap="none">
                <a:solidFill>
                  <a:schemeClr val="lt1"/>
                </a:solidFill>
                <a:latin typeface="NVIDIA Sans"/>
                <a:ea typeface="NVIDIA Sans"/>
                <a:cs typeface="NVIDIA Sans"/>
                <a:sym typeface="NVIDIA Sans"/>
              </a:defRPr>
            </a:lvl3pPr>
            <a:lvl4pPr marL="609539" marR="0" lvl="3" indent="-143919" algn="l" rtl="0">
              <a:lnSpc>
                <a:spcPct val="90000"/>
              </a:lnSpc>
              <a:spcBef>
                <a:spcPts val="500"/>
              </a:spcBef>
              <a:spcAft>
                <a:spcPts val="0"/>
              </a:spcAft>
              <a:buClr>
                <a:schemeClr val="dk2"/>
              </a:buClr>
              <a:buSzPts val="3200"/>
              <a:buFont typeface="NVIDIA Sans"/>
              <a:buChar char="•"/>
              <a:defRPr sz="1067" i="0" u="none" strike="noStrike" cap="none">
                <a:solidFill>
                  <a:schemeClr val="lt1"/>
                </a:solidFill>
                <a:latin typeface="NVIDIA Sans"/>
                <a:ea typeface="NVIDIA Sans"/>
                <a:cs typeface="NVIDIA Sans"/>
                <a:sym typeface="NVIDIA Sans"/>
              </a:defRPr>
            </a:lvl4pPr>
            <a:lvl5pPr marL="761924" marR="0" lvl="4" indent="-135453" algn="l" rtl="0">
              <a:lnSpc>
                <a:spcPct val="90000"/>
              </a:lnSpc>
              <a:spcBef>
                <a:spcPts val="500"/>
              </a:spcBef>
              <a:spcAft>
                <a:spcPts val="0"/>
              </a:spcAft>
              <a:buClr>
                <a:schemeClr val="dk2"/>
              </a:buClr>
              <a:buSzPts val="2800"/>
              <a:buFont typeface="NVIDIA Sans"/>
              <a:buChar char="•"/>
              <a:defRPr sz="933" i="0" u="none" strike="noStrike" cap="none">
                <a:solidFill>
                  <a:schemeClr val="lt1"/>
                </a:solidFill>
                <a:latin typeface="NVIDIA Sans"/>
                <a:ea typeface="NVIDIA Sans"/>
                <a:cs typeface="NVIDIA Sans"/>
                <a:sym typeface="NVIDIA Sans"/>
              </a:defRPr>
            </a:lvl5pPr>
            <a:lvl6pPr marL="914309" marR="0" lvl="5" indent="-190481" algn="l" rtl="0">
              <a:lnSpc>
                <a:spcPct val="90000"/>
              </a:lnSpc>
              <a:spcBef>
                <a:spcPts val="500"/>
              </a:spcBef>
              <a:spcAft>
                <a:spcPts val="0"/>
              </a:spcAft>
              <a:buClr>
                <a:schemeClr val="dk1"/>
              </a:buClr>
              <a:buSzPts val="5400"/>
              <a:buFont typeface="NVIDIA Sans"/>
              <a:buChar char="•"/>
              <a:defRPr sz="1800" i="0" u="none" strike="noStrike" cap="none">
                <a:solidFill>
                  <a:schemeClr val="dk1"/>
                </a:solidFill>
                <a:latin typeface="NVIDIA Sans"/>
                <a:ea typeface="NVIDIA Sans"/>
                <a:cs typeface="NVIDIA Sans"/>
                <a:sym typeface="NVIDIA Sans"/>
              </a:defRPr>
            </a:lvl6pPr>
            <a:lvl7pPr marL="1066693" marR="0" lvl="6" indent="-190481" algn="l" rtl="0">
              <a:lnSpc>
                <a:spcPct val="90000"/>
              </a:lnSpc>
              <a:spcBef>
                <a:spcPts val="500"/>
              </a:spcBef>
              <a:spcAft>
                <a:spcPts val="0"/>
              </a:spcAft>
              <a:buClr>
                <a:schemeClr val="dk1"/>
              </a:buClr>
              <a:buSzPts val="5400"/>
              <a:buFont typeface="NVIDIA Sans"/>
              <a:buChar char="•"/>
              <a:defRPr sz="1800" i="0" u="none" strike="noStrike" cap="none">
                <a:solidFill>
                  <a:schemeClr val="dk1"/>
                </a:solidFill>
                <a:latin typeface="NVIDIA Sans"/>
                <a:ea typeface="NVIDIA Sans"/>
                <a:cs typeface="NVIDIA Sans"/>
                <a:sym typeface="NVIDIA Sans"/>
              </a:defRPr>
            </a:lvl7pPr>
            <a:lvl8pPr marL="1219078" marR="0" lvl="7" indent="-190481" algn="l" rtl="0">
              <a:lnSpc>
                <a:spcPct val="90000"/>
              </a:lnSpc>
              <a:spcBef>
                <a:spcPts val="500"/>
              </a:spcBef>
              <a:spcAft>
                <a:spcPts val="0"/>
              </a:spcAft>
              <a:buClr>
                <a:schemeClr val="dk1"/>
              </a:buClr>
              <a:buSzPts val="5400"/>
              <a:buFont typeface="NVIDIA Sans"/>
              <a:buChar char="•"/>
              <a:defRPr sz="1800" i="0" u="none" strike="noStrike" cap="none">
                <a:solidFill>
                  <a:schemeClr val="dk1"/>
                </a:solidFill>
                <a:latin typeface="NVIDIA Sans"/>
                <a:ea typeface="NVIDIA Sans"/>
                <a:cs typeface="NVIDIA Sans"/>
                <a:sym typeface="NVIDIA Sans"/>
              </a:defRPr>
            </a:lvl8pPr>
            <a:lvl9pPr marL="1371463" marR="0" lvl="8" indent="-190481" algn="l" rtl="0">
              <a:lnSpc>
                <a:spcPct val="90000"/>
              </a:lnSpc>
              <a:spcBef>
                <a:spcPts val="500"/>
              </a:spcBef>
              <a:spcAft>
                <a:spcPts val="0"/>
              </a:spcAft>
              <a:buClr>
                <a:schemeClr val="dk1"/>
              </a:buClr>
              <a:buSzPts val="5400"/>
              <a:buFont typeface="NVIDIA Sans"/>
              <a:buChar char="•"/>
              <a:defRPr sz="1800" i="0" u="none" strike="noStrike" cap="none">
                <a:solidFill>
                  <a:schemeClr val="dk1"/>
                </a:solidFill>
                <a:latin typeface="NVIDIA Sans"/>
                <a:ea typeface="NVIDIA Sans"/>
                <a:cs typeface="NVIDIA Sans"/>
                <a:sym typeface="NVIDIA Sans"/>
              </a:defRPr>
            </a:lvl9pPr>
          </a:lstStyle>
          <a:p>
            <a:endParaRPr/>
          </a:p>
        </p:txBody>
      </p:sp>
      <p:sp>
        <p:nvSpPr>
          <p:cNvPr id="53" name="Google Shape;53;p8"/>
          <p:cNvSpPr txBox="1">
            <a:spLocks noGrp="1"/>
          </p:cNvSpPr>
          <p:nvPr>
            <p:ph type="body" idx="2"/>
          </p:nvPr>
        </p:nvSpPr>
        <p:spPr>
          <a:xfrm>
            <a:off x="6281928" y="1615440"/>
            <a:ext cx="5071872" cy="4550664"/>
          </a:xfrm>
          <a:prstGeom prst="rect">
            <a:avLst/>
          </a:prstGeom>
          <a:noFill/>
          <a:ln>
            <a:noFill/>
          </a:ln>
        </p:spPr>
        <p:txBody>
          <a:bodyPr spcFirstLastPara="1" wrap="square" lIns="91425" tIns="45700" rIns="91425" bIns="45700" anchor="t" anchorCtr="0">
            <a:noAutofit/>
          </a:bodyPr>
          <a:lstStyle>
            <a:lvl1pPr marL="152385" marR="0" lvl="0" indent="-169316" algn="l" rtl="0">
              <a:lnSpc>
                <a:spcPct val="90000"/>
              </a:lnSpc>
              <a:spcBef>
                <a:spcPts val="1000"/>
              </a:spcBef>
              <a:spcAft>
                <a:spcPts val="0"/>
              </a:spcAft>
              <a:buClr>
                <a:schemeClr val="dk2"/>
              </a:buClr>
              <a:buSzPts val="4400"/>
              <a:buFont typeface="NVIDIA Sans"/>
              <a:buChar char="•"/>
              <a:defRPr sz="1467" i="0" u="none" strike="noStrike" cap="none">
                <a:solidFill>
                  <a:schemeClr val="lt1"/>
                </a:solidFill>
                <a:latin typeface="NVIDIA Sans"/>
                <a:ea typeface="NVIDIA Sans"/>
                <a:cs typeface="NVIDIA Sans"/>
                <a:sym typeface="NVIDIA Sans"/>
              </a:defRPr>
            </a:lvl1pPr>
            <a:lvl2pPr marL="304770" marR="0" lvl="1" indent="-160851" algn="l" rtl="0">
              <a:lnSpc>
                <a:spcPct val="90000"/>
              </a:lnSpc>
              <a:spcBef>
                <a:spcPts val="500"/>
              </a:spcBef>
              <a:spcAft>
                <a:spcPts val="0"/>
              </a:spcAft>
              <a:buClr>
                <a:schemeClr val="dk2"/>
              </a:buClr>
              <a:buSzPts val="4000"/>
              <a:buFont typeface="NVIDIA Sans"/>
              <a:buChar char="•"/>
              <a:defRPr sz="1333" i="0" u="none" strike="noStrike" cap="none">
                <a:solidFill>
                  <a:schemeClr val="lt1"/>
                </a:solidFill>
                <a:latin typeface="NVIDIA Sans"/>
                <a:ea typeface="NVIDIA Sans"/>
                <a:cs typeface="NVIDIA Sans"/>
                <a:sym typeface="NVIDIA Sans"/>
              </a:defRPr>
            </a:lvl2pPr>
            <a:lvl3pPr marL="457154" marR="0" lvl="2" indent="-152385" algn="l" rtl="0">
              <a:lnSpc>
                <a:spcPct val="90000"/>
              </a:lnSpc>
              <a:spcBef>
                <a:spcPts val="500"/>
              </a:spcBef>
              <a:spcAft>
                <a:spcPts val="0"/>
              </a:spcAft>
              <a:buClr>
                <a:schemeClr val="dk2"/>
              </a:buClr>
              <a:buSzPts val="3600"/>
              <a:buFont typeface="NVIDIA Sans"/>
              <a:buChar char="•"/>
              <a:defRPr sz="1200" i="0" u="none" strike="noStrike" cap="none">
                <a:solidFill>
                  <a:schemeClr val="lt1"/>
                </a:solidFill>
                <a:latin typeface="NVIDIA Sans"/>
                <a:ea typeface="NVIDIA Sans"/>
                <a:cs typeface="NVIDIA Sans"/>
                <a:sym typeface="NVIDIA Sans"/>
              </a:defRPr>
            </a:lvl3pPr>
            <a:lvl4pPr marL="609539" marR="0" lvl="3" indent="-143919" algn="l" rtl="0">
              <a:lnSpc>
                <a:spcPct val="90000"/>
              </a:lnSpc>
              <a:spcBef>
                <a:spcPts val="500"/>
              </a:spcBef>
              <a:spcAft>
                <a:spcPts val="0"/>
              </a:spcAft>
              <a:buClr>
                <a:schemeClr val="dk2"/>
              </a:buClr>
              <a:buSzPts val="3200"/>
              <a:buFont typeface="NVIDIA Sans"/>
              <a:buChar char="•"/>
              <a:defRPr sz="1067" i="0" u="none" strike="noStrike" cap="none">
                <a:solidFill>
                  <a:schemeClr val="lt1"/>
                </a:solidFill>
                <a:latin typeface="NVIDIA Sans"/>
                <a:ea typeface="NVIDIA Sans"/>
                <a:cs typeface="NVIDIA Sans"/>
                <a:sym typeface="NVIDIA Sans"/>
              </a:defRPr>
            </a:lvl4pPr>
            <a:lvl5pPr marL="761924" marR="0" lvl="4" indent="-135453" algn="l" rtl="0">
              <a:lnSpc>
                <a:spcPct val="90000"/>
              </a:lnSpc>
              <a:spcBef>
                <a:spcPts val="500"/>
              </a:spcBef>
              <a:spcAft>
                <a:spcPts val="0"/>
              </a:spcAft>
              <a:buClr>
                <a:schemeClr val="dk2"/>
              </a:buClr>
              <a:buSzPts val="2800"/>
              <a:buFont typeface="NVIDIA Sans"/>
              <a:buChar char="•"/>
              <a:defRPr sz="933" i="0" u="none" strike="noStrike" cap="none">
                <a:solidFill>
                  <a:schemeClr val="lt1"/>
                </a:solidFill>
                <a:latin typeface="NVIDIA Sans"/>
                <a:ea typeface="NVIDIA Sans"/>
                <a:cs typeface="NVIDIA Sans"/>
                <a:sym typeface="NVIDIA Sans"/>
              </a:defRPr>
            </a:lvl5pPr>
            <a:lvl6pPr marL="914309" marR="0" lvl="5" indent="-190481" algn="l" rtl="0">
              <a:lnSpc>
                <a:spcPct val="90000"/>
              </a:lnSpc>
              <a:spcBef>
                <a:spcPts val="500"/>
              </a:spcBef>
              <a:spcAft>
                <a:spcPts val="0"/>
              </a:spcAft>
              <a:buClr>
                <a:schemeClr val="dk1"/>
              </a:buClr>
              <a:buSzPts val="5400"/>
              <a:buFont typeface="NVIDIA Sans"/>
              <a:buChar char="•"/>
              <a:defRPr sz="1800" i="0" u="none" strike="noStrike" cap="none">
                <a:solidFill>
                  <a:schemeClr val="dk1"/>
                </a:solidFill>
                <a:latin typeface="NVIDIA Sans"/>
                <a:ea typeface="NVIDIA Sans"/>
                <a:cs typeface="NVIDIA Sans"/>
                <a:sym typeface="NVIDIA Sans"/>
              </a:defRPr>
            </a:lvl6pPr>
            <a:lvl7pPr marL="1066693" marR="0" lvl="6" indent="-190481" algn="l" rtl="0">
              <a:lnSpc>
                <a:spcPct val="90000"/>
              </a:lnSpc>
              <a:spcBef>
                <a:spcPts val="500"/>
              </a:spcBef>
              <a:spcAft>
                <a:spcPts val="0"/>
              </a:spcAft>
              <a:buClr>
                <a:schemeClr val="dk1"/>
              </a:buClr>
              <a:buSzPts val="5400"/>
              <a:buFont typeface="NVIDIA Sans"/>
              <a:buChar char="•"/>
              <a:defRPr sz="1800" i="0" u="none" strike="noStrike" cap="none">
                <a:solidFill>
                  <a:schemeClr val="dk1"/>
                </a:solidFill>
                <a:latin typeface="NVIDIA Sans"/>
                <a:ea typeface="NVIDIA Sans"/>
                <a:cs typeface="NVIDIA Sans"/>
                <a:sym typeface="NVIDIA Sans"/>
              </a:defRPr>
            </a:lvl7pPr>
            <a:lvl8pPr marL="1219078" marR="0" lvl="7" indent="-190481" algn="l" rtl="0">
              <a:lnSpc>
                <a:spcPct val="90000"/>
              </a:lnSpc>
              <a:spcBef>
                <a:spcPts val="500"/>
              </a:spcBef>
              <a:spcAft>
                <a:spcPts val="0"/>
              </a:spcAft>
              <a:buClr>
                <a:schemeClr val="dk1"/>
              </a:buClr>
              <a:buSzPts val="5400"/>
              <a:buFont typeface="NVIDIA Sans"/>
              <a:buChar char="•"/>
              <a:defRPr sz="1800" i="0" u="none" strike="noStrike" cap="none">
                <a:solidFill>
                  <a:schemeClr val="dk1"/>
                </a:solidFill>
                <a:latin typeface="NVIDIA Sans"/>
                <a:ea typeface="NVIDIA Sans"/>
                <a:cs typeface="NVIDIA Sans"/>
                <a:sym typeface="NVIDIA Sans"/>
              </a:defRPr>
            </a:lvl8pPr>
            <a:lvl9pPr marL="1371463" marR="0" lvl="8" indent="-190481" algn="l" rtl="0">
              <a:lnSpc>
                <a:spcPct val="90000"/>
              </a:lnSpc>
              <a:spcBef>
                <a:spcPts val="500"/>
              </a:spcBef>
              <a:spcAft>
                <a:spcPts val="0"/>
              </a:spcAft>
              <a:buClr>
                <a:schemeClr val="dk1"/>
              </a:buClr>
              <a:buSzPts val="5400"/>
              <a:buFont typeface="NVIDIA Sans"/>
              <a:buChar char="•"/>
              <a:defRPr sz="1800" i="0" u="none" strike="noStrike" cap="none">
                <a:solidFill>
                  <a:schemeClr val="dk1"/>
                </a:solidFill>
                <a:latin typeface="NVIDIA Sans"/>
                <a:ea typeface="NVIDIA Sans"/>
                <a:cs typeface="NVIDIA Sans"/>
                <a:sym typeface="NVIDIA Sans"/>
              </a:defRPr>
            </a:lvl9pPr>
          </a:lstStyle>
          <a:p>
            <a:endParaRPr/>
          </a:p>
        </p:txBody>
      </p:sp>
      <p:sp>
        <p:nvSpPr>
          <p:cNvPr id="54" name="Google Shape;54;p8"/>
          <p:cNvSpPr txBox="1">
            <a:spLocks noGrp="1"/>
          </p:cNvSpPr>
          <p:nvPr>
            <p:ph type="subTitle" idx="3"/>
          </p:nvPr>
        </p:nvSpPr>
        <p:spPr>
          <a:xfrm>
            <a:off x="838200" y="829056"/>
            <a:ext cx="10515600" cy="4694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Clr>
                <a:schemeClr val="dk2"/>
              </a:buClr>
              <a:buSzPts val="4800"/>
              <a:buFont typeface="NVIDIA Sans"/>
              <a:buNone/>
              <a:defRPr sz="1600">
                <a:solidFill>
                  <a:schemeClr val="dk2"/>
                </a:solidFill>
                <a:latin typeface="NVIDIA Sans"/>
                <a:ea typeface="NVIDIA Sans"/>
                <a:cs typeface="NVIDIA Sans"/>
                <a:sym typeface="NVIDIA Sans"/>
              </a:defRPr>
            </a:lvl1pPr>
            <a:lvl2pPr lvl="1" rtl="0">
              <a:spcBef>
                <a:spcPts val="0"/>
              </a:spcBef>
              <a:spcAft>
                <a:spcPts val="0"/>
              </a:spcAft>
              <a:buSzPts val="4800"/>
              <a:buFont typeface="NVIDIA Sans"/>
              <a:buNone/>
              <a:defRPr sz="1600">
                <a:latin typeface="NVIDIA Sans"/>
                <a:ea typeface="NVIDIA Sans"/>
                <a:cs typeface="NVIDIA Sans"/>
                <a:sym typeface="NVIDIA Sans"/>
              </a:defRPr>
            </a:lvl2pPr>
            <a:lvl3pPr lvl="2" rtl="0">
              <a:spcBef>
                <a:spcPts val="0"/>
              </a:spcBef>
              <a:spcAft>
                <a:spcPts val="0"/>
              </a:spcAft>
              <a:buSzPts val="4800"/>
              <a:buFont typeface="NVIDIA Sans"/>
              <a:buNone/>
              <a:defRPr sz="1600">
                <a:latin typeface="NVIDIA Sans"/>
                <a:ea typeface="NVIDIA Sans"/>
                <a:cs typeface="NVIDIA Sans"/>
                <a:sym typeface="NVIDIA Sans"/>
              </a:defRPr>
            </a:lvl3pPr>
            <a:lvl4pPr lvl="3" rtl="0">
              <a:spcBef>
                <a:spcPts val="0"/>
              </a:spcBef>
              <a:spcAft>
                <a:spcPts val="0"/>
              </a:spcAft>
              <a:buSzPts val="4800"/>
              <a:buFont typeface="NVIDIA Sans"/>
              <a:buNone/>
              <a:defRPr sz="1600">
                <a:latin typeface="NVIDIA Sans"/>
                <a:ea typeface="NVIDIA Sans"/>
                <a:cs typeface="NVIDIA Sans"/>
                <a:sym typeface="NVIDIA Sans"/>
              </a:defRPr>
            </a:lvl4pPr>
            <a:lvl5pPr lvl="4" rtl="0">
              <a:spcBef>
                <a:spcPts val="0"/>
              </a:spcBef>
              <a:spcAft>
                <a:spcPts val="0"/>
              </a:spcAft>
              <a:buSzPts val="4800"/>
              <a:buFont typeface="NVIDIA Sans"/>
              <a:buNone/>
              <a:defRPr sz="1600">
                <a:latin typeface="NVIDIA Sans"/>
                <a:ea typeface="NVIDIA Sans"/>
                <a:cs typeface="NVIDIA Sans"/>
                <a:sym typeface="NVIDIA Sans"/>
              </a:defRPr>
            </a:lvl5pPr>
            <a:lvl6pPr lvl="5" rtl="0">
              <a:spcBef>
                <a:spcPts val="0"/>
              </a:spcBef>
              <a:spcAft>
                <a:spcPts val="0"/>
              </a:spcAft>
              <a:buSzPts val="4800"/>
              <a:buFont typeface="NVIDIA Sans"/>
              <a:buNone/>
              <a:defRPr sz="1600">
                <a:latin typeface="NVIDIA Sans"/>
                <a:ea typeface="NVIDIA Sans"/>
                <a:cs typeface="NVIDIA Sans"/>
                <a:sym typeface="NVIDIA Sans"/>
              </a:defRPr>
            </a:lvl6pPr>
            <a:lvl7pPr lvl="6" rtl="0">
              <a:spcBef>
                <a:spcPts val="0"/>
              </a:spcBef>
              <a:spcAft>
                <a:spcPts val="0"/>
              </a:spcAft>
              <a:buSzPts val="4800"/>
              <a:buFont typeface="NVIDIA Sans"/>
              <a:buNone/>
              <a:defRPr sz="1600">
                <a:latin typeface="NVIDIA Sans"/>
                <a:ea typeface="NVIDIA Sans"/>
                <a:cs typeface="NVIDIA Sans"/>
                <a:sym typeface="NVIDIA Sans"/>
              </a:defRPr>
            </a:lvl7pPr>
            <a:lvl8pPr lvl="7" rtl="0">
              <a:spcBef>
                <a:spcPts val="0"/>
              </a:spcBef>
              <a:spcAft>
                <a:spcPts val="0"/>
              </a:spcAft>
              <a:buSzPts val="4800"/>
              <a:buFont typeface="NVIDIA Sans"/>
              <a:buNone/>
              <a:defRPr sz="1600">
                <a:latin typeface="NVIDIA Sans"/>
                <a:ea typeface="NVIDIA Sans"/>
                <a:cs typeface="NVIDIA Sans"/>
                <a:sym typeface="NVIDIA Sans"/>
              </a:defRPr>
            </a:lvl8pPr>
            <a:lvl9pPr lvl="8" rtl="0">
              <a:spcBef>
                <a:spcPts val="0"/>
              </a:spcBef>
              <a:spcAft>
                <a:spcPts val="0"/>
              </a:spcAft>
              <a:buSzPts val="4800"/>
              <a:buFont typeface="NVIDIA Sans"/>
              <a:buNone/>
              <a:defRPr sz="1600">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20260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NVIDIA Sans" panose="020B0503020203020204" pitchFamily="34" charset="0"/>
              </a:defRPr>
            </a:lvl2pPr>
            <a:lvl3pPr marL="914309" indent="0" algn="ctr">
              <a:buFontTx/>
              <a:buNone/>
              <a:defRPr sz="1467">
                <a:latin typeface="NVIDIA Sans" panose="020B0503020203020204" pitchFamily="34" charset="0"/>
              </a:defRPr>
            </a:lvl3pPr>
            <a:lvl4pPr marL="1371463" indent="0" algn="ctr">
              <a:buFontTx/>
              <a:buNone/>
              <a:defRPr sz="1467">
                <a:latin typeface="NVIDIA Sans" panose="020B0503020203020204" pitchFamily="34" charset="0"/>
              </a:defRPr>
            </a:lvl4pPr>
            <a:lvl5pPr marL="1828617" indent="0" algn="ctr">
              <a:buFontTx/>
              <a:buNone/>
              <a:defRPr sz="1467">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838200" y="1615440"/>
            <a:ext cx="5071872"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6281928" y="1615440"/>
            <a:ext cx="5071872" cy="4550664"/>
          </a:xfrm>
          <a:prstGeom prst="rect">
            <a:avLst/>
          </a:prstGeom>
        </p:spPr>
        <p:txBody>
          <a:bodyPr/>
          <a:lstStyle>
            <a:lvl1pPr marL="152385" indent="-152385">
              <a:buClr>
                <a:schemeClr val="tx2"/>
              </a:buClr>
              <a:buFont typeface="NVIDIA Sans" panose="020B0503020203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NVIDIA Sans" panose="020B0503020203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NVIDIA Sans" panose="020B0503020203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NVIDIA Sans" panose="020B0503020203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NVIDIA Sans" panose="020B0503020203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p:nvSpPr>
        <p:spPr>
          <a:xfrm>
            <a:off x="236161" y="6545262"/>
            <a:ext cx="2300630" cy="210379"/>
          </a:xfrm>
          <a:prstGeom prst="rect">
            <a:avLst/>
          </a:prstGeom>
          <a:noFill/>
        </p:spPr>
        <p:txBody>
          <a:bodyPr wrap="none" rtlCol="0">
            <a:spAutoFit/>
          </a:bodyPr>
          <a:lstStyle/>
          <a:p>
            <a:r>
              <a:rPr lang="en-US" sz="767">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843212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image" Target="../media/image1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theme" Target="../theme/theme2.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8382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p:nvGrpSpPr>
        <p:grpSpPr>
          <a:xfrm>
            <a:off x="11353800" y="6501472"/>
            <a:ext cx="838200" cy="357594"/>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3273178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47" r:id="rId4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914309" rtl="0" eaLnBrk="1" latinLnBrk="0" hangingPunct="1">
        <a:lnSpc>
          <a:spcPct val="90000"/>
        </a:lnSpc>
        <a:spcBef>
          <a:spcPct val="0"/>
        </a:spcBef>
        <a:buNone/>
        <a:defRPr sz="24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228577" indent="-228577" algn="l" defTabSz="914309" rtl="0" eaLnBrk="1" latinLnBrk="0" hangingPunct="1">
        <a:lnSpc>
          <a:spcPct val="90000"/>
        </a:lnSpc>
        <a:spcBef>
          <a:spcPts val="1000"/>
        </a:spcBef>
        <a:buFont typeface="NVIDIA Sans" panose="020B0503020203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NVIDIA Sans" panose="020B0503020203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NVIDIA Sans" panose="020B0503020203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8382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11353800" y="6501472"/>
            <a:ext cx="838200" cy="357595"/>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42062529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914377" rtl="0" eaLnBrk="1" latinLnBrk="0" hangingPunct="1">
        <a:lnSpc>
          <a:spcPct val="90000"/>
        </a:lnSpc>
        <a:spcBef>
          <a:spcPct val="0"/>
        </a:spcBef>
        <a:buNone/>
        <a:defRPr sz="24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228594" indent="-228594" algn="l" defTabSz="914377" rtl="0" eaLnBrk="1" latinLnBrk="0" hangingPunct="1">
        <a:lnSpc>
          <a:spcPct val="90000"/>
        </a:lnSpc>
        <a:spcBef>
          <a:spcPts val="1000"/>
        </a:spcBef>
        <a:buFont typeface="NVIDIA Sans" panose="020B0503020203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NVIDIA Sans" panose="020B0503020203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NVIDIA Sans" panose="020B0503020203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openclipart.org/detail/202776/person-icon" TargetMode="External"/><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hyperlink" Target="https://publicdomainpictures.net/view-image.php?image=16268&amp;jazyk=se" TargetMode="External"/><Relationship Id="rId10" Type="http://schemas.openxmlformats.org/officeDocument/2006/relationships/image" Target="../media/image42.png"/><Relationship Id="rId4" Type="http://schemas.openxmlformats.org/officeDocument/2006/relationships/image" Target="../media/image38.jpeg"/><Relationship Id="rId9" Type="http://schemas.openxmlformats.org/officeDocument/2006/relationships/hyperlink" Target="https://lthub.ubc.ca/guides/github-instructor-guid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earn.nvidia.com/dli-eve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3.png"/><Relationship Id="rId7" Type="http://schemas.openxmlformats.org/officeDocument/2006/relationships/image" Target="../media/image42.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openclipart.org/detail/202776/person-icon" TargetMode="Externa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20.xml"/><Relationship Id="rId16" Type="http://schemas.openxmlformats.org/officeDocument/2006/relationships/image" Target="../media/image86.svg"/><Relationship Id="rId1" Type="http://schemas.openxmlformats.org/officeDocument/2006/relationships/slideLayout" Target="../slideLayouts/slideLayout45.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png"/></Relationships>
</file>

<file path=ppt/slides/_rels/slide3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45.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51.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4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4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4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hyperlink" Target="https://www.linkedin.com/in/martinpiercy/" TargetMode="External"/><Relationship Id="rId3" Type="http://schemas.openxmlformats.org/officeDocument/2006/relationships/image" Target="../media/image154.jpeg"/><Relationship Id="rId7"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linkedin.com/in/dima-mironov" TargetMode="External"/><Relationship Id="rId5" Type="http://schemas.openxmlformats.org/officeDocument/2006/relationships/image" Target="../media/image155.jpeg"/><Relationship Id="rId4" Type="http://schemas.openxmlformats.org/officeDocument/2006/relationships/hyperlink" Target="https://www.linkedin.com/in/ansjin/"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4FB0-1165-FC25-7F2D-4E2FAF2C44D5}"/>
              </a:ext>
            </a:extLst>
          </p:cNvPr>
          <p:cNvSpPr>
            <a:spLocks noGrp="1"/>
          </p:cNvSpPr>
          <p:nvPr>
            <p:ph type="ctrTitle"/>
          </p:nvPr>
        </p:nvSpPr>
        <p:spPr>
          <a:xfrm>
            <a:off x="504337" y="1461056"/>
            <a:ext cx="11105772" cy="1652716"/>
          </a:xfrm>
        </p:spPr>
        <p:txBody>
          <a:bodyPr>
            <a:normAutofit/>
          </a:bodyPr>
          <a:lstStyle/>
          <a:p>
            <a:r>
              <a:rPr lang="en-GB" i="0">
                <a:solidFill>
                  <a:srgbClr val="1D1C1D"/>
                </a:solidFill>
                <a:effectLst/>
              </a:rPr>
              <a:t>I See Dead Pipelines...Without CI/CD”: The Gen AI Easy Button for Fine-Tuning, Evaluation, and Inference With NVIDIA NIMs and Nemo Microservices</a:t>
            </a:r>
            <a:endParaRPr lang="en-DE"/>
          </a:p>
        </p:txBody>
      </p:sp>
      <p:sp>
        <p:nvSpPr>
          <p:cNvPr id="3" name="Subtitle 2">
            <a:extLst>
              <a:ext uri="{FF2B5EF4-FFF2-40B4-BE49-F238E27FC236}">
                <a16:creationId xmlns:a16="http://schemas.microsoft.com/office/drawing/2014/main" id="{8D1F3E0B-B831-AF2D-7FAC-2682BED1674F}"/>
              </a:ext>
            </a:extLst>
          </p:cNvPr>
          <p:cNvSpPr>
            <a:spLocks noGrp="1"/>
          </p:cNvSpPr>
          <p:nvPr>
            <p:ph type="subTitle" idx="1"/>
          </p:nvPr>
        </p:nvSpPr>
        <p:spPr>
          <a:xfrm>
            <a:off x="565437" y="3589633"/>
            <a:ext cx="6427405" cy="567944"/>
          </a:xfrm>
        </p:spPr>
        <p:txBody>
          <a:bodyPr>
            <a:normAutofit/>
          </a:bodyPr>
          <a:lstStyle/>
          <a:p>
            <a:endParaRPr lang="en-US" dirty="0"/>
          </a:p>
        </p:txBody>
      </p:sp>
    </p:spTree>
    <p:extLst>
      <p:ext uri="{BB962C8B-B14F-4D97-AF65-F5344CB8AC3E}">
        <p14:creationId xmlns:p14="http://schemas.microsoft.com/office/powerpoint/2010/main" val="1916522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B1C37-6A69-3A38-7826-467892B4E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C02D2-941E-7FDF-0B9B-FA51A868E131}"/>
              </a:ext>
            </a:extLst>
          </p:cNvPr>
          <p:cNvSpPr>
            <a:spLocks noGrp="1"/>
          </p:cNvSpPr>
          <p:nvPr>
            <p:ph type="title"/>
          </p:nvPr>
        </p:nvSpPr>
        <p:spPr/>
        <p:txBody>
          <a:bodyPr>
            <a:normAutofit/>
          </a:bodyPr>
          <a:lstStyle/>
          <a:p>
            <a:r>
              <a:rPr lang="en-DE" sz="3200"/>
              <a:t>Kubernetes Core Concepts</a:t>
            </a:r>
            <a:endParaRPr lang="en-US" sz="3200" dirty="0"/>
          </a:p>
        </p:txBody>
      </p:sp>
      <p:sp>
        <p:nvSpPr>
          <p:cNvPr id="72" name="Text Placeholder 71">
            <a:extLst>
              <a:ext uri="{FF2B5EF4-FFF2-40B4-BE49-F238E27FC236}">
                <a16:creationId xmlns:a16="http://schemas.microsoft.com/office/drawing/2014/main" id="{8BC7DD6C-50D9-B871-C03D-B21F574EEB33}"/>
              </a:ext>
            </a:extLst>
          </p:cNvPr>
          <p:cNvSpPr>
            <a:spLocks noGrp="1"/>
          </p:cNvSpPr>
          <p:nvPr>
            <p:ph type="body" sz="quarter" idx="10"/>
          </p:nvPr>
        </p:nvSpPr>
        <p:spPr/>
        <p:txBody>
          <a:bodyPr/>
          <a:lstStyle/>
          <a:p>
            <a:r>
              <a:rPr lang="en-US" sz="2000"/>
              <a:t>Storage</a:t>
            </a:r>
            <a:endParaRPr lang="en-US"/>
          </a:p>
        </p:txBody>
      </p:sp>
      <p:sp>
        <p:nvSpPr>
          <p:cNvPr id="3" name="Rectangle 2">
            <a:extLst>
              <a:ext uri="{FF2B5EF4-FFF2-40B4-BE49-F238E27FC236}">
                <a16:creationId xmlns:a16="http://schemas.microsoft.com/office/drawing/2014/main" id="{0B675B1D-537B-A3E2-4535-0B01CA21982F}"/>
              </a:ext>
            </a:extLst>
          </p:cNvPr>
          <p:cNvSpPr/>
          <p:nvPr/>
        </p:nvSpPr>
        <p:spPr>
          <a:xfrm>
            <a:off x="3977839" y="1482250"/>
            <a:ext cx="1972875" cy="914400"/>
          </a:xfrm>
          <a:prstGeom prst="rect">
            <a:avLst/>
          </a:prstGeom>
          <a:solidFill>
            <a:schemeClr val="tx2"/>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Persistent Volume Claim</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6" name="TextBox 5">
            <a:extLst>
              <a:ext uri="{FF2B5EF4-FFF2-40B4-BE49-F238E27FC236}">
                <a16:creationId xmlns:a16="http://schemas.microsoft.com/office/drawing/2014/main" id="{46E163D0-6B3A-A644-CAD8-F994872E65FD}"/>
              </a:ext>
            </a:extLst>
          </p:cNvPr>
          <p:cNvSpPr txBox="1"/>
          <p:nvPr/>
        </p:nvSpPr>
        <p:spPr>
          <a:xfrm>
            <a:off x="3977836" y="1854890"/>
            <a:ext cx="1972875" cy="4154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Requests storage from a PV- amount &amp; access mode</a:t>
            </a:r>
          </a:p>
        </p:txBody>
      </p:sp>
      <p:sp>
        <p:nvSpPr>
          <p:cNvPr id="7" name="TextBox 6">
            <a:extLst>
              <a:ext uri="{FF2B5EF4-FFF2-40B4-BE49-F238E27FC236}">
                <a16:creationId xmlns:a16="http://schemas.microsoft.com/office/drawing/2014/main" id="{075661D7-2D36-497A-FA2B-6499E6E4C78B}"/>
              </a:ext>
            </a:extLst>
          </p:cNvPr>
          <p:cNvSpPr txBox="1"/>
          <p:nvPr/>
        </p:nvSpPr>
        <p:spPr>
          <a:xfrm>
            <a:off x="4290774" y="2965703"/>
            <a:ext cx="735599"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mounts</a:t>
            </a:r>
          </a:p>
        </p:txBody>
      </p:sp>
      <p:sp>
        <p:nvSpPr>
          <p:cNvPr id="8" name="Rectangle 7">
            <a:extLst>
              <a:ext uri="{FF2B5EF4-FFF2-40B4-BE49-F238E27FC236}">
                <a16:creationId xmlns:a16="http://schemas.microsoft.com/office/drawing/2014/main" id="{58C1648A-68AE-82CF-C9F5-06CF8285745A}"/>
              </a:ext>
            </a:extLst>
          </p:cNvPr>
          <p:cNvSpPr/>
          <p:nvPr/>
        </p:nvSpPr>
        <p:spPr>
          <a:xfrm>
            <a:off x="4241445" y="3652702"/>
            <a:ext cx="1489753"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Pod</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3" name="TextBox 12">
            <a:extLst>
              <a:ext uri="{FF2B5EF4-FFF2-40B4-BE49-F238E27FC236}">
                <a16:creationId xmlns:a16="http://schemas.microsoft.com/office/drawing/2014/main" id="{0506518F-C131-E689-70D6-2958B8460A0D}"/>
              </a:ext>
            </a:extLst>
          </p:cNvPr>
          <p:cNvSpPr txBox="1"/>
          <p:nvPr/>
        </p:nvSpPr>
        <p:spPr>
          <a:xfrm>
            <a:off x="4222061" y="4000866"/>
            <a:ext cx="1489753"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Compute unit that reads/writes from/to the storage</a:t>
            </a:r>
          </a:p>
        </p:txBody>
      </p:sp>
      <p:sp>
        <p:nvSpPr>
          <p:cNvPr id="15" name="Rectangle 14">
            <a:extLst>
              <a:ext uri="{FF2B5EF4-FFF2-40B4-BE49-F238E27FC236}">
                <a16:creationId xmlns:a16="http://schemas.microsoft.com/office/drawing/2014/main" id="{BB34AE54-76A8-D214-7E4E-FDC5CB695AF3}"/>
              </a:ext>
            </a:extLst>
          </p:cNvPr>
          <p:cNvSpPr/>
          <p:nvPr/>
        </p:nvSpPr>
        <p:spPr>
          <a:xfrm>
            <a:off x="5421650" y="5701880"/>
            <a:ext cx="1672821"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/mount/data</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24" name="TextBox 23">
            <a:extLst>
              <a:ext uri="{FF2B5EF4-FFF2-40B4-BE49-F238E27FC236}">
                <a16:creationId xmlns:a16="http://schemas.microsoft.com/office/drawing/2014/main" id="{238C98A6-BD82-FE70-E804-71A5295F5C34}"/>
              </a:ext>
            </a:extLst>
          </p:cNvPr>
          <p:cNvSpPr txBox="1"/>
          <p:nvPr/>
        </p:nvSpPr>
        <p:spPr>
          <a:xfrm>
            <a:off x="5421650" y="6111184"/>
            <a:ext cx="170607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Our PVC is mounted and accessible here</a:t>
            </a:r>
          </a:p>
        </p:txBody>
      </p:sp>
      <p:sp>
        <p:nvSpPr>
          <p:cNvPr id="30" name="Rectangle 29">
            <a:extLst>
              <a:ext uri="{FF2B5EF4-FFF2-40B4-BE49-F238E27FC236}">
                <a16:creationId xmlns:a16="http://schemas.microsoft.com/office/drawing/2014/main" id="{51126B0B-56D4-F92B-AAA0-08C60E9FD39B}"/>
              </a:ext>
            </a:extLst>
          </p:cNvPr>
          <p:cNvSpPr/>
          <p:nvPr/>
        </p:nvSpPr>
        <p:spPr>
          <a:xfrm>
            <a:off x="7252104" y="1482250"/>
            <a:ext cx="1656070" cy="914400"/>
          </a:xfrm>
          <a:prstGeom prst="rect">
            <a:avLst/>
          </a:prstGeom>
          <a:solidFill>
            <a:schemeClr val="accent6">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Persistent Volume</a:t>
            </a: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31" name="TextBox 30">
            <a:extLst>
              <a:ext uri="{FF2B5EF4-FFF2-40B4-BE49-F238E27FC236}">
                <a16:creationId xmlns:a16="http://schemas.microsoft.com/office/drawing/2014/main" id="{C5F84700-3418-477F-714B-48708BE6671E}"/>
              </a:ext>
            </a:extLst>
          </p:cNvPr>
          <p:cNvSpPr txBox="1"/>
          <p:nvPr/>
        </p:nvSpPr>
        <p:spPr>
          <a:xfrm>
            <a:off x="7414130" y="2005507"/>
            <a:ext cx="130420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Abstraction of a storage container </a:t>
            </a:r>
          </a:p>
        </p:txBody>
      </p:sp>
      <p:sp>
        <p:nvSpPr>
          <p:cNvPr id="32" name="Rectangle 31">
            <a:extLst>
              <a:ext uri="{FF2B5EF4-FFF2-40B4-BE49-F238E27FC236}">
                <a16:creationId xmlns:a16="http://schemas.microsoft.com/office/drawing/2014/main" id="{5E7F0F6E-B136-6ABB-EB06-0156D85FC19B}"/>
              </a:ext>
            </a:extLst>
          </p:cNvPr>
          <p:cNvSpPr/>
          <p:nvPr/>
        </p:nvSpPr>
        <p:spPr>
          <a:xfrm>
            <a:off x="7307448" y="3071647"/>
            <a:ext cx="1596951" cy="914400"/>
          </a:xfrm>
          <a:prstGeom prst="rect">
            <a:avLst/>
          </a:prstGeom>
          <a:solidFill>
            <a:srgbClr val="FFC000"/>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Storage Class</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33" name="TextBox 32">
            <a:extLst>
              <a:ext uri="{FF2B5EF4-FFF2-40B4-BE49-F238E27FC236}">
                <a16:creationId xmlns:a16="http://schemas.microsoft.com/office/drawing/2014/main" id="{4C19DD99-F742-5724-DF2B-633F1786F92C}"/>
              </a:ext>
            </a:extLst>
          </p:cNvPr>
          <p:cNvSpPr txBox="1"/>
          <p:nvPr/>
        </p:nvSpPr>
        <p:spPr>
          <a:xfrm>
            <a:off x="7295924" y="3443872"/>
            <a:ext cx="1540614"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Configuration of different types of storage </a:t>
            </a:r>
            <a:r>
              <a:rPr kumimoji="0" lang="en-US" sz="10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eg.</a:t>
            </a: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 NFS, Local</a:t>
            </a:r>
          </a:p>
        </p:txBody>
      </p:sp>
      <p:cxnSp>
        <p:nvCxnSpPr>
          <p:cNvPr id="35" name="Straight Arrow Connector 34">
            <a:extLst>
              <a:ext uri="{FF2B5EF4-FFF2-40B4-BE49-F238E27FC236}">
                <a16:creationId xmlns:a16="http://schemas.microsoft.com/office/drawing/2014/main" id="{B3265A32-453F-488C-4D7F-FFD644C80828}"/>
              </a:ext>
            </a:extLst>
          </p:cNvPr>
          <p:cNvCxnSpPr>
            <a:cxnSpLocks/>
            <a:stCxn id="30" idx="2"/>
            <a:endCxn id="32" idx="0"/>
          </p:cNvCxnSpPr>
          <p:nvPr/>
        </p:nvCxnSpPr>
        <p:spPr>
          <a:xfrm>
            <a:off x="8080139" y="2396650"/>
            <a:ext cx="25785" cy="674997"/>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4E4FBF82-393E-E86F-14AD-75A32F5ECA9B}"/>
              </a:ext>
            </a:extLst>
          </p:cNvPr>
          <p:cNvCxnSpPr>
            <a:cxnSpLocks/>
            <a:stCxn id="8" idx="2"/>
            <a:endCxn id="15" idx="0"/>
          </p:cNvCxnSpPr>
          <p:nvPr/>
        </p:nvCxnSpPr>
        <p:spPr>
          <a:xfrm rot="16200000" flipH="1">
            <a:off x="5054802" y="4498621"/>
            <a:ext cx="1134778" cy="1271739"/>
          </a:xfrm>
          <a:prstGeom prst="bentConnector3">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FBAD7E7-F893-6198-FA5C-A8D667B95E0C}"/>
              </a:ext>
            </a:extLst>
          </p:cNvPr>
          <p:cNvSpPr txBox="1"/>
          <p:nvPr/>
        </p:nvSpPr>
        <p:spPr>
          <a:xfrm>
            <a:off x="5318043" y="4826185"/>
            <a:ext cx="735393" cy="27699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mounts</a:t>
            </a:r>
          </a:p>
        </p:txBody>
      </p:sp>
      <p:cxnSp>
        <p:nvCxnSpPr>
          <p:cNvPr id="39" name="Straight Arrow Connector 38">
            <a:extLst>
              <a:ext uri="{FF2B5EF4-FFF2-40B4-BE49-F238E27FC236}">
                <a16:creationId xmlns:a16="http://schemas.microsoft.com/office/drawing/2014/main" id="{9654820F-F404-6040-6AF3-CD2FEC89AA18}"/>
              </a:ext>
            </a:extLst>
          </p:cNvPr>
          <p:cNvCxnSpPr>
            <a:cxnSpLocks/>
            <a:stCxn id="8" idx="0"/>
            <a:endCxn id="3" idx="2"/>
          </p:cNvCxnSpPr>
          <p:nvPr/>
        </p:nvCxnSpPr>
        <p:spPr>
          <a:xfrm flipH="1" flipV="1">
            <a:off x="4964277" y="2396650"/>
            <a:ext cx="22045" cy="1256052"/>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C586AF7-4F9D-CD38-C974-FA30491810BB}"/>
              </a:ext>
            </a:extLst>
          </p:cNvPr>
          <p:cNvCxnSpPr>
            <a:cxnSpLocks/>
            <a:stCxn id="3" idx="3"/>
            <a:endCxn id="30" idx="1"/>
          </p:cNvCxnSpPr>
          <p:nvPr/>
        </p:nvCxnSpPr>
        <p:spPr>
          <a:xfrm>
            <a:off x="5950714" y="1939450"/>
            <a:ext cx="1301390" cy="0"/>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AD79B6F-DA75-9FF9-4EF0-E7291F82FE72}"/>
              </a:ext>
            </a:extLst>
          </p:cNvPr>
          <p:cNvSpPr/>
          <p:nvPr/>
        </p:nvSpPr>
        <p:spPr>
          <a:xfrm>
            <a:off x="9884605" y="2500009"/>
            <a:ext cx="1680818" cy="2054855"/>
          </a:xfrm>
          <a:prstGeom prst="rect">
            <a:avLst/>
          </a:prstGeom>
          <a:solidFill>
            <a:schemeClr val="accent2">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Storage Class Provisioner</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42" name="TextBox 41">
            <a:extLst>
              <a:ext uri="{FF2B5EF4-FFF2-40B4-BE49-F238E27FC236}">
                <a16:creationId xmlns:a16="http://schemas.microsoft.com/office/drawing/2014/main" id="{ADC28084-61F0-5FA6-C46F-9A829C4E3F5D}"/>
              </a:ext>
            </a:extLst>
          </p:cNvPr>
          <p:cNvSpPr txBox="1"/>
          <p:nvPr/>
        </p:nvSpPr>
        <p:spPr>
          <a:xfrm>
            <a:off x="9952466" y="3032777"/>
            <a:ext cx="154509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Service that creates PVs for a certain SC</a:t>
            </a:r>
          </a:p>
        </p:txBody>
      </p:sp>
      <p:cxnSp>
        <p:nvCxnSpPr>
          <p:cNvPr id="43" name="Straight Arrow Connector 42">
            <a:extLst>
              <a:ext uri="{FF2B5EF4-FFF2-40B4-BE49-F238E27FC236}">
                <a16:creationId xmlns:a16="http://schemas.microsoft.com/office/drawing/2014/main" id="{62380F16-E052-CC42-595F-A7BDF69D56AA}"/>
              </a:ext>
            </a:extLst>
          </p:cNvPr>
          <p:cNvCxnSpPr>
            <a:cxnSpLocks/>
            <a:stCxn id="32" idx="3"/>
            <a:endCxn id="41" idx="1"/>
          </p:cNvCxnSpPr>
          <p:nvPr/>
        </p:nvCxnSpPr>
        <p:spPr>
          <a:xfrm flipV="1">
            <a:off x="8904399" y="3527437"/>
            <a:ext cx="980206" cy="141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45D77F-1BD2-66F6-C205-FCE4585C7DD5}"/>
              </a:ext>
            </a:extLst>
          </p:cNvPr>
          <p:cNvSpPr txBox="1"/>
          <p:nvPr/>
        </p:nvSpPr>
        <p:spPr>
          <a:xfrm>
            <a:off x="5950714" y="1524815"/>
            <a:ext cx="113721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Requests a part of</a:t>
            </a:r>
          </a:p>
        </p:txBody>
      </p:sp>
      <p:sp>
        <p:nvSpPr>
          <p:cNvPr id="48" name="TextBox 47">
            <a:extLst>
              <a:ext uri="{FF2B5EF4-FFF2-40B4-BE49-F238E27FC236}">
                <a16:creationId xmlns:a16="http://schemas.microsoft.com/office/drawing/2014/main" id="{B48C9B79-D0C4-FBC5-05F0-AD201701CF7A}"/>
              </a:ext>
            </a:extLst>
          </p:cNvPr>
          <p:cNvSpPr txBox="1"/>
          <p:nvPr/>
        </p:nvSpPr>
        <p:spPr>
          <a:xfrm>
            <a:off x="7068046" y="2578307"/>
            <a:ext cx="113721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Refers to</a:t>
            </a:r>
          </a:p>
        </p:txBody>
      </p:sp>
      <p:sp>
        <p:nvSpPr>
          <p:cNvPr id="49" name="TextBox 48">
            <a:extLst>
              <a:ext uri="{FF2B5EF4-FFF2-40B4-BE49-F238E27FC236}">
                <a16:creationId xmlns:a16="http://schemas.microsoft.com/office/drawing/2014/main" id="{84268F86-1B6F-ACD1-198C-0A860E57BE60}"/>
              </a:ext>
            </a:extLst>
          </p:cNvPr>
          <p:cNvSpPr txBox="1"/>
          <p:nvPr/>
        </p:nvSpPr>
        <p:spPr>
          <a:xfrm>
            <a:off x="8792717" y="3251848"/>
            <a:ext cx="1137217"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Refers to</a:t>
            </a:r>
          </a:p>
        </p:txBody>
      </p:sp>
      <p:sp>
        <p:nvSpPr>
          <p:cNvPr id="51" name="Rectangle 50">
            <a:extLst>
              <a:ext uri="{FF2B5EF4-FFF2-40B4-BE49-F238E27FC236}">
                <a16:creationId xmlns:a16="http://schemas.microsoft.com/office/drawing/2014/main" id="{2F5BD988-C9F6-77EC-BC6C-206D25830561}"/>
              </a:ext>
            </a:extLst>
          </p:cNvPr>
          <p:cNvSpPr/>
          <p:nvPr/>
        </p:nvSpPr>
        <p:spPr>
          <a:xfrm>
            <a:off x="7652529" y="5674271"/>
            <a:ext cx="2232076"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Generic Ephemeral Volumes</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53" name="TextBox 52">
            <a:extLst>
              <a:ext uri="{FF2B5EF4-FFF2-40B4-BE49-F238E27FC236}">
                <a16:creationId xmlns:a16="http://schemas.microsoft.com/office/drawing/2014/main" id="{0C9CEE7D-6F5C-0089-742A-4CEE0D1B8396}"/>
              </a:ext>
            </a:extLst>
          </p:cNvPr>
          <p:cNvSpPr txBox="1"/>
          <p:nvPr/>
        </p:nvSpPr>
        <p:spPr>
          <a:xfrm>
            <a:off x="7805903" y="6159509"/>
            <a:ext cx="197362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Creates temporary PVCs using existing SCs</a:t>
            </a:r>
          </a:p>
        </p:txBody>
      </p:sp>
      <p:cxnSp>
        <p:nvCxnSpPr>
          <p:cNvPr id="55" name="Elbow Connector 54">
            <a:extLst>
              <a:ext uri="{FF2B5EF4-FFF2-40B4-BE49-F238E27FC236}">
                <a16:creationId xmlns:a16="http://schemas.microsoft.com/office/drawing/2014/main" id="{936D4F1D-F96C-B742-4728-9A5D24C57D63}"/>
              </a:ext>
            </a:extLst>
          </p:cNvPr>
          <p:cNvCxnSpPr>
            <a:cxnSpLocks/>
            <a:endCxn id="51" idx="0"/>
          </p:cNvCxnSpPr>
          <p:nvPr/>
        </p:nvCxnSpPr>
        <p:spPr>
          <a:xfrm>
            <a:off x="5711814" y="4509102"/>
            <a:ext cx="3056753" cy="1165169"/>
          </a:xfrm>
          <a:prstGeom prst="bentConnector2">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F18F521-E9F7-4A52-AFE0-D975805EE4D1}"/>
              </a:ext>
            </a:extLst>
          </p:cNvPr>
          <p:cNvSpPr txBox="1"/>
          <p:nvPr/>
        </p:nvSpPr>
        <p:spPr>
          <a:xfrm>
            <a:off x="9034499" y="3466955"/>
            <a:ext cx="3726810" cy="1061829"/>
          </a:xfrm>
          <a:prstGeom prst="rect">
            <a:avLst/>
          </a:prstGeom>
          <a:noFill/>
        </p:spPr>
        <p:txBody>
          <a:bodyPr wrap="square">
            <a:spAutoFit/>
          </a:bodyPr>
          <a:lstStyle/>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err="1">
                <a:ln>
                  <a:noFill/>
                </a:ln>
                <a:solidFill>
                  <a:srgbClr val="000000"/>
                </a:solidFill>
                <a:effectLst/>
                <a:uLnTx/>
                <a:uFillTx/>
                <a:latin typeface="NVIDIA Sans"/>
                <a:ea typeface="+mn-ea"/>
                <a:cs typeface="+mn-cs"/>
              </a:rPr>
              <a:t>GCEPersistentDisk</a:t>
            </a:r>
            <a:endParaRPr kumimoji="0" lang="en-GB" sz="900" b="0" i="0" u="none" strike="noStrike" kern="1200" cap="none" spc="0" normalizeH="0" baseline="0" noProof="0">
              <a:ln>
                <a:noFill/>
              </a:ln>
              <a:solidFill>
                <a:srgbClr val="000000"/>
              </a:solidFill>
              <a:effectLst/>
              <a:uLnTx/>
              <a:uFillTx/>
              <a:latin typeface="NVIDIA Sans"/>
              <a:ea typeface="+mn-ea"/>
              <a:cs typeface="+mn-cs"/>
            </a:endParaRPr>
          </a:p>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err="1">
                <a:ln>
                  <a:noFill/>
                </a:ln>
                <a:solidFill>
                  <a:srgbClr val="000000"/>
                </a:solidFill>
                <a:effectLst/>
                <a:uLnTx/>
                <a:uFillTx/>
                <a:latin typeface="NVIDIA Sans"/>
                <a:ea typeface="+mn-ea"/>
                <a:cs typeface="+mn-cs"/>
              </a:rPr>
              <a:t>AWSElasticBlockStore</a:t>
            </a:r>
            <a:endParaRPr kumimoji="0" lang="en-GB" sz="900" b="0" i="0" u="none" strike="noStrike" kern="1200" cap="none" spc="0" normalizeH="0" baseline="0" noProof="0">
              <a:ln>
                <a:noFill/>
              </a:ln>
              <a:solidFill>
                <a:srgbClr val="000000"/>
              </a:solidFill>
              <a:effectLst/>
              <a:uLnTx/>
              <a:uFillTx/>
              <a:latin typeface="NVIDIA Sans"/>
              <a:ea typeface="+mn-ea"/>
              <a:cs typeface="+mn-cs"/>
            </a:endParaRPr>
          </a:p>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NVIDIA Sans"/>
                <a:ea typeface="+mn-ea"/>
                <a:cs typeface="+mn-cs"/>
              </a:rPr>
              <a:t>NFS</a:t>
            </a:r>
          </a:p>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NVIDIA Sans"/>
                <a:ea typeface="+mn-ea"/>
                <a:cs typeface="+mn-cs"/>
              </a:rPr>
              <a:t>iSCSI</a:t>
            </a:r>
          </a:p>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a:ln>
                  <a:noFill/>
                </a:ln>
                <a:solidFill>
                  <a:srgbClr val="000000"/>
                </a:solidFill>
                <a:effectLst/>
                <a:uLnTx/>
                <a:uFillTx/>
                <a:latin typeface="NVIDIA Sans"/>
                <a:ea typeface="+mn-ea"/>
                <a:cs typeface="+mn-cs"/>
              </a:rPr>
              <a:t>RBD (</a:t>
            </a:r>
            <a:r>
              <a:rPr kumimoji="0" lang="en-GB" sz="900" b="0" i="0" u="none" strike="noStrike" kern="1200" cap="none" spc="0" normalizeH="0" baseline="0" noProof="0" err="1">
                <a:ln>
                  <a:noFill/>
                </a:ln>
                <a:solidFill>
                  <a:srgbClr val="000000"/>
                </a:solidFill>
                <a:effectLst/>
                <a:uLnTx/>
                <a:uFillTx/>
                <a:latin typeface="NVIDIA Sans"/>
                <a:ea typeface="+mn-ea"/>
                <a:cs typeface="+mn-cs"/>
              </a:rPr>
              <a:t>Ceph</a:t>
            </a:r>
            <a:r>
              <a:rPr kumimoji="0" lang="en-GB" sz="900" b="0" i="0" u="none" strike="noStrike" kern="1200" cap="none" spc="0" normalizeH="0" baseline="0" noProof="0">
                <a:ln>
                  <a:noFill/>
                </a:ln>
                <a:solidFill>
                  <a:srgbClr val="000000"/>
                </a:solidFill>
                <a:effectLst/>
                <a:uLnTx/>
                <a:uFillTx/>
                <a:latin typeface="NVIDIA Sans"/>
                <a:ea typeface="+mn-ea"/>
                <a:cs typeface="+mn-cs"/>
              </a:rPr>
              <a:t> Block Device)</a:t>
            </a:r>
          </a:p>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err="1">
                <a:ln>
                  <a:noFill/>
                </a:ln>
                <a:solidFill>
                  <a:srgbClr val="000000"/>
                </a:solidFill>
                <a:effectLst/>
                <a:uLnTx/>
                <a:uFillTx/>
                <a:latin typeface="NVIDIA Sans"/>
                <a:ea typeface="+mn-ea"/>
                <a:cs typeface="+mn-cs"/>
              </a:rPr>
              <a:t>Glusterfs</a:t>
            </a:r>
            <a:endParaRPr kumimoji="0" lang="en-GB" sz="900" b="0" i="0" u="none" strike="noStrike" kern="1200" cap="none" spc="0" normalizeH="0" baseline="0" noProof="0">
              <a:ln>
                <a:noFill/>
              </a:ln>
              <a:solidFill>
                <a:srgbClr val="000000"/>
              </a:solidFill>
              <a:effectLst/>
              <a:uLnTx/>
              <a:uFillTx/>
              <a:latin typeface="NVIDIA Sans"/>
              <a:ea typeface="+mn-ea"/>
              <a:cs typeface="+mn-cs"/>
            </a:endParaRPr>
          </a:p>
          <a:p>
            <a:pPr marL="1085850" marR="0" lvl="2"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900" b="0" i="0" u="none" strike="noStrike" kern="1200" cap="none" spc="0" normalizeH="0" baseline="0" noProof="0" err="1">
                <a:ln>
                  <a:noFill/>
                </a:ln>
                <a:solidFill>
                  <a:srgbClr val="000000"/>
                </a:solidFill>
                <a:effectLst/>
                <a:uLnTx/>
                <a:uFillTx/>
                <a:latin typeface="NVIDIA Sans"/>
                <a:ea typeface="+mn-ea"/>
                <a:cs typeface="+mn-cs"/>
              </a:rPr>
              <a:t>HostPath</a:t>
            </a:r>
            <a:endParaRPr kumimoji="0" lang="en-GB" sz="900" b="0" i="0" u="none" strike="noStrike" kern="1200" cap="none" spc="0" normalizeH="0" baseline="0" noProof="0">
              <a:ln>
                <a:noFill/>
              </a:ln>
              <a:solidFill>
                <a:srgbClr val="000000"/>
              </a:solidFill>
              <a:effectLst/>
              <a:uLnTx/>
              <a:uFillTx/>
              <a:latin typeface="NVIDIA Sans"/>
              <a:ea typeface="+mn-ea"/>
              <a:cs typeface="+mn-cs"/>
            </a:endParaRPr>
          </a:p>
        </p:txBody>
      </p:sp>
      <p:cxnSp>
        <p:nvCxnSpPr>
          <p:cNvPr id="4" name="Straight Arrow Connector 3">
            <a:extLst>
              <a:ext uri="{FF2B5EF4-FFF2-40B4-BE49-F238E27FC236}">
                <a16:creationId xmlns:a16="http://schemas.microsoft.com/office/drawing/2014/main" id="{9E3C7BC1-96F9-FAB3-3D94-557E594B8D22}"/>
              </a:ext>
            </a:extLst>
          </p:cNvPr>
          <p:cNvCxnSpPr>
            <a:cxnSpLocks/>
          </p:cNvCxnSpPr>
          <p:nvPr/>
        </p:nvCxnSpPr>
        <p:spPr>
          <a:xfrm flipV="1">
            <a:off x="5122537" y="2396650"/>
            <a:ext cx="0" cy="125605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6918510-E875-5AB5-A84F-446D3DD12C3B}"/>
              </a:ext>
            </a:extLst>
          </p:cNvPr>
          <p:cNvCxnSpPr>
            <a:cxnSpLocks/>
            <a:stCxn id="6" idx="3"/>
            <a:endCxn id="33" idx="1"/>
          </p:cNvCxnSpPr>
          <p:nvPr/>
        </p:nvCxnSpPr>
        <p:spPr>
          <a:xfrm>
            <a:off x="5950711" y="2062639"/>
            <a:ext cx="1345213" cy="165823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18276E2-A00F-FE32-036A-4687D9F231D9}"/>
              </a:ext>
            </a:extLst>
          </p:cNvPr>
          <p:cNvSpPr/>
          <p:nvPr/>
        </p:nvSpPr>
        <p:spPr>
          <a:xfrm>
            <a:off x="2969356" y="5701880"/>
            <a:ext cx="2016965"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emptyDir</a:t>
            </a:r>
            <a:endParaRPr kumimoji="0" lang="en-US"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7" name="TextBox 16">
            <a:extLst>
              <a:ext uri="{FF2B5EF4-FFF2-40B4-BE49-F238E27FC236}">
                <a16:creationId xmlns:a16="http://schemas.microsoft.com/office/drawing/2014/main" id="{DA3E4CF3-11E7-718D-C088-460BB9A83AC1}"/>
              </a:ext>
            </a:extLst>
          </p:cNvPr>
          <p:cNvSpPr txBox="1"/>
          <p:nvPr/>
        </p:nvSpPr>
        <p:spPr>
          <a:xfrm>
            <a:off x="2969356" y="6018852"/>
            <a:ext cx="18942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A temporary local storage during lifespan of pod</a:t>
            </a:r>
          </a:p>
        </p:txBody>
      </p:sp>
      <p:cxnSp>
        <p:nvCxnSpPr>
          <p:cNvPr id="22" name="Elbow Connector 35">
            <a:extLst>
              <a:ext uri="{FF2B5EF4-FFF2-40B4-BE49-F238E27FC236}">
                <a16:creationId xmlns:a16="http://schemas.microsoft.com/office/drawing/2014/main" id="{8C4388C1-102F-22EE-775F-BB61003EA2DD}"/>
              </a:ext>
            </a:extLst>
          </p:cNvPr>
          <p:cNvCxnSpPr>
            <a:cxnSpLocks/>
            <a:endCxn id="16" idx="0"/>
          </p:cNvCxnSpPr>
          <p:nvPr/>
        </p:nvCxnSpPr>
        <p:spPr>
          <a:xfrm rot="5400000">
            <a:off x="3771118" y="4779942"/>
            <a:ext cx="1128660" cy="715217"/>
          </a:xfrm>
          <a:prstGeom prst="bentConnector3">
            <a:avLst/>
          </a:prstGeom>
          <a:ln w="158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E628D7F-5C77-C019-E124-294027A5B83C}"/>
              </a:ext>
            </a:extLst>
          </p:cNvPr>
          <p:cNvSpPr/>
          <p:nvPr/>
        </p:nvSpPr>
        <p:spPr>
          <a:xfrm>
            <a:off x="304800" y="5706747"/>
            <a:ext cx="2406071"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ConfigMap</a:t>
            </a:r>
            <a:r>
              <a:rPr kumimoji="0" lang="en-US"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 / Secret</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0" name="TextBox 9">
            <a:extLst>
              <a:ext uri="{FF2B5EF4-FFF2-40B4-BE49-F238E27FC236}">
                <a16:creationId xmlns:a16="http://schemas.microsoft.com/office/drawing/2014/main" id="{03877BF0-2766-8C69-CB7B-435D6F416915}"/>
              </a:ext>
            </a:extLst>
          </p:cNvPr>
          <p:cNvSpPr txBox="1"/>
          <p:nvPr/>
        </p:nvSpPr>
        <p:spPr>
          <a:xfrm>
            <a:off x="725430" y="6154615"/>
            <a:ext cx="168586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Contains read only mounted data</a:t>
            </a:r>
          </a:p>
        </p:txBody>
      </p:sp>
      <p:sp>
        <p:nvSpPr>
          <p:cNvPr id="11" name="Rectangle 10">
            <a:extLst>
              <a:ext uri="{FF2B5EF4-FFF2-40B4-BE49-F238E27FC236}">
                <a16:creationId xmlns:a16="http://schemas.microsoft.com/office/drawing/2014/main" id="{3897E018-0685-953F-49AC-0A085813771D}"/>
              </a:ext>
            </a:extLst>
          </p:cNvPr>
          <p:cNvSpPr/>
          <p:nvPr/>
        </p:nvSpPr>
        <p:spPr>
          <a:xfrm>
            <a:off x="517061" y="2110276"/>
            <a:ext cx="1489753" cy="838200"/>
          </a:xfrm>
          <a:prstGeom prst="rect">
            <a:avLst/>
          </a:prstGeom>
          <a:solidFill>
            <a:srgbClr val="00206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NVIDIA Sans" panose="020B0503020203020204" pitchFamily="34" charset="0"/>
                <a:ea typeface="+mn-ea"/>
                <a:cs typeface="NVIDIA Sans" panose="020B0503020203020204" pitchFamily="34" charset="0"/>
              </a:rPr>
              <a:t>Etcd</a:t>
            </a:r>
            <a:r>
              <a:rPr kumimoji="0" lang="en-US" sz="18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 store</a:t>
            </a: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cxnSp>
        <p:nvCxnSpPr>
          <p:cNvPr id="12" name="Elbow Connector 35">
            <a:extLst>
              <a:ext uri="{FF2B5EF4-FFF2-40B4-BE49-F238E27FC236}">
                <a16:creationId xmlns:a16="http://schemas.microsoft.com/office/drawing/2014/main" id="{8505C4D4-041B-16C0-3BE7-22E007BF32F5}"/>
              </a:ext>
            </a:extLst>
          </p:cNvPr>
          <p:cNvCxnSpPr>
            <a:cxnSpLocks/>
            <a:stCxn id="13" idx="1"/>
            <a:endCxn id="9" idx="0"/>
          </p:cNvCxnSpPr>
          <p:nvPr/>
        </p:nvCxnSpPr>
        <p:spPr>
          <a:xfrm rot="10800000" flipV="1">
            <a:off x="1507837" y="4277865"/>
            <a:ext cx="2714225" cy="1428882"/>
          </a:xfrm>
          <a:prstGeom prst="bentConnector2">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35">
            <a:extLst>
              <a:ext uri="{FF2B5EF4-FFF2-40B4-BE49-F238E27FC236}">
                <a16:creationId xmlns:a16="http://schemas.microsoft.com/office/drawing/2014/main" id="{3EAF859D-D0E1-84A3-0C27-E776B2A2E8AA}"/>
              </a:ext>
            </a:extLst>
          </p:cNvPr>
          <p:cNvCxnSpPr>
            <a:cxnSpLocks/>
            <a:endCxn id="11" idx="3"/>
          </p:cNvCxnSpPr>
          <p:nvPr/>
        </p:nvCxnSpPr>
        <p:spPr>
          <a:xfrm rot="10800000">
            <a:off x="2006815" y="2529376"/>
            <a:ext cx="2234631" cy="1578982"/>
          </a:xfrm>
          <a:prstGeom prst="bentConnector3">
            <a:avLst>
              <a:gd name="adj1" fmla="val 50000"/>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8F443A-8506-6841-1C0C-B4DD109F5C18}"/>
              </a:ext>
            </a:extLst>
          </p:cNvPr>
          <p:cNvSpPr txBox="1"/>
          <p:nvPr/>
        </p:nvSpPr>
        <p:spPr>
          <a:xfrm>
            <a:off x="2442905" y="3282570"/>
            <a:ext cx="543739"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Read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from</a:t>
            </a:r>
          </a:p>
        </p:txBody>
      </p:sp>
    </p:spTree>
    <p:extLst>
      <p:ext uri="{BB962C8B-B14F-4D97-AF65-F5344CB8AC3E}">
        <p14:creationId xmlns:p14="http://schemas.microsoft.com/office/powerpoint/2010/main" val="3483252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268A-C236-9BC5-FE7D-3237815EC66A}"/>
              </a:ext>
            </a:extLst>
          </p:cNvPr>
          <p:cNvSpPr>
            <a:spLocks noGrp="1"/>
          </p:cNvSpPr>
          <p:nvPr>
            <p:ph type="title"/>
          </p:nvPr>
        </p:nvSpPr>
        <p:spPr/>
        <p:txBody>
          <a:bodyPr>
            <a:noAutofit/>
          </a:bodyPr>
          <a:lstStyle/>
          <a:p>
            <a:r>
              <a:rPr lang="en-GB" sz="3200" dirty="0"/>
              <a:t>Manage ALL of this to deploy an application!?</a:t>
            </a:r>
          </a:p>
        </p:txBody>
      </p:sp>
      <p:sp>
        <p:nvSpPr>
          <p:cNvPr id="3" name="Text Placeholder 2">
            <a:extLst>
              <a:ext uri="{FF2B5EF4-FFF2-40B4-BE49-F238E27FC236}">
                <a16:creationId xmlns:a16="http://schemas.microsoft.com/office/drawing/2014/main" id="{E1275855-EE77-3C9A-8D9D-2D07FF015BC5}"/>
              </a:ext>
            </a:extLst>
          </p:cNvPr>
          <p:cNvSpPr>
            <a:spLocks noGrp="1"/>
          </p:cNvSpPr>
          <p:nvPr>
            <p:ph type="body" sz="quarter" idx="10"/>
          </p:nvPr>
        </p:nvSpPr>
        <p:spPr/>
        <p:txBody>
          <a:bodyPr/>
          <a:lstStyle/>
          <a:p>
            <a:endParaRPr lang="en-GB"/>
          </a:p>
        </p:txBody>
      </p:sp>
      <p:grpSp>
        <p:nvGrpSpPr>
          <p:cNvPr id="37" name="Group 36">
            <a:extLst>
              <a:ext uri="{FF2B5EF4-FFF2-40B4-BE49-F238E27FC236}">
                <a16:creationId xmlns:a16="http://schemas.microsoft.com/office/drawing/2014/main" id="{06B3C976-FA38-36FA-9861-6ED5439082F2}"/>
              </a:ext>
            </a:extLst>
          </p:cNvPr>
          <p:cNvGrpSpPr/>
          <p:nvPr/>
        </p:nvGrpSpPr>
        <p:grpSpPr>
          <a:xfrm>
            <a:off x="320828" y="5496623"/>
            <a:ext cx="1489753" cy="914400"/>
            <a:chOff x="4241445" y="1482250"/>
            <a:chExt cx="1489753" cy="914400"/>
          </a:xfrm>
        </p:grpSpPr>
        <p:sp>
          <p:nvSpPr>
            <p:cNvPr id="4" name="Rectangle 3">
              <a:extLst>
                <a:ext uri="{FF2B5EF4-FFF2-40B4-BE49-F238E27FC236}">
                  <a16:creationId xmlns:a16="http://schemas.microsoft.com/office/drawing/2014/main" id="{8E6BC1B1-97F9-6094-0469-AB57DFA5D2CA}"/>
                </a:ext>
              </a:extLst>
            </p:cNvPr>
            <p:cNvSpPr/>
            <p:nvPr/>
          </p:nvSpPr>
          <p:spPr>
            <a:xfrm>
              <a:off x="4241445" y="1482250"/>
              <a:ext cx="1489753" cy="914400"/>
            </a:xfrm>
            <a:prstGeom prst="rect">
              <a:avLst/>
            </a:prstGeom>
            <a:solidFill>
              <a:schemeClr val="tx2"/>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Deployment</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endParaRPr>
            </a:p>
          </p:txBody>
        </p:sp>
        <p:sp>
          <p:nvSpPr>
            <p:cNvPr id="5" name="TextBox 4">
              <a:extLst>
                <a:ext uri="{FF2B5EF4-FFF2-40B4-BE49-F238E27FC236}">
                  <a16:creationId xmlns:a16="http://schemas.microsoft.com/office/drawing/2014/main" id="{56DCC1F5-51C7-046F-8541-007FF42A94CE}"/>
                </a:ext>
              </a:extLst>
            </p:cNvPr>
            <p:cNvSpPr txBox="1"/>
            <p:nvPr/>
          </p:nvSpPr>
          <p:spPr>
            <a:xfrm>
              <a:off x="4288979" y="1818268"/>
              <a:ext cx="1417835"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Creates a </a:t>
              </a:r>
              <a:r>
                <a:rPr kumimoji="0" lang="en-US" sz="1000" b="0" i="0" u="none" strike="noStrike" kern="1200" cap="none" spc="0" normalizeH="0" baseline="0" noProof="0" err="1">
                  <a:ln>
                    <a:noFill/>
                  </a:ln>
                  <a:solidFill>
                    <a:srgbClr val="FFFFFF"/>
                  </a:solidFill>
                  <a:effectLst/>
                  <a:uLnTx/>
                  <a:uFillTx/>
                  <a:latin typeface="NVIDIA Sans" panose="020B0503020203020204" pitchFamily="34" charset="0"/>
                  <a:ea typeface="+mn-ea"/>
                  <a:cs typeface="NVIDIA Sans" panose="020B0503020203020204" pitchFamily="34" charset="0"/>
                </a:rPr>
                <a:t>ReplicaSet</a:t>
              </a:r>
              <a:r>
                <a:rPr kumimoji="0" lang="en-US" sz="1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 and do rollouts and rollbacks</a:t>
              </a:r>
            </a:p>
          </p:txBody>
        </p:sp>
      </p:grpSp>
      <p:grpSp>
        <p:nvGrpSpPr>
          <p:cNvPr id="41" name="Group 40">
            <a:extLst>
              <a:ext uri="{FF2B5EF4-FFF2-40B4-BE49-F238E27FC236}">
                <a16:creationId xmlns:a16="http://schemas.microsoft.com/office/drawing/2014/main" id="{E7472DF4-3E7B-8136-7FE2-874516653B65}"/>
              </a:ext>
            </a:extLst>
          </p:cNvPr>
          <p:cNvGrpSpPr/>
          <p:nvPr/>
        </p:nvGrpSpPr>
        <p:grpSpPr>
          <a:xfrm>
            <a:off x="3078433" y="4077043"/>
            <a:ext cx="1489753" cy="914400"/>
            <a:chOff x="4241446" y="3071647"/>
            <a:chExt cx="1489753" cy="914400"/>
          </a:xfrm>
        </p:grpSpPr>
        <p:sp>
          <p:nvSpPr>
            <p:cNvPr id="6" name="Rectangle 5">
              <a:extLst>
                <a:ext uri="{FF2B5EF4-FFF2-40B4-BE49-F238E27FC236}">
                  <a16:creationId xmlns:a16="http://schemas.microsoft.com/office/drawing/2014/main" id="{C6DD1CD2-DE9C-9FC5-3DCA-D9C5A7B65FA9}"/>
                </a:ext>
              </a:extLst>
            </p:cNvPr>
            <p:cNvSpPr/>
            <p:nvPr/>
          </p:nvSpPr>
          <p:spPr>
            <a:xfrm>
              <a:off x="4241446" y="3071647"/>
              <a:ext cx="1489753" cy="914400"/>
            </a:xfrm>
            <a:prstGeom prst="rect">
              <a:avLst/>
            </a:prstGeom>
            <a:solidFill>
              <a:schemeClr val="tx2"/>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NVIDIA Sans" panose="020B0503020203020204" pitchFamily="34" charset="0"/>
                  <a:ea typeface="+mn-ea"/>
                  <a:cs typeface="NVIDIA Sans" panose="020B0503020203020204" pitchFamily="34" charset="0"/>
                </a:rPr>
                <a:t>ReplicaSet</a:t>
              </a:r>
              <a:endParaRPr kumimoji="0" lang="en-US" sz="18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7" name="TextBox 6">
              <a:extLst>
                <a:ext uri="{FF2B5EF4-FFF2-40B4-BE49-F238E27FC236}">
                  <a16:creationId xmlns:a16="http://schemas.microsoft.com/office/drawing/2014/main" id="{2A60E8E6-C28A-3DC1-8172-1025C5E39F9B}"/>
                </a:ext>
              </a:extLst>
            </p:cNvPr>
            <p:cNvSpPr txBox="1"/>
            <p:nvPr/>
          </p:nvSpPr>
          <p:spPr>
            <a:xfrm>
              <a:off x="4313364" y="3372581"/>
              <a:ext cx="1307148"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Creates a desired amount of Pod instances</a:t>
              </a:r>
            </a:p>
          </p:txBody>
        </p:sp>
      </p:grpSp>
      <p:grpSp>
        <p:nvGrpSpPr>
          <p:cNvPr id="43" name="Group 42">
            <a:extLst>
              <a:ext uri="{FF2B5EF4-FFF2-40B4-BE49-F238E27FC236}">
                <a16:creationId xmlns:a16="http://schemas.microsoft.com/office/drawing/2014/main" id="{92F368FF-DEAD-29E0-5DF7-DA5002E18529}"/>
              </a:ext>
            </a:extLst>
          </p:cNvPr>
          <p:cNvGrpSpPr/>
          <p:nvPr/>
        </p:nvGrpSpPr>
        <p:grpSpPr>
          <a:xfrm>
            <a:off x="4885581" y="2835310"/>
            <a:ext cx="1509137" cy="914400"/>
            <a:chOff x="4222062" y="4310817"/>
            <a:chExt cx="1509137" cy="914400"/>
          </a:xfrm>
        </p:grpSpPr>
        <p:sp>
          <p:nvSpPr>
            <p:cNvPr id="8" name="Rectangle 7">
              <a:extLst>
                <a:ext uri="{FF2B5EF4-FFF2-40B4-BE49-F238E27FC236}">
                  <a16:creationId xmlns:a16="http://schemas.microsoft.com/office/drawing/2014/main" id="{99F2E240-FB88-1D4C-6788-A26E09B2CAEE}"/>
                </a:ext>
              </a:extLst>
            </p:cNvPr>
            <p:cNvSpPr/>
            <p:nvPr/>
          </p:nvSpPr>
          <p:spPr>
            <a:xfrm>
              <a:off x="4241446" y="4310817"/>
              <a:ext cx="1489753"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Pod</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endParaRPr>
            </a:p>
          </p:txBody>
        </p:sp>
        <p:sp>
          <p:nvSpPr>
            <p:cNvPr id="9" name="TextBox 8">
              <a:extLst>
                <a:ext uri="{FF2B5EF4-FFF2-40B4-BE49-F238E27FC236}">
                  <a16:creationId xmlns:a16="http://schemas.microsoft.com/office/drawing/2014/main" id="{1BA666E3-0426-5B4C-D966-658DE03F22A6}"/>
                </a:ext>
              </a:extLst>
            </p:cNvPr>
            <p:cNvSpPr txBox="1"/>
            <p:nvPr/>
          </p:nvSpPr>
          <p:spPr>
            <a:xfrm>
              <a:off x="4222062" y="4658981"/>
              <a:ext cx="1489753"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Smallest K8s compute resource containing containers</a:t>
              </a:r>
            </a:p>
          </p:txBody>
        </p:sp>
      </p:grpSp>
      <p:grpSp>
        <p:nvGrpSpPr>
          <p:cNvPr id="45" name="Group 44">
            <a:extLst>
              <a:ext uri="{FF2B5EF4-FFF2-40B4-BE49-F238E27FC236}">
                <a16:creationId xmlns:a16="http://schemas.microsoft.com/office/drawing/2014/main" id="{E93E8A23-B61F-5E78-2D75-0E20C37AFB01}"/>
              </a:ext>
            </a:extLst>
          </p:cNvPr>
          <p:cNvGrpSpPr/>
          <p:nvPr/>
        </p:nvGrpSpPr>
        <p:grpSpPr>
          <a:xfrm>
            <a:off x="3224370" y="5286573"/>
            <a:ext cx="1489753" cy="914400"/>
            <a:chOff x="6323170" y="5641744"/>
            <a:chExt cx="1489753" cy="914400"/>
          </a:xfrm>
        </p:grpSpPr>
        <p:sp>
          <p:nvSpPr>
            <p:cNvPr id="10" name="Rectangle 9">
              <a:extLst>
                <a:ext uri="{FF2B5EF4-FFF2-40B4-BE49-F238E27FC236}">
                  <a16:creationId xmlns:a16="http://schemas.microsoft.com/office/drawing/2014/main" id="{027564B2-5081-1D6C-225C-8B0884855B31}"/>
                </a:ext>
              </a:extLst>
            </p:cNvPr>
            <p:cNvSpPr/>
            <p:nvPr/>
          </p:nvSpPr>
          <p:spPr>
            <a:xfrm>
              <a:off x="6323170" y="5641744"/>
              <a:ext cx="1489753"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Container</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1" name="TextBox 10">
              <a:extLst>
                <a:ext uri="{FF2B5EF4-FFF2-40B4-BE49-F238E27FC236}">
                  <a16:creationId xmlns:a16="http://schemas.microsoft.com/office/drawing/2014/main" id="{889D1536-4578-E813-5662-0693B72F33A5}"/>
                </a:ext>
              </a:extLst>
            </p:cNvPr>
            <p:cNvSpPr txBox="1"/>
            <p:nvPr/>
          </p:nvSpPr>
          <p:spPr>
            <a:xfrm>
              <a:off x="6495022" y="6098943"/>
              <a:ext cx="114604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Main or sidecar application</a:t>
              </a:r>
            </a:p>
          </p:txBody>
        </p:sp>
      </p:grpSp>
      <p:grpSp>
        <p:nvGrpSpPr>
          <p:cNvPr id="44" name="Group 43">
            <a:extLst>
              <a:ext uri="{FF2B5EF4-FFF2-40B4-BE49-F238E27FC236}">
                <a16:creationId xmlns:a16="http://schemas.microsoft.com/office/drawing/2014/main" id="{E154D73C-AEBA-CAC4-62FD-86D4375913F8}"/>
              </a:ext>
            </a:extLst>
          </p:cNvPr>
          <p:cNvGrpSpPr/>
          <p:nvPr/>
        </p:nvGrpSpPr>
        <p:grpSpPr>
          <a:xfrm>
            <a:off x="2377476" y="2278065"/>
            <a:ext cx="1514292" cy="914400"/>
            <a:chOff x="2256638" y="5641744"/>
            <a:chExt cx="1514292" cy="914400"/>
          </a:xfrm>
        </p:grpSpPr>
        <p:sp>
          <p:nvSpPr>
            <p:cNvPr id="12" name="Rectangle 11">
              <a:extLst>
                <a:ext uri="{FF2B5EF4-FFF2-40B4-BE49-F238E27FC236}">
                  <a16:creationId xmlns:a16="http://schemas.microsoft.com/office/drawing/2014/main" id="{0F43C8B1-AD65-765E-15AA-90548956D33A}"/>
                </a:ext>
              </a:extLst>
            </p:cNvPr>
            <p:cNvSpPr/>
            <p:nvPr/>
          </p:nvSpPr>
          <p:spPr>
            <a:xfrm>
              <a:off x="2281177" y="5641744"/>
              <a:ext cx="1489753"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Init Container</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3" name="TextBox 12">
              <a:extLst>
                <a:ext uri="{FF2B5EF4-FFF2-40B4-BE49-F238E27FC236}">
                  <a16:creationId xmlns:a16="http://schemas.microsoft.com/office/drawing/2014/main" id="{A99308A5-922A-F970-F71F-D6FE3285F1FF}"/>
                </a:ext>
              </a:extLst>
            </p:cNvPr>
            <p:cNvSpPr txBox="1"/>
            <p:nvPr/>
          </p:nvSpPr>
          <p:spPr>
            <a:xfrm>
              <a:off x="2256638" y="6156034"/>
              <a:ext cx="148975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Container executing startup tasks</a:t>
              </a:r>
            </a:p>
          </p:txBody>
        </p:sp>
      </p:grpSp>
      <p:grpSp>
        <p:nvGrpSpPr>
          <p:cNvPr id="38" name="Group 37">
            <a:extLst>
              <a:ext uri="{FF2B5EF4-FFF2-40B4-BE49-F238E27FC236}">
                <a16:creationId xmlns:a16="http://schemas.microsoft.com/office/drawing/2014/main" id="{F551C10B-3DB6-9D74-4866-202DCC4C3D74}"/>
              </a:ext>
            </a:extLst>
          </p:cNvPr>
          <p:cNvGrpSpPr/>
          <p:nvPr/>
        </p:nvGrpSpPr>
        <p:grpSpPr>
          <a:xfrm>
            <a:off x="5838693" y="3889408"/>
            <a:ext cx="1489753" cy="914400"/>
            <a:chOff x="6868536" y="1482250"/>
            <a:chExt cx="1489753" cy="914400"/>
          </a:xfrm>
        </p:grpSpPr>
        <p:sp>
          <p:nvSpPr>
            <p:cNvPr id="14" name="Rectangle 13">
              <a:extLst>
                <a:ext uri="{FF2B5EF4-FFF2-40B4-BE49-F238E27FC236}">
                  <a16:creationId xmlns:a16="http://schemas.microsoft.com/office/drawing/2014/main" id="{EBE0D4A9-9227-E912-B5F9-346CEE93A902}"/>
                </a:ext>
              </a:extLst>
            </p:cNvPr>
            <p:cNvSpPr/>
            <p:nvPr/>
          </p:nvSpPr>
          <p:spPr>
            <a:xfrm>
              <a:off x="6868536" y="1482250"/>
              <a:ext cx="1489753" cy="914400"/>
            </a:xfrm>
            <a:prstGeom prst="rect">
              <a:avLst/>
            </a:prstGeom>
            <a:solidFill>
              <a:srgbClr val="FFC000"/>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CronJob</a:t>
              </a: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5" name="TextBox 14">
              <a:extLst>
                <a:ext uri="{FF2B5EF4-FFF2-40B4-BE49-F238E27FC236}">
                  <a16:creationId xmlns:a16="http://schemas.microsoft.com/office/drawing/2014/main" id="{19FF7432-F748-95A2-5ED3-E3D526A6DC63}"/>
                </a:ext>
              </a:extLst>
            </p:cNvPr>
            <p:cNvSpPr txBox="1"/>
            <p:nvPr/>
          </p:nvSpPr>
          <p:spPr>
            <a:xfrm>
              <a:off x="6940454" y="1790197"/>
              <a:ext cx="1304203"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Creates Jobs based on a  time schedule</a:t>
              </a:r>
            </a:p>
          </p:txBody>
        </p:sp>
      </p:grpSp>
      <p:grpSp>
        <p:nvGrpSpPr>
          <p:cNvPr id="40" name="Group 39">
            <a:extLst>
              <a:ext uri="{FF2B5EF4-FFF2-40B4-BE49-F238E27FC236}">
                <a16:creationId xmlns:a16="http://schemas.microsoft.com/office/drawing/2014/main" id="{0C1FFFE0-C70A-9DDE-F94A-87DA226F016D}"/>
              </a:ext>
            </a:extLst>
          </p:cNvPr>
          <p:cNvGrpSpPr/>
          <p:nvPr/>
        </p:nvGrpSpPr>
        <p:grpSpPr>
          <a:xfrm>
            <a:off x="5378783" y="5375750"/>
            <a:ext cx="1489753" cy="914400"/>
            <a:chOff x="6868536" y="3071647"/>
            <a:chExt cx="1489753" cy="914400"/>
          </a:xfrm>
        </p:grpSpPr>
        <p:sp>
          <p:nvSpPr>
            <p:cNvPr id="16" name="Rectangle 15">
              <a:extLst>
                <a:ext uri="{FF2B5EF4-FFF2-40B4-BE49-F238E27FC236}">
                  <a16:creationId xmlns:a16="http://schemas.microsoft.com/office/drawing/2014/main" id="{F62D1D6D-9C19-2301-C63F-E9A8EB76817F}"/>
                </a:ext>
              </a:extLst>
            </p:cNvPr>
            <p:cNvSpPr/>
            <p:nvPr/>
          </p:nvSpPr>
          <p:spPr>
            <a:xfrm>
              <a:off x="6868536" y="3071647"/>
              <a:ext cx="1489753" cy="914400"/>
            </a:xfrm>
            <a:prstGeom prst="rect">
              <a:avLst/>
            </a:prstGeom>
            <a:solidFill>
              <a:srgbClr val="FFC000"/>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Job</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7" name="TextBox 16">
              <a:extLst>
                <a:ext uri="{FF2B5EF4-FFF2-40B4-BE49-F238E27FC236}">
                  <a16:creationId xmlns:a16="http://schemas.microsoft.com/office/drawing/2014/main" id="{DA470400-91AF-0204-1E9B-BD707F6142CE}"/>
                </a:ext>
              </a:extLst>
            </p:cNvPr>
            <p:cNvSpPr txBox="1"/>
            <p:nvPr/>
          </p:nvSpPr>
          <p:spPr>
            <a:xfrm>
              <a:off x="6868536" y="3432049"/>
              <a:ext cx="1489753"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Creates  short living Pods for one-time executions</a:t>
              </a:r>
            </a:p>
          </p:txBody>
        </p:sp>
      </p:grpSp>
      <p:grpSp>
        <p:nvGrpSpPr>
          <p:cNvPr id="39" name="Group 38">
            <a:extLst>
              <a:ext uri="{FF2B5EF4-FFF2-40B4-BE49-F238E27FC236}">
                <a16:creationId xmlns:a16="http://schemas.microsoft.com/office/drawing/2014/main" id="{7C454505-C7C6-6306-9C3C-4114649AE474}"/>
              </a:ext>
            </a:extLst>
          </p:cNvPr>
          <p:cNvGrpSpPr/>
          <p:nvPr/>
        </p:nvGrpSpPr>
        <p:grpSpPr>
          <a:xfrm>
            <a:off x="8052322" y="4474354"/>
            <a:ext cx="1489753" cy="914400"/>
            <a:chOff x="9495626" y="3071646"/>
            <a:chExt cx="1489753" cy="914400"/>
          </a:xfrm>
        </p:grpSpPr>
        <p:sp>
          <p:nvSpPr>
            <p:cNvPr id="18" name="Rectangle 17">
              <a:extLst>
                <a:ext uri="{FF2B5EF4-FFF2-40B4-BE49-F238E27FC236}">
                  <a16:creationId xmlns:a16="http://schemas.microsoft.com/office/drawing/2014/main" id="{74E5C56C-F48A-23A8-B7D0-D2E3D5A1ADD7}"/>
                </a:ext>
              </a:extLst>
            </p:cNvPr>
            <p:cNvSpPr/>
            <p:nvPr/>
          </p:nvSpPr>
          <p:spPr>
            <a:xfrm>
              <a:off x="9495626" y="3071646"/>
              <a:ext cx="1489753" cy="914400"/>
            </a:xfrm>
            <a:prstGeom prst="rect">
              <a:avLst/>
            </a:prstGeom>
            <a:solidFill>
              <a:schemeClr val="accent2">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DaemonSet</a:t>
              </a: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9" name="TextBox 18">
              <a:extLst>
                <a:ext uri="{FF2B5EF4-FFF2-40B4-BE49-F238E27FC236}">
                  <a16:creationId xmlns:a16="http://schemas.microsoft.com/office/drawing/2014/main" id="{2F0DB677-4267-CAF9-0D32-6844A8DAEC89}"/>
                </a:ext>
              </a:extLst>
            </p:cNvPr>
            <p:cNvSpPr txBox="1"/>
            <p:nvPr/>
          </p:nvSpPr>
          <p:spPr>
            <a:xfrm>
              <a:off x="9667052" y="3429000"/>
              <a:ext cx="1146900"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Creates exactly one Pod per Node</a:t>
              </a:r>
            </a:p>
          </p:txBody>
        </p:sp>
      </p:grpSp>
      <p:grpSp>
        <p:nvGrpSpPr>
          <p:cNvPr id="42" name="Group 41">
            <a:extLst>
              <a:ext uri="{FF2B5EF4-FFF2-40B4-BE49-F238E27FC236}">
                <a16:creationId xmlns:a16="http://schemas.microsoft.com/office/drawing/2014/main" id="{C032310F-3CA6-C911-9659-BBBB8CC7951C}"/>
              </a:ext>
            </a:extLst>
          </p:cNvPr>
          <p:cNvGrpSpPr/>
          <p:nvPr/>
        </p:nvGrpSpPr>
        <p:grpSpPr>
          <a:xfrm>
            <a:off x="913143" y="3596916"/>
            <a:ext cx="1489753" cy="914400"/>
            <a:chOff x="1614355" y="3071647"/>
            <a:chExt cx="1489753" cy="914400"/>
          </a:xfrm>
        </p:grpSpPr>
        <p:sp>
          <p:nvSpPr>
            <p:cNvPr id="20" name="Rectangle 19">
              <a:extLst>
                <a:ext uri="{FF2B5EF4-FFF2-40B4-BE49-F238E27FC236}">
                  <a16:creationId xmlns:a16="http://schemas.microsoft.com/office/drawing/2014/main" id="{7088DAE3-C08E-05A8-7DEC-0540188CD2FE}"/>
                </a:ext>
              </a:extLst>
            </p:cNvPr>
            <p:cNvSpPr/>
            <p:nvPr/>
          </p:nvSpPr>
          <p:spPr>
            <a:xfrm>
              <a:off x="1614355" y="3071647"/>
              <a:ext cx="1489753" cy="914400"/>
            </a:xfrm>
            <a:prstGeom prst="rect">
              <a:avLst/>
            </a:prstGeom>
            <a:solidFill>
              <a:schemeClr val="accent6">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StatefulSet</a:t>
              </a: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21" name="TextBox 20">
              <a:extLst>
                <a:ext uri="{FF2B5EF4-FFF2-40B4-BE49-F238E27FC236}">
                  <a16:creationId xmlns:a16="http://schemas.microsoft.com/office/drawing/2014/main" id="{0A9DDB66-433E-58B5-16BC-80C34ABBF56F}"/>
                </a:ext>
              </a:extLst>
            </p:cNvPr>
            <p:cNvSpPr txBox="1"/>
            <p:nvPr/>
          </p:nvSpPr>
          <p:spPr>
            <a:xfrm>
              <a:off x="1686273" y="3432049"/>
              <a:ext cx="1327511"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Creates Pods while handling the needs of stateful apps</a:t>
              </a:r>
            </a:p>
          </p:txBody>
        </p:sp>
      </p:grpSp>
      <p:grpSp>
        <p:nvGrpSpPr>
          <p:cNvPr id="36" name="Group 35">
            <a:extLst>
              <a:ext uri="{FF2B5EF4-FFF2-40B4-BE49-F238E27FC236}">
                <a16:creationId xmlns:a16="http://schemas.microsoft.com/office/drawing/2014/main" id="{5F71EC7E-4CCE-BDED-B471-4336057D5FCB}"/>
              </a:ext>
            </a:extLst>
          </p:cNvPr>
          <p:cNvGrpSpPr/>
          <p:nvPr/>
        </p:nvGrpSpPr>
        <p:grpSpPr>
          <a:xfrm>
            <a:off x="442179" y="2150319"/>
            <a:ext cx="1489753" cy="914400"/>
            <a:chOff x="1612115" y="1482250"/>
            <a:chExt cx="1489753" cy="914400"/>
          </a:xfrm>
        </p:grpSpPr>
        <p:sp>
          <p:nvSpPr>
            <p:cNvPr id="22" name="Rectangle 21">
              <a:extLst>
                <a:ext uri="{FF2B5EF4-FFF2-40B4-BE49-F238E27FC236}">
                  <a16:creationId xmlns:a16="http://schemas.microsoft.com/office/drawing/2014/main" id="{88C0ADC7-2C0D-65D5-4543-00664D73BCA2}"/>
                </a:ext>
              </a:extLst>
            </p:cNvPr>
            <p:cNvSpPr/>
            <p:nvPr/>
          </p:nvSpPr>
          <p:spPr>
            <a:xfrm>
              <a:off x="1612115" y="1482250"/>
              <a:ext cx="1489753" cy="914400"/>
            </a:xfrm>
            <a:prstGeom prst="rect">
              <a:avLst/>
            </a:prstGeom>
            <a:solidFill>
              <a:schemeClr val="tx1">
                <a:lumMod val="95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HPA</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23" name="TextBox 22">
              <a:extLst>
                <a:ext uri="{FF2B5EF4-FFF2-40B4-BE49-F238E27FC236}">
                  <a16:creationId xmlns:a16="http://schemas.microsoft.com/office/drawing/2014/main" id="{87A6D2ED-75A0-5D70-7484-74B00048F9EA}"/>
                </a:ext>
              </a:extLst>
            </p:cNvPr>
            <p:cNvSpPr txBox="1"/>
            <p:nvPr/>
          </p:nvSpPr>
          <p:spPr>
            <a:xfrm>
              <a:off x="1636595" y="1790197"/>
              <a:ext cx="1426207"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Scales the number of pods based on various metrics</a:t>
              </a:r>
            </a:p>
          </p:txBody>
        </p:sp>
      </p:grpSp>
      <p:grpSp>
        <p:nvGrpSpPr>
          <p:cNvPr id="66" name="Group 65">
            <a:extLst>
              <a:ext uri="{FF2B5EF4-FFF2-40B4-BE49-F238E27FC236}">
                <a16:creationId xmlns:a16="http://schemas.microsoft.com/office/drawing/2014/main" id="{52A7D75E-6AF7-0B05-F59C-B40839B8962B}"/>
              </a:ext>
            </a:extLst>
          </p:cNvPr>
          <p:cNvGrpSpPr/>
          <p:nvPr/>
        </p:nvGrpSpPr>
        <p:grpSpPr>
          <a:xfrm>
            <a:off x="6096000" y="1473133"/>
            <a:ext cx="1489753" cy="926638"/>
            <a:chOff x="4241445" y="1482250"/>
            <a:chExt cx="1489753" cy="926638"/>
          </a:xfrm>
        </p:grpSpPr>
        <p:sp>
          <p:nvSpPr>
            <p:cNvPr id="46" name="Rectangle 45">
              <a:extLst>
                <a:ext uri="{FF2B5EF4-FFF2-40B4-BE49-F238E27FC236}">
                  <a16:creationId xmlns:a16="http://schemas.microsoft.com/office/drawing/2014/main" id="{238E33F5-046E-4434-056B-C1C6D28DA8C1}"/>
                </a:ext>
              </a:extLst>
            </p:cNvPr>
            <p:cNvSpPr/>
            <p:nvPr/>
          </p:nvSpPr>
          <p:spPr>
            <a:xfrm>
              <a:off x="4241445" y="1482250"/>
              <a:ext cx="1489753" cy="914400"/>
            </a:xfrm>
            <a:prstGeom prst="rect">
              <a:avLst/>
            </a:prstGeom>
            <a:solidFill>
              <a:schemeClr val="tx2"/>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Persistent Volume Claim</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47" name="TextBox 46">
              <a:extLst>
                <a:ext uri="{FF2B5EF4-FFF2-40B4-BE49-F238E27FC236}">
                  <a16:creationId xmlns:a16="http://schemas.microsoft.com/office/drawing/2014/main" id="{956CF1CC-0C5C-8D4F-A834-E5FF7AC8B23A}"/>
                </a:ext>
              </a:extLst>
            </p:cNvPr>
            <p:cNvSpPr txBox="1"/>
            <p:nvPr/>
          </p:nvSpPr>
          <p:spPr>
            <a:xfrm>
              <a:off x="4241445" y="1854890"/>
              <a:ext cx="1487223"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Requests storage from a PV- amount &amp; access mode</a:t>
              </a:r>
            </a:p>
          </p:txBody>
        </p:sp>
      </p:grpSp>
      <p:grpSp>
        <p:nvGrpSpPr>
          <p:cNvPr id="69" name="Group 68">
            <a:extLst>
              <a:ext uri="{FF2B5EF4-FFF2-40B4-BE49-F238E27FC236}">
                <a16:creationId xmlns:a16="http://schemas.microsoft.com/office/drawing/2014/main" id="{2F0EEAF8-08C4-7CC5-072B-522C49BDB09D}"/>
              </a:ext>
            </a:extLst>
          </p:cNvPr>
          <p:cNvGrpSpPr/>
          <p:nvPr/>
        </p:nvGrpSpPr>
        <p:grpSpPr>
          <a:xfrm>
            <a:off x="7887049" y="2835310"/>
            <a:ext cx="1489753" cy="914400"/>
            <a:chOff x="7307448" y="1482250"/>
            <a:chExt cx="1489753" cy="914400"/>
          </a:xfrm>
        </p:grpSpPr>
        <p:sp>
          <p:nvSpPr>
            <p:cNvPr id="51" name="Rectangle 50">
              <a:extLst>
                <a:ext uri="{FF2B5EF4-FFF2-40B4-BE49-F238E27FC236}">
                  <a16:creationId xmlns:a16="http://schemas.microsoft.com/office/drawing/2014/main" id="{F06A7474-9A77-2B4E-7531-7F58DC6891E3}"/>
                </a:ext>
              </a:extLst>
            </p:cNvPr>
            <p:cNvSpPr/>
            <p:nvPr/>
          </p:nvSpPr>
          <p:spPr>
            <a:xfrm>
              <a:off x="7307448" y="1482250"/>
              <a:ext cx="1489753" cy="914400"/>
            </a:xfrm>
            <a:prstGeom prst="rect">
              <a:avLst/>
            </a:prstGeom>
            <a:solidFill>
              <a:schemeClr val="accent6">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Persistent Volume</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52" name="TextBox 51">
              <a:extLst>
                <a:ext uri="{FF2B5EF4-FFF2-40B4-BE49-F238E27FC236}">
                  <a16:creationId xmlns:a16="http://schemas.microsoft.com/office/drawing/2014/main" id="{08DBA8C1-576E-5B5D-8A2A-DD7386EFA8BD}"/>
                </a:ext>
              </a:extLst>
            </p:cNvPr>
            <p:cNvSpPr txBox="1"/>
            <p:nvPr/>
          </p:nvSpPr>
          <p:spPr>
            <a:xfrm>
              <a:off x="7400221" y="1918301"/>
              <a:ext cx="130420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Abstraction of a storage container </a:t>
              </a:r>
            </a:p>
          </p:txBody>
        </p:sp>
      </p:grpSp>
      <p:grpSp>
        <p:nvGrpSpPr>
          <p:cNvPr id="67" name="Group 66">
            <a:extLst>
              <a:ext uri="{FF2B5EF4-FFF2-40B4-BE49-F238E27FC236}">
                <a16:creationId xmlns:a16="http://schemas.microsoft.com/office/drawing/2014/main" id="{E59972C8-01D6-26EA-B57B-51FDA9191642}"/>
              </a:ext>
            </a:extLst>
          </p:cNvPr>
          <p:cNvGrpSpPr/>
          <p:nvPr/>
        </p:nvGrpSpPr>
        <p:grpSpPr>
          <a:xfrm>
            <a:off x="9687609" y="5166424"/>
            <a:ext cx="1545098" cy="926223"/>
            <a:chOff x="7252103" y="3071647"/>
            <a:chExt cx="1545098" cy="926223"/>
          </a:xfrm>
        </p:grpSpPr>
        <p:sp>
          <p:nvSpPr>
            <p:cNvPr id="53" name="Rectangle 52">
              <a:extLst>
                <a:ext uri="{FF2B5EF4-FFF2-40B4-BE49-F238E27FC236}">
                  <a16:creationId xmlns:a16="http://schemas.microsoft.com/office/drawing/2014/main" id="{A3EDF1B7-1530-94AF-11A5-4E5991772B9A}"/>
                </a:ext>
              </a:extLst>
            </p:cNvPr>
            <p:cNvSpPr/>
            <p:nvPr/>
          </p:nvSpPr>
          <p:spPr>
            <a:xfrm>
              <a:off x="7307448" y="3071647"/>
              <a:ext cx="1489753" cy="914400"/>
            </a:xfrm>
            <a:prstGeom prst="rect">
              <a:avLst/>
            </a:prstGeom>
            <a:solidFill>
              <a:srgbClr val="FFC000"/>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Storage Class</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54" name="TextBox 53">
              <a:extLst>
                <a:ext uri="{FF2B5EF4-FFF2-40B4-BE49-F238E27FC236}">
                  <a16:creationId xmlns:a16="http://schemas.microsoft.com/office/drawing/2014/main" id="{01C2FB77-966D-4D3B-5187-0551435E8534}"/>
                </a:ext>
              </a:extLst>
            </p:cNvPr>
            <p:cNvSpPr txBox="1"/>
            <p:nvPr/>
          </p:nvSpPr>
          <p:spPr>
            <a:xfrm>
              <a:off x="7252103" y="3443872"/>
              <a:ext cx="1540614" cy="55399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Configuration of different types of storage </a:t>
              </a:r>
              <a:r>
                <a:rPr kumimoji="0" lang="en-US" sz="10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eg.</a:t>
              </a: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 NFS, Local</a:t>
              </a:r>
            </a:p>
          </p:txBody>
        </p:sp>
      </p:grpSp>
      <p:grpSp>
        <p:nvGrpSpPr>
          <p:cNvPr id="68" name="Group 67">
            <a:extLst>
              <a:ext uri="{FF2B5EF4-FFF2-40B4-BE49-F238E27FC236}">
                <a16:creationId xmlns:a16="http://schemas.microsoft.com/office/drawing/2014/main" id="{C8435D19-53CB-4E28-CC3B-D68FDDC81879}"/>
              </a:ext>
            </a:extLst>
          </p:cNvPr>
          <p:cNvGrpSpPr/>
          <p:nvPr/>
        </p:nvGrpSpPr>
        <p:grpSpPr>
          <a:xfrm>
            <a:off x="9935405" y="2955698"/>
            <a:ext cx="1680818" cy="1121345"/>
            <a:chOff x="9884605" y="2500009"/>
            <a:chExt cx="1680818" cy="1121345"/>
          </a:xfrm>
        </p:grpSpPr>
        <p:sp>
          <p:nvSpPr>
            <p:cNvPr id="58" name="Rectangle 57">
              <a:extLst>
                <a:ext uri="{FF2B5EF4-FFF2-40B4-BE49-F238E27FC236}">
                  <a16:creationId xmlns:a16="http://schemas.microsoft.com/office/drawing/2014/main" id="{BA49FA61-2673-DF2A-79B1-37A715E026B5}"/>
                </a:ext>
              </a:extLst>
            </p:cNvPr>
            <p:cNvSpPr/>
            <p:nvPr/>
          </p:nvSpPr>
          <p:spPr>
            <a:xfrm>
              <a:off x="9884605" y="2500009"/>
              <a:ext cx="1680818" cy="1121345"/>
            </a:xfrm>
            <a:prstGeom prst="rect">
              <a:avLst/>
            </a:prstGeom>
            <a:solidFill>
              <a:schemeClr val="accent2">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Storage Class Provisioner</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59" name="TextBox 58">
              <a:extLst>
                <a:ext uri="{FF2B5EF4-FFF2-40B4-BE49-F238E27FC236}">
                  <a16:creationId xmlns:a16="http://schemas.microsoft.com/office/drawing/2014/main" id="{ACE1C224-622F-E42F-3C08-5D752D729816}"/>
                </a:ext>
              </a:extLst>
            </p:cNvPr>
            <p:cNvSpPr txBox="1"/>
            <p:nvPr/>
          </p:nvSpPr>
          <p:spPr>
            <a:xfrm>
              <a:off x="9952466" y="3032777"/>
              <a:ext cx="1545095"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Service that creates PVs for a certain SC</a:t>
              </a:r>
            </a:p>
          </p:txBody>
        </p:sp>
      </p:grpSp>
    </p:spTree>
    <p:extLst>
      <p:ext uri="{BB962C8B-B14F-4D97-AF65-F5344CB8AC3E}">
        <p14:creationId xmlns:p14="http://schemas.microsoft.com/office/powerpoint/2010/main" val="80460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ppt_x</p:attrName>
                                        </p:attrNameLst>
                                      </p:cBhvr>
                                      <p:tavLst>
                                        <p:tav tm="0">
                                          <p:val>
                                            <p:strVal val="#ppt_x"/>
                                          </p:val>
                                        </p:tav>
                                        <p:tav tm="100000">
                                          <p:val>
                                            <p:strVal val="#ppt_x"/>
                                          </p:val>
                                        </p:tav>
                                      </p:tavLst>
                                    </p:anim>
                                    <p:anim calcmode="lin" valueType="num">
                                      <p:cBhvr>
                                        <p:cTn id="13" dur="1000" fill="hold"/>
                                        <p:tgtEl>
                                          <p:spTgt spid="36"/>
                                        </p:tgtEl>
                                        <p:attrNameLst>
                                          <p:attrName>ppt_y</p:attrName>
                                        </p:attrNameLst>
                                      </p:cBhvr>
                                      <p:tavLst>
                                        <p:tav tm="0">
                                          <p:val>
                                            <p:strVal val="#ppt_y+.1"/>
                                          </p:val>
                                        </p:tav>
                                        <p:tav tm="100000">
                                          <p:val>
                                            <p:strVal val="#ppt_y"/>
                                          </p:val>
                                        </p:tav>
                                      </p:tavLst>
                                    </p:anim>
                                  </p:childTnLst>
                                </p:cTn>
                              </p:par>
                              <p:par>
                                <p:cTn id="14" presetID="26"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580">
                                          <p:stCondLst>
                                            <p:cond delay="0"/>
                                          </p:stCondLst>
                                        </p:cTn>
                                        <p:tgtEl>
                                          <p:spTgt spid="37"/>
                                        </p:tgtEl>
                                      </p:cBhvr>
                                    </p:animEffect>
                                    <p:anim calcmode="lin" valueType="num">
                                      <p:cBhvr>
                                        <p:cTn id="17"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22" dur="26">
                                          <p:stCondLst>
                                            <p:cond delay="650"/>
                                          </p:stCondLst>
                                        </p:cTn>
                                        <p:tgtEl>
                                          <p:spTgt spid="37"/>
                                        </p:tgtEl>
                                      </p:cBhvr>
                                      <p:to x="100000" y="60000"/>
                                    </p:animScale>
                                    <p:animScale>
                                      <p:cBhvr>
                                        <p:cTn id="23" dur="166" decel="50000">
                                          <p:stCondLst>
                                            <p:cond delay="676"/>
                                          </p:stCondLst>
                                        </p:cTn>
                                        <p:tgtEl>
                                          <p:spTgt spid="37"/>
                                        </p:tgtEl>
                                      </p:cBhvr>
                                      <p:to x="100000" y="100000"/>
                                    </p:animScale>
                                    <p:animScale>
                                      <p:cBhvr>
                                        <p:cTn id="24" dur="26">
                                          <p:stCondLst>
                                            <p:cond delay="1312"/>
                                          </p:stCondLst>
                                        </p:cTn>
                                        <p:tgtEl>
                                          <p:spTgt spid="37"/>
                                        </p:tgtEl>
                                      </p:cBhvr>
                                      <p:to x="100000" y="80000"/>
                                    </p:animScale>
                                    <p:animScale>
                                      <p:cBhvr>
                                        <p:cTn id="25" dur="166" decel="50000">
                                          <p:stCondLst>
                                            <p:cond delay="1338"/>
                                          </p:stCondLst>
                                        </p:cTn>
                                        <p:tgtEl>
                                          <p:spTgt spid="37"/>
                                        </p:tgtEl>
                                      </p:cBhvr>
                                      <p:to x="100000" y="100000"/>
                                    </p:animScale>
                                    <p:animScale>
                                      <p:cBhvr>
                                        <p:cTn id="26" dur="26">
                                          <p:stCondLst>
                                            <p:cond delay="1642"/>
                                          </p:stCondLst>
                                        </p:cTn>
                                        <p:tgtEl>
                                          <p:spTgt spid="37"/>
                                        </p:tgtEl>
                                      </p:cBhvr>
                                      <p:to x="100000" y="90000"/>
                                    </p:animScale>
                                    <p:animScale>
                                      <p:cBhvr>
                                        <p:cTn id="27" dur="166" decel="50000">
                                          <p:stCondLst>
                                            <p:cond delay="1668"/>
                                          </p:stCondLst>
                                        </p:cTn>
                                        <p:tgtEl>
                                          <p:spTgt spid="37"/>
                                        </p:tgtEl>
                                      </p:cBhvr>
                                      <p:to x="100000" y="100000"/>
                                    </p:animScale>
                                    <p:animScale>
                                      <p:cBhvr>
                                        <p:cTn id="28" dur="26">
                                          <p:stCondLst>
                                            <p:cond delay="1808"/>
                                          </p:stCondLst>
                                        </p:cTn>
                                        <p:tgtEl>
                                          <p:spTgt spid="37"/>
                                        </p:tgtEl>
                                      </p:cBhvr>
                                      <p:to x="100000" y="95000"/>
                                    </p:animScale>
                                    <p:animScale>
                                      <p:cBhvr>
                                        <p:cTn id="29" dur="166" decel="50000">
                                          <p:stCondLst>
                                            <p:cond delay="1834"/>
                                          </p:stCondLst>
                                        </p:cTn>
                                        <p:tgtEl>
                                          <p:spTgt spid="37"/>
                                        </p:tgtEl>
                                      </p:cBhvr>
                                      <p:to x="100000" y="100000"/>
                                    </p:animScale>
                                  </p:childTnLst>
                                </p:cTn>
                              </p:par>
                              <p:par>
                                <p:cTn id="30" presetID="22" presetClass="entr" presetSubtype="4"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down)">
                                      <p:cBhvr>
                                        <p:cTn id="32" dur="500"/>
                                        <p:tgtEl>
                                          <p:spTgt spid="45"/>
                                        </p:tgtEl>
                                      </p:cBhvr>
                                    </p:animEffect>
                                  </p:childTnLst>
                                </p:cTn>
                              </p:par>
                              <p:par>
                                <p:cTn id="33" presetID="6" presetClass="entr" presetSubtype="16"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circle(in)">
                                      <p:cBhvr>
                                        <p:cTn id="35" dur="2000"/>
                                        <p:tgtEl>
                                          <p:spTgt spid="44"/>
                                        </p:tgtEl>
                                      </p:cBhvr>
                                    </p:animEffect>
                                  </p:childTnLst>
                                </p:cTn>
                              </p:par>
                              <p:par>
                                <p:cTn id="36" presetID="21" presetClass="entr" presetSubtype="1"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heel(1)">
                                      <p:cBhvr>
                                        <p:cTn id="38" dur="2000"/>
                                        <p:tgtEl>
                                          <p:spTgt spid="43"/>
                                        </p:tgtEl>
                                      </p:cBhvr>
                                    </p:animEffect>
                                  </p:childTnLst>
                                </p:cTn>
                              </p:par>
                              <p:par>
                                <p:cTn id="39" presetID="14" presetClass="entr" presetSubtype="1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randombar(horizontal)">
                                      <p:cBhvr>
                                        <p:cTn id="41" dur="500"/>
                                        <p:tgtEl>
                                          <p:spTgt spid="38"/>
                                        </p:tgtEl>
                                      </p:cBhvr>
                                    </p:animEffect>
                                  </p:childTnLst>
                                </p:cTn>
                              </p:par>
                              <p:par>
                                <p:cTn id="42" presetID="31"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p:cTn id="44" dur="1000" fill="hold"/>
                                        <p:tgtEl>
                                          <p:spTgt spid="40"/>
                                        </p:tgtEl>
                                        <p:attrNameLst>
                                          <p:attrName>ppt_w</p:attrName>
                                        </p:attrNameLst>
                                      </p:cBhvr>
                                      <p:tavLst>
                                        <p:tav tm="0">
                                          <p:val>
                                            <p:fltVal val="0"/>
                                          </p:val>
                                        </p:tav>
                                        <p:tav tm="100000">
                                          <p:val>
                                            <p:strVal val="#ppt_w"/>
                                          </p:val>
                                        </p:tav>
                                      </p:tavLst>
                                    </p:anim>
                                    <p:anim calcmode="lin" valueType="num">
                                      <p:cBhvr>
                                        <p:cTn id="45" dur="1000" fill="hold"/>
                                        <p:tgtEl>
                                          <p:spTgt spid="40"/>
                                        </p:tgtEl>
                                        <p:attrNameLst>
                                          <p:attrName>ppt_h</p:attrName>
                                        </p:attrNameLst>
                                      </p:cBhvr>
                                      <p:tavLst>
                                        <p:tav tm="0">
                                          <p:val>
                                            <p:fltVal val="0"/>
                                          </p:val>
                                        </p:tav>
                                        <p:tav tm="100000">
                                          <p:val>
                                            <p:strVal val="#ppt_h"/>
                                          </p:val>
                                        </p:tav>
                                      </p:tavLst>
                                    </p:anim>
                                    <p:anim calcmode="lin" valueType="num">
                                      <p:cBhvr>
                                        <p:cTn id="46" dur="1000" fill="hold"/>
                                        <p:tgtEl>
                                          <p:spTgt spid="40"/>
                                        </p:tgtEl>
                                        <p:attrNameLst>
                                          <p:attrName>style.rotation</p:attrName>
                                        </p:attrNameLst>
                                      </p:cBhvr>
                                      <p:tavLst>
                                        <p:tav tm="0">
                                          <p:val>
                                            <p:fltVal val="90"/>
                                          </p:val>
                                        </p:tav>
                                        <p:tav tm="100000">
                                          <p:val>
                                            <p:fltVal val="0"/>
                                          </p:val>
                                        </p:tav>
                                      </p:tavLst>
                                    </p:anim>
                                    <p:animEffect transition="in" filter="fade">
                                      <p:cBhvr>
                                        <p:cTn id="47" dur="1000"/>
                                        <p:tgtEl>
                                          <p:spTgt spid="40"/>
                                        </p:tgtEl>
                                      </p:cBhvr>
                                    </p:animEffect>
                                  </p:childTnLst>
                                </p:cTn>
                              </p:par>
                              <p:par>
                                <p:cTn id="48" presetID="45" presetClass="entr" presetSubtype="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2000"/>
                                        <p:tgtEl>
                                          <p:spTgt spid="66"/>
                                        </p:tgtEl>
                                      </p:cBhvr>
                                    </p:animEffect>
                                    <p:anim calcmode="lin" valueType="num">
                                      <p:cBhvr>
                                        <p:cTn id="51" dur="2000" fill="hold"/>
                                        <p:tgtEl>
                                          <p:spTgt spid="66"/>
                                        </p:tgtEl>
                                        <p:attrNameLst>
                                          <p:attrName>ppt_w</p:attrName>
                                        </p:attrNameLst>
                                      </p:cBhvr>
                                      <p:tavLst>
                                        <p:tav tm="0" fmla="#ppt_w*sin(2.5*pi*$)">
                                          <p:val>
                                            <p:fltVal val="0"/>
                                          </p:val>
                                        </p:tav>
                                        <p:tav tm="100000">
                                          <p:val>
                                            <p:fltVal val="1"/>
                                          </p:val>
                                        </p:tav>
                                      </p:tavLst>
                                    </p:anim>
                                    <p:anim calcmode="lin" valueType="num">
                                      <p:cBhvr>
                                        <p:cTn id="52" dur="2000" fill="hold"/>
                                        <p:tgtEl>
                                          <p:spTgt spid="66"/>
                                        </p:tgtEl>
                                        <p:attrNameLst>
                                          <p:attrName>ppt_h</p:attrName>
                                        </p:attrNameLst>
                                      </p:cBhvr>
                                      <p:tavLst>
                                        <p:tav tm="0">
                                          <p:val>
                                            <p:strVal val="#ppt_h"/>
                                          </p:val>
                                        </p:tav>
                                        <p:tav tm="100000">
                                          <p:val>
                                            <p:strVal val="#ppt_h"/>
                                          </p:val>
                                        </p:tav>
                                      </p:tavLst>
                                    </p:anim>
                                  </p:childTnLst>
                                </p:cTn>
                              </p:par>
                              <p:par>
                                <p:cTn id="53" presetID="45"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2000"/>
                                        <p:tgtEl>
                                          <p:spTgt spid="69"/>
                                        </p:tgtEl>
                                      </p:cBhvr>
                                    </p:animEffect>
                                    <p:anim calcmode="lin" valueType="num">
                                      <p:cBhvr>
                                        <p:cTn id="56" dur="2000" fill="hold"/>
                                        <p:tgtEl>
                                          <p:spTgt spid="69"/>
                                        </p:tgtEl>
                                        <p:attrNameLst>
                                          <p:attrName>ppt_w</p:attrName>
                                        </p:attrNameLst>
                                      </p:cBhvr>
                                      <p:tavLst>
                                        <p:tav tm="0" fmla="#ppt_w*sin(2.5*pi*$)">
                                          <p:val>
                                            <p:fltVal val="0"/>
                                          </p:val>
                                        </p:tav>
                                        <p:tav tm="100000">
                                          <p:val>
                                            <p:fltVal val="1"/>
                                          </p:val>
                                        </p:tav>
                                      </p:tavLst>
                                    </p:anim>
                                    <p:anim calcmode="lin" valueType="num">
                                      <p:cBhvr>
                                        <p:cTn id="57" dur="2000" fill="hold"/>
                                        <p:tgtEl>
                                          <p:spTgt spid="69"/>
                                        </p:tgtEl>
                                        <p:attrNameLst>
                                          <p:attrName>ppt_h</p:attrName>
                                        </p:attrNameLst>
                                      </p:cBhvr>
                                      <p:tavLst>
                                        <p:tav tm="0">
                                          <p:val>
                                            <p:strVal val="#ppt_h"/>
                                          </p:val>
                                        </p:tav>
                                        <p:tav tm="100000">
                                          <p:val>
                                            <p:strVal val="#ppt_h"/>
                                          </p:val>
                                        </p:tav>
                                      </p:tavLst>
                                    </p:anim>
                                  </p:childTnLst>
                                </p:cTn>
                              </p:par>
                              <p:par>
                                <p:cTn id="58" presetID="26"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down)">
                                      <p:cBhvr>
                                        <p:cTn id="60" dur="580">
                                          <p:stCondLst>
                                            <p:cond delay="0"/>
                                          </p:stCondLst>
                                        </p:cTn>
                                        <p:tgtEl>
                                          <p:spTgt spid="39"/>
                                        </p:tgtEl>
                                      </p:cBhvr>
                                    </p:animEffect>
                                    <p:anim calcmode="lin" valueType="num">
                                      <p:cBhvr>
                                        <p:cTn id="61"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66" dur="26">
                                          <p:stCondLst>
                                            <p:cond delay="650"/>
                                          </p:stCondLst>
                                        </p:cTn>
                                        <p:tgtEl>
                                          <p:spTgt spid="39"/>
                                        </p:tgtEl>
                                      </p:cBhvr>
                                      <p:to x="100000" y="60000"/>
                                    </p:animScale>
                                    <p:animScale>
                                      <p:cBhvr>
                                        <p:cTn id="67" dur="166" decel="50000">
                                          <p:stCondLst>
                                            <p:cond delay="676"/>
                                          </p:stCondLst>
                                        </p:cTn>
                                        <p:tgtEl>
                                          <p:spTgt spid="39"/>
                                        </p:tgtEl>
                                      </p:cBhvr>
                                      <p:to x="100000" y="100000"/>
                                    </p:animScale>
                                    <p:animScale>
                                      <p:cBhvr>
                                        <p:cTn id="68" dur="26">
                                          <p:stCondLst>
                                            <p:cond delay="1312"/>
                                          </p:stCondLst>
                                        </p:cTn>
                                        <p:tgtEl>
                                          <p:spTgt spid="39"/>
                                        </p:tgtEl>
                                      </p:cBhvr>
                                      <p:to x="100000" y="80000"/>
                                    </p:animScale>
                                    <p:animScale>
                                      <p:cBhvr>
                                        <p:cTn id="69" dur="166" decel="50000">
                                          <p:stCondLst>
                                            <p:cond delay="1338"/>
                                          </p:stCondLst>
                                        </p:cTn>
                                        <p:tgtEl>
                                          <p:spTgt spid="39"/>
                                        </p:tgtEl>
                                      </p:cBhvr>
                                      <p:to x="100000" y="100000"/>
                                    </p:animScale>
                                    <p:animScale>
                                      <p:cBhvr>
                                        <p:cTn id="70" dur="26">
                                          <p:stCondLst>
                                            <p:cond delay="1642"/>
                                          </p:stCondLst>
                                        </p:cTn>
                                        <p:tgtEl>
                                          <p:spTgt spid="39"/>
                                        </p:tgtEl>
                                      </p:cBhvr>
                                      <p:to x="100000" y="90000"/>
                                    </p:animScale>
                                    <p:animScale>
                                      <p:cBhvr>
                                        <p:cTn id="71" dur="166" decel="50000">
                                          <p:stCondLst>
                                            <p:cond delay="1668"/>
                                          </p:stCondLst>
                                        </p:cTn>
                                        <p:tgtEl>
                                          <p:spTgt spid="39"/>
                                        </p:tgtEl>
                                      </p:cBhvr>
                                      <p:to x="100000" y="100000"/>
                                    </p:animScale>
                                    <p:animScale>
                                      <p:cBhvr>
                                        <p:cTn id="72" dur="26">
                                          <p:stCondLst>
                                            <p:cond delay="1808"/>
                                          </p:stCondLst>
                                        </p:cTn>
                                        <p:tgtEl>
                                          <p:spTgt spid="39"/>
                                        </p:tgtEl>
                                      </p:cBhvr>
                                      <p:to x="100000" y="95000"/>
                                    </p:animScale>
                                    <p:animScale>
                                      <p:cBhvr>
                                        <p:cTn id="73" dur="166" decel="50000">
                                          <p:stCondLst>
                                            <p:cond delay="1834"/>
                                          </p:stCondLst>
                                        </p:cTn>
                                        <p:tgtEl>
                                          <p:spTgt spid="39"/>
                                        </p:tgtEl>
                                      </p:cBhvr>
                                      <p:to x="100000" y="100000"/>
                                    </p:animScale>
                                  </p:childTnLst>
                                </p:cTn>
                              </p:par>
                              <p:par>
                                <p:cTn id="74" presetID="26" presetClass="emph" presetSubtype="0" fill="hold" nodeType="withEffect">
                                  <p:stCondLst>
                                    <p:cond delay="0"/>
                                  </p:stCondLst>
                                  <p:childTnLst>
                                    <p:animEffect transition="out" filter="fade">
                                      <p:cBhvr>
                                        <p:cTn id="75" dur="500" tmFilter="0, 0; .2, .5; .8, .5; 1, 0"/>
                                        <p:tgtEl>
                                          <p:spTgt spid="68"/>
                                        </p:tgtEl>
                                      </p:cBhvr>
                                    </p:animEffect>
                                    <p:animScale>
                                      <p:cBhvr>
                                        <p:cTn id="76" dur="250" autoRev="1" fill="hold"/>
                                        <p:tgtEl>
                                          <p:spTgt spid="68"/>
                                        </p:tgtEl>
                                      </p:cBhvr>
                                      <p:by x="105000" y="105000"/>
                                    </p:animScale>
                                  </p:childTnLst>
                                </p:cTn>
                              </p:par>
                              <p:par>
                                <p:cTn id="77" presetID="8" presetClass="emph" presetSubtype="0" fill="hold" nodeType="withEffect">
                                  <p:stCondLst>
                                    <p:cond delay="0"/>
                                  </p:stCondLst>
                                  <p:childTnLst>
                                    <p:animRot by="21600000">
                                      <p:cBhvr>
                                        <p:cTn id="78" dur="2000" fill="hold"/>
                                        <p:tgtEl>
                                          <p:spTgt spid="67"/>
                                        </p:tgtEl>
                                        <p:attrNameLst>
                                          <p:attrName>r</p:attrName>
                                        </p:attrNameLst>
                                      </p:cBhvr>
                                    </p:animRot>
                                  </p:childTnLst>
                                </p:cTn>
                              </p:par>
                              <p:par>
                                <p:cTn id="79" presetID="45"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2000"/>
                                        <p:tgtEl>
                                          <p:spTgt spid="41"/>
                                        </p:tgtEl>
                                      </p:cBhvr>
                                    </p:animEffect>
                                    <p:anim calcmode="lin" valueType="num">
                                      <p:cBhvr>
                                        <p:cTn id="82" dur="2000" fill="hold"/>
                                        <p:tgtEl>
                                          <p:spTgt spid="41"/>
                                        </p:tgtEl>
                                        <p:attrNameLst>
                                          <p:attrName>ppt_w</p:attrName>
                                        </p:attrNameLst>
                                      </p:cBhvr>
                                      <p:tavLst>
                                        <p:tav tm="0" fmla="#ppt_w*sin(2.5*pi*$)">
                                          <p:val>
                                            <p:fltVal val="0"/>
                                          </p:val>
                                        </p:tav>
                                        <p:tav tm="100000">
                                          <p:val>
                                            <p:fltVal val="1"/>
                                          </p:val>
                                        </p:tav>
                                      </p:tavLst>
                                    </p:anim>
                                    <p:anim calcmode="lin" valueType="num">
                                      <p:cBhvr>
                                        <p:cTn id="83" dur="20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4714E-04DE-C893-B494-62A6E50D9E30}"/>
              </a:ext>
            </a:extLst>
          </p:cNvPr>
          <p:cNvSpPr>
            <a:spLocks noGrp="1"/>
          </p:cNvSpPr>
          <p:nvPr>
            <p:ph type="title"/>
          </p:nvPr>
        </p:nvSpPr>
        <p:spPr/>
        <p:txBody>
          <a:bodyPr>
            <a:normAutofit/>
          </a:bodyPr>
          <a:lstStyle/>
          <a:p>
            <a:r>
              <a:rPr lang="en-US" sz="3200" dirty="0" err="1"/>
              <a:t>GitOps</a:t>
            </a:r>
            <a:r>
              <a:rPr lang="en-US" sz="3200" dirty="0"/>
              <a:t> to the rescue </a:t>
            </a:r>
          </a:p>
        </p:txBody>
      </p:sp>
      <p:sp>
        <p:nvSpPr>
          <p:cNvPr id="3" name="Text Placeholder 2">
            <a:extLst>
              <a:ext uri="{FF2B5EF4-FFF2-40B4-BE49-F238E27FC236}">
                <a16:creationId xmlns:a16="http://schemas.microsoft.com/office/drawing/2014/main" id="{62E057C2-D3AE-FB4A-4546-04AB4EAB4C65}"/>
              </a:ext>
            </a:extLst>
          </p:cNvPr>
          <p:cNvSpPr>
            <a:spLocks noGrp="1"/>
          </p:cNvSpPr>
          <p:nvPr>
            <p:ph type="body" sz="quarter" idx="10"/>
          </p:nvPr>
        </p:nvSpPr>
        <p:spPr/>
        <p:txBody>
          <a:bodyPr/>
          <a:lstStyle/>
          <a:p>
            <a:r>
              <a:rPr lang="en-US" sz="2000"/>
              <a:t>Introduction to </a:t>
            </a:r>
            <a:r>
              <a:rPr lang="en-US" sz="2000" err="1"/>
              <a:t>GitOps</a:t>
            </a:r>
            <a:endParaRPr lang="en-US" sz="2000"/>
          </a:p>
        </p:txBody>
      </p:sp>
      <p:graphicFrame>
        <p:nvGraphicFramePr>
          <p:cNvPr id="5" name="Content Placeholder 2">
            <a:extLst>
              <a:ext uri="{FF2B5EF4-FFF2-40B4-BE49-F238E27FC236}">
                <a16:creationId xmlns:a16="http://schemas.microsoft.com/office/drawing/2014/main" id="{DD09C722-E66A-B676-8A4A-B9A7C82E884C}"/>
              </a:ext>
            </a:extLst>
          </p:cNvPr>
          <p:cNvGraphicFramePr>
            <a:graphicFrameLocks noGrp="1"/>
          </p:cNvGraphicFramePr>
          <p:nvPr>
            <p:ph idx="1"/>
            <p:extLst>
              <p:ext uri="{D42A27DB-BD31-4B8C-83A1-F6EECF244321}">
                <p14:modId xmlns:p14="http://schemas.microsoft.com/office/powerpoint/2010/main" val="2032696196"/>
              </p:ext>
            </p:extLst>
          </p:nvPr>
        </p:nvGraphicFramePr>
        <p:xfrm>
          <a:off x="454360" y="1400048"/>
          <a:ext cx="11589027" cy="4924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7829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1D7A60C9-4218-4122-9091-66ACCE337073}"/>
                                            </p:graphicEl>
                                          </p:spTgt>
                                        </p:tgtEl>
                                        <p:attrNameLst>
                                          <p:attrName>style.visibility</p:attrName>
                                        </p:attrNameLst>
                                      </p:cBhvr>
                                      <p:to>
                                        <p:strVal val="visible"/>
                                      </p:to>
                                    </p:set>
                                    <p:animEffect transition="in" filter="fade">
                                      <p:cBhvr>
                                        <p:cTn id="7" dur="500"/>
                                        <p:tgtEl>
                                          <p:spTgt spid="5">
                                            <p:graphicEl>
                                              <a:dgm id="{1D7A60C9-4218-4122-9091-66ACCE33707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0DD3E463-A30A-46E3-B9E9-E35FAE8DE3CF}"/>
                                            </p:graphicEl>
                                          </p:spTgt>
                                        </p:tgtEl>
                                        <p:attrNameLst>
                                          <p:attrName>style.visibility</p:attrName>
                                        </p:attrNameLst>
                                      </p:cBhvr>
                                      <p:to>
                                        <p:strVal val="visible"/>
                                      </p:to>
                                    </p:set>
                                    <p:animEffect transition="in" filter="fade">
                                      <p:cBhvr>
                                        <p:cTn id="10" dur="500"/>
                                        <p:tgtEl>
                                          <p:spTgt spid="5">
                                            <p:graphicEl>
                                              <a:dgm id="{0DD3E463-A30A-46E3-B9E9-E35FAE8DE3C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740D2E06-BA63-4903-838A-25C4B89B030F}"/>
                                            </p:graphicEl>
                                          </p:spTgt>
                                        </p:tgtEl>
                                        <p:attrNameLst>
                                          <p:attrName>style.visibility</p:attrName>
                                        </p:attrNameLst>
                                      </p:cBhvr>
                                      <p:to>
                                        <p:strVal val="visible"/>
                                      </p:to>
                                    </p:set>
                                    <p:animEffect transition="in" filter="fade">
                                      <p:cBhvr>
                                        <p:cTn id="13" dur="500"/>
                                        <p:tgtEl>
                                          <p:spTgt spid="5">
                                            <p:graphicEl>
                                              <a:dgm id="{740D2E06-BA63-4903-838A-25C4B89B030F}"/>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B1B915B3-6FF0-4309-BE80-086BCB554B41}"/>
                                            </p:graphicEl>
                                          </p:spTgt>
                                        </p:tgtEl>
                                        <p:attrNameLst>
                                          <p:attrName>style.visibility</p:attrName>
                                        </p:attrNameLst>
                                      </p:cBhvr>
                                      <p:to>
                                        <p:strVal val="visible"/>
                                      </p:to>
                                    </p:set>
                                    <p:animEffect transition="in" filter="fade">
                                      <p:cBhvr>
                                        <p:cTn id="18" dur="500"/>
                                        <p:tgtEl>
                                          <p:spTgt spid="5">
                                            <p:graphicEl>
                                              <a:dgm id="{B1B915B3-6FF0-4309-BE80-086BCB554B41}"/>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21F9E8A-F547-4144-87B6-AEDF09F548D6}"/>
                                            </p:graphicEl>
                                          </p:spTgt>
                                        </p:tgtEl>
                                        <p:attrNameLst>
                                          <p:attrName>style.visibility</p:attrName>
                                        </p:attrNameLst>
                                      </p:cBhvr>
                                      <p:to>
                                        <p:strVal val="visible"/>
                                      </p:to>
                                    </p:set>
                                    <p:animEffect transition="in" filter="fade">
                                      <p:cBhvr>
                                        <p:cTn id="21" dur="500"/>
                                        <p:tgtEl>
                                          <p:spTgt spid="5">
                                            <p:graphicEl>
                                              <a:dgm id="{921F9E8A-F547-4144-87B6-AEDF09F548D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8487DCC1-5B72-43E6-B11E-ED71BB94F8AD}"/>
                                            </p:graphicEl>
                                          </p:spTgt>
                                        </p:tgtEl>
                                        <p:attrNameLst>
                                          <p:attrName>style.visibility</p:attrName>
                                        </p:attrNameLst>
                                      </p:cBhvr>
                                      <p:to>
                                        <p:strVal val="visible"/>
                                      </p:to>
                                    </p:set>
                                    <p:animEffect transition="in" filter="fade">
                                      <p:cBhvr>
                                        <p:cTn id="24" dur="500"/>
                                        <p:tgtEl>
                                          <p:spTgt spid="5">
                                            <p:graphicEl>
                                              <a:dgm id="{8487DCC1-5B72-43E6-B11E-ED71BB94F8A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A613DC0E-C80E-4E7E-8202-F08600004460}"/>
                                            </p:graphicEl>
                                          </p:spTgt>
                                        </p:tgtEl>
                                        <p:attrNameLst>
                                          <p:attrName>style.visibility</p:attrName>
                                        </p:attrNameLst>
                                      </p:cBhvr>
                                      <p:to>
                                        <p:strVal val="visible"/>
                                      </p:to>
                                    </p:set>
                                    <p:animEffect transition="in" filter="fade">
                                      <p:cBhvr>
                                        <p:cTn id="29" dur="500"/>
                                        <p:tgtEl>
                                          <p:spTgt spid="5">
                                            <p:graphicEl>
                                              <a:dgm id="{A613DC0E-C80E-4E7E-8202-F0860000446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698ACB0F-11D0-4E48-B7FA-9F3FB3E42486}"/>
                                            </p:graphicEl>
                                          </p:spTgt>
                                        </p:tgtEl>
                                        <p:attrNameLst>
                                          <p:attrName>style.visibility</p:attrName>
                                        </p:attrNameLst>
                                      </p:cBhvr>
                                      <p:to>
                                        <p:strVal val="visible"/>
                                      </p:to>
                                    </p:set>
                                    <p:animEffect transition="in" filter="fade">
                                      <p:cBhvr>
                                        <p:cTn id="32" dur="500"/>
                                        <p:tgtEl>
                                          <p:spTgt spid="5">
                                            <p:graphicEl>
                                              <a:dgm id="{698ACB0F-11D0-4E48-B7FA-9F3FB3E42486}"/>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CC569A04-8A7D-49AB-80BC-48D084092CD3}"/>
                                            </p:graphicEl>
                                          </p:spTgt>
                                        </p:tgtEl>
                                        <p:attrNameLst>
                                          <p:attrName>style.visibility</p:attrName>
                                        </p:attrNameLst>
                                      </p:cBhvr>
                                      <p:to>
                                        <p:strVal val="visible"/>
                                      </p:to>
                                    </p:set>
                                    <p:animEffect transition="in" filter="fade">
                                      <p:cBhvr>
                                        <p:cTn id="35" dur="500"/>
                                        <p:tgtEl>
                                          <p:spTgt spid="5">
                                            <p:graphicEl>
                                              <a:dgm id="{CC569A04-8A7D-49AB-80BC-48D084092CD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F05E009B-5403-4830-BC33-4D68D6C2CEC1}"/>
                                            </p:graphicEl>
                                          </p:spTgt>
                                        </p:tgtEl>
                                        <p:attrNameLst>
                                          <p:attrName>style.visibility</p:attrName>
                                        </p:attrNameLst>
                                      </p:cBhvr>
                                      <p:to>
                                        <p:strVal val="visible"/>
                                      </p:to>
                                    </p:set>
                                    <p:animEffect transition="in" filter="fade">
                                      <p:cBhvr>
                                        <p:cTn id="40" dur="500"/>
                                        <p:tgtEl>
                                          <p:spTgt spid="5">
                                            <p:graphicEl>
                                              <a:dgm id="{F05E009B-5403-4830-BC33-4D68D6C2CEC1}"/>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A741B9FB-483B-4214-ACCB-FEF2165EA17A}"/>
                                            </p:graphicEl>
                                          </p:spTgt>
                                        </p:tgtEl>
                                        <p:attrNameLst>
                                          <p:attrName>style.visibility</p:attrName>
                                        </p:attrNameLst>
                                      </p:cBhvr>
                                      <p:to>
                                        <p:strVal val="visible"/>
                                      </p:to>
                                    </p:set>
                                    <p:animEffect transition="in" filter="fade">
                                      <p:cBhvr>
                                        <p:cTn id="43" dur="500"/>
                                        <p:tgtEl>
                                          <p:spTgt spid="5">
                                            <p:graphicEl>
                                              <a:dgm id="{A741B9FB-483B-4214-ACCB-FEF2165EA17A}"/>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57A18F19-00E8-46FD-B491-649804109F6C}"/>
                                            </p:graphicEl>
                                          </p:spTgt>
                                        </p:tgtEl>
                                        <p:attrNameLst>
                                          <p:attrName>style.visibility</p:attrName>
                                        </p:attrNameLst>
                                      </p:cBhvr>
                                      <p:to>
                                        <p:strVal val="visible"/>
                                      </p:to>
                                    </p:set>
                                    <p:animEffect transition="in" filter="fade">
                                      <p:cBhvr>
                                        <p:cTn id="46" dur="500"/>
                                        <p:tgtEl>
                                          <p:spTgt spid="5">
                                            <p:graphicEl>
                                              <a:dgm id="{57A18F19-00E8-46FD-B491-649804109F6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348E-4EC1-0951-EB92-1997B5D842FA}"/>
              </a:ext>
            </a:extLst>
          </p:cNvPr>
          <p:cNvSpPr>
            <a:spLocks noGrp="1"/>
          </p:cNvSpPr>
          <p:nvPr>
            <p:ph type="title"/>
          </p:nvPr>
        </p:nvSpPr>
        <p:spPr/>
        <p:txBody>
          <a:bodyPr>
            <a:noAutofit/>
          </a:bodyPr>
          <a:lstStyle/>
          <a:p>
            <a:r>
              <a:rPr lang="en-US" sz="3200" err="1"/>
              <a:t>GitOps</a:t>
            </a:r>
            <a:r>
              <a:rPr lang="en-US" sz="3200"/>
              <a:t>-based Pull Workflow for App Deployment</a:t>
            </a:r>
          </a:p>
        </p:txBody>
      </p:sp>
      <p:sp>
        <p:nvSpPr>
          <p:cNvPr id="3" name="Text Placeholder 2">
            <a:extLst>
              <a:ext uri="{FF2B5EF4-FFF2-40B4-BE49-F238E27FC236}">
                <a16:creationId xmlns:a16="http://schemas.microsoft.com/office/drawing/2014/main" id="{2BEF77E6-FB45-B60D-4644-396786BA6ACC}"/>
              </a:ext>
            </a:extLst>
          </p:cNvPr>
          <p:cNvSpPr>
            <a:spLocks noGrp="1"/>
          </p:cNvSpPr>
          <p:nvPr>
            <p:ph type="body" sz="quarter" idx="10"/>
          </p:nvPr>
        </p:nvSpPr>
        <p:spPr/>
        <p:txBody>
          <a:bodyPr/>
          <a:lstStyle/>
          <a:p>
            <a:endParaRPr lang="en-US"/>
          </a:p>
        </p:txBody>
      </p:sp>
      <p:cxnSp>
        <p:nvCxnSpPr>
          <p:cNvPr id="59" name="Straight Connector 58">
            <a:extLst>
              <a:ext uri="{FF2B5EF4-FFF2-40B4-BE49-F238E27FC236}">
                <a16:creationId xmlns:a16="http://schemas.microsoft.com/office/drawing/2014/main" id="{F8C179B5-8D26-E8ED-4799-CDC545772E94}"/>
              </a:ext>
            </a:extLst>
          </p:cNvPr>
          <p:cNvCxnSpPr/>
          <p:nvPr/>
        </p:nvCxnSpPr>
        <p:spPr>
          <a:xfrm>
            <a:off x="0" y="6500968"/>
            <a:ext cx="12192000" cy="32876"/>
          </a:xfrm>
          <a:prstGeom prst="line">
            <a:avLst/>
          </a:prstGeom>
        </p:spPr>
        <p:style>
          <a:lnRef idx="1">
            <a:schemeClr val="dk1"/>
          </a:lnRef>
          <a:fillRef idx="0">
            <a:schemeClr val="dk1"/>
          </a:fillRef>
          <a:effectRef idx="0">
            <a:schemeClr val="dk1"/>
          </a:effectRef>
          <a:fontRef idx="minor">
            <a:schemeClr val="tx1"/>
          </a:fontRef>
        </p:style>
      </p:cxnSp>
      <p:pic>
        <p:nvPicPr>
          <p:cNvPr id="60" name="Picture 59" descr="A picture containing black, darkness&#10;&#10;Description automatically generated">
            <a:extLst>
              <a:ext uri="{FF2B5EF4-FFF2-40B4-BE49-F238E27FC236}">
                <a16:creationId xmlns:a16="http://schemas.microsoft.com/office/drawing/2014/main" id="{A810227B-7E0C-84C2-3B9C-9C3D7EC2C968}"/>
              </a:ext>
            </a:extLst>
          </p:cNvPr>
          <p:cNvPicPr>
            <a:picLocks noChangeAspect="1"/>
          </p:cNvPicPr>
          <p:nvPr/>
        </p:nvPicPr>
        <p:blipFill>
          <a:blip r:embed="rId2" cstate="screen">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673671" y="2145699"/>
            <a:ext cx="477865" cy="572701"/>
          </a:xfrm>
          <a:prstGeom prst="rect">
            <a:avLst/>
          </a:prstGeom>
        </p:spPr>
      </p:pic>
      <p:pic>
        <p:nvPicPr>
          <p:cNvPr id="61" name="Picture 60" descr="A picture containing design&#10;&#10;Description automatically generated">
            <a:extLst>
              <a:ext uri="{FF2B5EF4-FFF2-40B4-BE49-F238E27FC236}">
                <a16:creationId xmlns:a16="http://schemas.microsoft.com/office/drawing/2014/main" id="{6980417C-4732-8127-1A6D-A5FC27C79C18}"/>
              </a:ext>
            </a:extLst>
          </p:cNvPr>
          <p:cNvPicPr>
            <a:picLocks noChangeAspect="1"/>
          </p:cNvPicPr>
          <p:nvPr/>
        </p:nvPicPr>
        <p:blipFill>
          <a:blip r:embed="rId4" cstate="screen">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586049" y="1643040"/>
            <a:ext cx="653109" cy="513837"/>
          </a:xfrm>
          <a:prstGeom prst="rect">
            <a:avLst/>
          </a:prstGeom>
        </p:spPr>
      </p:pic>
      <p:pic>
        <p:nvPicPr>
          <p:cNvPr id="66" name="Picture 4">
            <a:extLst>
              <a:ext uri="{FF2B5EF4-FFF2-40B4-BE49-F238E27FC236}">
                <a16:creationId xmlns:a16="http://schemas.microsoft.com/office/drawing/2014/main" id="{694EE6CB-A2E3-589F-ACAB-F2066AE304D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493893" y="2020328"/>
            <a:ext cx="1515609" cy="58900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B2F07F3A-6F32-96BB-77D3-64992B8BFD8C}"/>
              </a:ext>
            </a:extLst>
          </p:cNvPr>
          <p:cNvSpPr/>
          <p:nvPr/>
        </p:nvSpPr>
        <p:spPr>
          <a:xfrm>
            <a:off x="6942735" y="1748382"/>
            <a:ext cx="477865" cy="2924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DE"/>
          </a:p>
        </p:txBody>
      </p:sp>
      <p:sp>
        <p:nvSpPr>
          <p:cNvPr id="68" name="Rectangle 67">
            <a:extLst>
              <a:ext uri="{FF2B5EF4-FFF2-40B4-BE49-F238E27FC236}">
                <a16:creationId xmlns:a16="http://schemas.microsoft.com/office/drawing/2014/main" id="{51214684-0488-561B-980C-F6C175E84CEF}"/>
              </a:ext>
            </a:extLst>
          </p:cNvPr>
          <p:cNvSpPr/>
          <p:nvPr/>
        </p:nvSpPr>
        <p:spPr>
          <a:xfrm>
            <a:off x="7617687" y="1748382"/>
            <a:ext cx="477865" cy="2924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DE"/>
          </a:p>
        </p:txBody>
      </p:sp>
      <p:sp>
        <p:nvSpPr>
          <p:cNvPr id="69" name="Rectangle 68">
            <a:extLst>
              <a:ext uri="{FF2B5EF4-FFF2-40B4-BE49-F238E27FC236}">
                <a16:creationId xmlns:a16="http://schemas.microsoft.com/office/drawing/2014/main" id="{C81E919B-67A2-1A30-6BEA-C2D40D33FEDC}"/>
              </a:ext>
            </a:extLst>
          </p:cNvPr>
          <p:cNvSpPr/>
          <p:nvPr/>
        </p:nvSpPr>
        <p:spPr>
          <a:xfrm>
            <a:off x="6936182" y="2321333"/>
            <a:ext cx="477865" cy="2924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DE"/>
          </a:p>
        </p:txBody>
      </p:sp>
      <p:sp>
        <p:nvSpPr>
          <p:cNvPr id="70" name="Rectangle 69">
            <a:extLst>
              <a:ext uri="{FF2B5EF4-FFF2-40B4-BE49-F238E27FC236}">
                <a16:creationId xmlns:a16="http://schemas.microsoft.com/office/drawing/2014/main" id="{A4C2ECA9-4FAB-5D4A-1FFD-C4A4959AD199}"/>
              </a:ext>
            </a:extLst>
          </p:cNvPr>
          <p:cNvSpPr/>
          <p:nvPr/>
        </p:nvSpPr>
        <p:spPr>
          <a:xfrm>
            <a:off x="7617687" y="2321333"/>
            <a:ext cx="477865" cy="2924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DE"/>
          </a:p>
        </p:txBody>
      </p:sp>
      <p:sp>
        <p:nvSpPr>
          <p:cNvPr id="71" name="Rectangle 70">
            <a:extLst>
              <a:ext uri="{FF2B5EF4-FFF2-40B4-BE49-F238E27FC236}">
                <a16:creationId xmlns:a16="http://schemas.microsoft.com/office/drawing/2014/main" id="{8184BCBB-8347-4035-5C83-858C7F538BF1}"/>
              </a:ext>
            </a:extLst>
          </p:cNvPr>
          <p:cNvSpPr/>
          <p:nvPr/>
        </p:nvSpPr>
        <p:spPr>
          <a:xfrm>
            <a:off x="8292639" y="2040842"/>
            <a:ext cx="477865" cy="2924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DE"/>
          </a:p>
        </p:txBody>
      </p:sp>
      <p:cxnSp>
        <p:nvCxnSpPr>
          <p:cNvPr id="72" name="Straight Connector 71">
            <a:extLst>
              <a:ext uri="{FF2B5EF4-FFF2-40B4-BE49-F238E27FC236}">
                <a16:creationId xmlns:a16="http://schemas.microsoft.com/office/drawing/2014/main" id="{49F378B1-7475-58DB-9BD8-C2F404A50399}"/>
              </a:ext>
            </a:extLst>
          </p:cNvPr>
          <p:cNvCxnSpPr>
            <a:stCxn id="67" idx="3"/>
            <a:endCxn id="68" idx="1"/>
          </p:cNvCxnSpPr>
          <p:nvPr/>
        </p:nvCxnSpPr>
        <p:spPr>
          <a:xfrm>
            <a:off x="7420600" y="1894612"/>
            <a:ext cx="1970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34FBFE10-53FA-9C09-0AF9-603632671045}"/>
              </a:ext>
            </a:extLst>
          </p:cNvPr>
          <p:cNvCxnSpPr>
            <a:stCxn id="68" idx="3"/>
            <a:endCxn id="71" idx="0"/>
          </p:cNvCxnSpPr>
          <p:nvPr/>
        </p:nvCxnSpPr>
        <p:spPr>
          <a:xfrm>
            <a:off x="8095552" y="1894612"/>
            <a:ext cx="436020" cy="14623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13338A74-6356-286F-6FB6-39D72CF5C3F5}"/>
              </a:ext>
            </a:extLst>
          </p:cNvPr>
          <p:cNvCxnSpPr>
            <a:stCxn id="71" idx="2"/>
            <a:endCxn id="70" idx="3"/>
          </p:cNvCxnSpPr>
          <p:nvPr/>
        </p:nvCxnSpPr>
        <p:spPr>
          <a:xfrm rot="5400000">
            <a:off x="8246433" y="2182423"/>
            <a:ext cx="134261" cy="4360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C7B0700-632E-C892-659F-B86477796A3C}"/>
              </a:ext>
            </a:extLst>
          </p:cNvPr>
          <p:cNvCxnSpPr>
            <a:stCxn id="70" idx="1"/>
            <a:endCxn id="69" idx="3"/>
          </p:cNvCxnSpPr>
          <p:nvPr/>
        </p:nvCxnSpPr>
        <p:spPr>
          <a:xfrm flipH="1">
            <a:off x="7414047" y="2467563"/>
            <a:ext cx="203640"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Can 75">
            <a:extLst>
              <a:ext uri="{FF2B5EF4-FFF2-40B4-BE49-F238E27FC236}">
                <a16:creationId xmlns:a16="http://schemas.microsoft.com/office/drawing/2014/main" id="{85C95265-A6BA-FA75-D70D-85A670280C24}"/>
              </a:ext>
            </a:extLst>
          </p:cNvPr>
          <p:cNvSpPr/>
          <p:nvPr/>
        </p:nvSpPr>
        <p:spPr>
          <a:xfrm>
            <a:off x="10713078" y="1709765"/>
            <a:ext cx="1006968" cy="865411"/>
          </a:xfrm>
          <a:prstGeom prst="ca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DE"/>
          </a:p>
        </p:txBody>
      </p:sp>
      <p:sp>
        <p:nvSpPr>
          <p:cNvPr id="77" name="TextBox 76">
            <a:extLst>
              <a:ext uri="{FF2B5EF4-FFF2-40B4-BE49-F238E27FC236}">
                <a16:creationId xmlns:a16="http://schemas.microsoft.com/office/drawing/2014/main" id="{74195495-9C38-E4BB-5917-7D38512A59AF}"/>
              </a:ext>
            </a:extLst>
          </p:cNvPr>
          <p:cNvSpPr txBox="1"/>
          <p:nvPr/>
        </p:nvSpPr>
        <p:spPr>
          <a:xfrm>
            <a:off x="10058400" y="2743200"/>
            <a:ext cx="2056871" cy="369332"/>
          </a:xfrm>
          <a:prstGeom prst="rect">
            <a:avLst/>
          </a:prstGeom>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r>
              <a:rPr lang="en-DE"/>
              <a:t>Image Repository</a:t>
            </a:r>
          </a:p>
        </p:txBody>
      </p:sp>
      <p:sp>
        <p:nvSpPr>
          <p:cNvPr id="78" name="TextBox 77">
            <a:extLst>
              <a:ext uri="{FF2B5EF4-FFF2-40B4-BE49-F238E27FC236}">
                <a16:creationId xmlns:a16="http://schemas.microsoft.com/office/drawing/2014/main" id="{EBF228AC-2E6E-C60D-4C5E-6BEEBBF989EE}"/>
              </a:ext>
            </a:extLst>
          </p:cNvPr>
          <p:cNvSpPr txBox="1"/>
          <p:nvPr/>
        </p:nvSpPr>
        <p:spPr>
          <a:xfrm>
            <a:off x="6427579" y="2713053"/>
            <a:ext cx="2802772" cy="646331"/>
          </a:xfrm>
          <a:prstGeom prst="rect">
            <a:avLst/>
          </a:prstGeom>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DE"/>
              <a:t>Continous Integration (CI) Pipeline</a:t>
            </a:r>
          </a:p>
        </p:txBody>
      </p:sp>
      <p:sp>
        <p:nvSpPr>
          <p:cNvPr id="79" name="TextBox 78">
            <a:extLst>
              <a:ext uri="{FF2B5EF4-FFF2-40B4-BE49-F238E27FC236}">
                <a16:creationId xmlns:a16="http://schemas.microsoft.com/office/drawing/2014/main" id="{9DF9E267-E69D-4479-C1B8-B42A33C72367}"/>
              </a:ext>
            </a:extLst>
          </p:cNvPr>
          <p:cNvSpPr txBox="1"/>
          <p:nvPr/>
        </p:nvSpPr>
        <p:spPr>
          <a:xfrm>
            <a:off x="203116" y="2756724"/>
            <a:ext cx="1418975" cy="339614"/>
          </a:xfrm>
          <a:prstGeom prst="rect">
            <a:avLst/>
          </a:prstGeom>
          <a:ln/>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DE"/>
              <a:t>Developer(s)</a:t>
            </a:r>
          </a:p>
        </p:txBody>
      </p:sp>
      <p:sp>
        <p:nvSpPr>
          <p:cNvPr id="80" name="Right Arrow 79">
            <a:extLst>
              <a:ext uri="{FF2B5EF4-FFF2-40B4-BE49-F238E27FC236}">
                <a16:creationId xmlns:a16="http://schemas.microsoft.com/office/drawing/2014/main" id="{4B226E74-F44E-428C-0C7C-3A5DEB583C2C}"/>
              </a:ext>
            </a:extLst>
          </p:cNvPr>
          <p:cNvSpPr/>
          <p:nvPr/>
        </p:nvSpPr>
        <p:spPr>
          <a:xfrm>
            <a:off x="1510522" y="2048255"/>
            <a:ext cx="1795730" cy="504187"/>
          </a:xfrm>
          <a:custGeom>
            <a:avLst/>
            <a:gdLst>
              <a:gd name="connsiteX0" fmla="*/ 0 w 1795730"/>
              <a:gd name="connsiteY0" fmla="*/ 126047 h 504187"/>
              <a:gd name="connsiteX1" fmla="*/ 499109 w 1795730"/>
              <a:gd name="connsiteY1" fmla="*/ 126047 h 504187"/>
              <a:gd name="connsiteX2" fmla="*/ 1013655 w 1795730"/>
              <a:gd name="connsiteY2" fmla="*/ 126047 h 504187"/>
              <a:gd name="connsiteX3" fmla="*/ 1543637 w 1795730"/>
              <a:gd name="connsiteY3" fmla="*/ 126047 h 504187"/>
              <a:gd name="connsiteX4" fmla="*/ 1543637 w 1795730"/>
              <a:gd name="connsiteY4" fmla="*/ 0 h 504187"/>
              <a:gd name="connsiteX5" fmla="*/ 1795730 w 1795730"/>
              <a:gd name="connsiteY5" fmla="*/ 252094 h 504187"/>
              <a:gd name="connsiteX6" fmla="*/ 1543637 w 1795730"/>
              <a:gd name="connsiteY6" fmla="*/ 504187 h 504187"/>
              <a:gd name="connsiteX7" fmla="*/ 1543637 w 1795730"/>
              <a:gd name="connsiteY7" fmla="*/ 378140 h 504187"/>
              <a:gd name="connsiteX8" fmla="*/ 1013655 w 1795730"/>
              <a:gd name="connsiteY8" fmla="*/ 378140 h 504187"/>
              <a:gd name="connsiteX9" fmla="*/ 468237 w 1795730"/>
              <a:gd name="connsiteY9" fmla="*/ 378140 h 504187"/>
              <a:gd name="connsiteX10" fmla="*/ 0 w 1795730"/>
              <a:gd name="connsiteY10" fmla="*/ 378140 h 504187"/>
              <a:gd name="connsiteX11" fmla="*/ 0 w 1795730"/>
              <a:gd name="connsiteY11" fmla="*/ 126047 h 50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5730" h="504187" fill="none" extrusionOk="0">
                <a:moveTo>
                  <a:pt x="0" y="126047"/>
                </a:moveTo>
                <a:cubicBezTo>
                  <a:pt x="236652" y="117175"/>
                  <a:pt x="265668" y="135291"/>
                  <a:pt x="499109" y="126047"/>
                </a:cubicBezTo>
                <a:cubicBezTo>
                  <a:pt x="732550" y="116803"/>
                  <a:pt x="787838" y="166352"/>
                  <a:pt x="1013655" y="126047"/>
                </a:cubicBezTo>
                <a:cubicBezTo>
                  <a:pt x="1239472" y="85742"/>
                  <a:pt x="1397991" y="157206"/>
                  <a:pt x="1543637" y="126047"/>
                </a:cubicBezTo>
                <a:cubicBezTo>
                  <a:pt x="1530104" y="92637"/>
                  <a:pt x="1544024" y="60490"/>
                  <a:pt x="1543637" y="0"/>
                </a:cubicBezTo>
                <a:cubicBezTo>
                  <a:pt x="1621527" y="54629"/>
                  <a:pt x="1707753" y="198792"/>
                  <a:pt x="1795730" y="252094"/>
                </a:cubicBezTo>
                <a:cubicBezTo>
                  <a:pt x="1732075" y="364977"/>
                  <a:pt x="1626426" y="410511"/>
                  <a:pt x="1543637" y="504187"/>
                </a:cubicBezTo>
                <a:cubicBezTo>
                  <a:pt x="1531318" y="475357"/>
                  <a:pt x="1552777" y="406905"/>
                  <a:pt x="1543637" y="378140"/>
                </a:cubicBezTo>
                <a:cubicBezTo>
                  <a:pt x="1282021" y="406474"/>
                  <a:pt x="1162946" y="361921"/>
                  <a:pt x="1013655" y="378140"/>
                </a:cubicBezTo>
                <a:cubicBezTo>
                  <a:pt x="864364" y="394359"/>
                  <a:pt x="703961" y="336001"/>
                  <a:pt x="468237" y="378140"/>
                </a:cubicBezTo>
                <a:cubicBezTo>
                  <a:pt x="232513" y="420279"/>
                  <a:pt x="158539" y="331846"/>
                  <a:pt x="0" y="378140"/>
                </a:cubicBezTo>
                <a:cubicBezTo>
                  <a:pt x="-29448" y="309620"/>
                  <a:pt x="9235" y="201666"/>
                  <a:pt x="0" y="126047"/>
                </a:cubicBezTo>
                <a:close/>
              </a:path>
              <a:path w="1795730" h="504187" stroke="0" extrusionOk="0">
                <a:moveTo>
                  <a:pt x="0" y="126047"/>
                </a:moveTo>
                <a:cubicBezTo>
                  <a:pt x="236995" y="122883"/>
                  <a:pt x="263964" y="158847"/>
                  <a:pt x="483673" y="126047"/>
                </a:cubicBezTo>
                <a:cubicBezTo>
                  <a:pt x="703382" y="93247"/>
                  <a:pt x="829515" y="142418"/>
                  <a:pt x="1013655" y="126047"/>
                </a:cubicBezTo>
                <a:cubicBezTo>
                  <a:pt x="1197795" y="109676"/>
                  <a:pt x="1385988" y="131727"/>
                  <a:pt x="1543637" y="126047"/>
                </a:cubicBezTo>
                <a:cubicBezTo>
                  <a:pt x="1541548" y="97148"/>
                  <a:pt x="1547350" y="48408"/>
                  <a:pt x="1543637" y="0"/>
                </a:cubicBezTo>
                <a:cubicBezTo>
                  <a:pt x="1629736" y="61398"/>
                  <a:pt x="1672971" y="146133"/>
                  <a:pt x="1795730" y="252094"/>
                </a:cubicBezTo>
                <a:cubicBezTo>
                  <a:pt x="1677458" y="373970"/>
                  <a:pt x="1622011" y="420375"/>
                  <a:pt x="1543637" y="504187"/>
                </a:cubicBezTo>
                <a:cubicBezTo>
                  <a:pt x="1541445" y="443110"/>
                  <a:pt x="1544664" y="427551"/>
                  <a:pt x="1543637" y="378140"/>
                </a:cubicBezTo>
                <a:cubicBezTo>
                  <a:pt x="1437969" y="418786"/>
                  <a:pt x="1286935" y="321000"/>
                  <a:pt x="1059964" y="378140"/>
                </a:cubicBezTo>
                <a:cubicBezTo>
                  <a:pt x="832993" y="435280"/>
                  <a:pt x="650013" y="322314"/>
                  <a:pt x="529982" y="378140"/>
                </a:cubicBezTo>
                <a:cubicBezTo>
                  <a:pt x="409951" y="433966"/>
                  <a:pt x="197010" y="360686"/>
                  <a:pt x="0" y="378140"/>
                </a:cubicBezTo>
                <a:cubicBezTo>
                  <a:pt x="-23558" y="302314"/>
                  <a:pt x="22673" y="184807"/>
                  <a:pt x="0" y="126047"/>
                </a:cubicBezTo>
                <a:close/>
              </a:path>
            </a:pathLst>
          </a:custGeom>
          <a:ln w="38100">
            <a:extLst>
              <a:ext uri="{C807C97D-BFC1-408E-A445-0C87EB9F89A2}">
                <ask:lineSketchStyleProps xmlns:ask="http://schemas.microsoft.com/office/drawing/2018/sketchyshapes" sd="1771817289">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sp>
        <p:nvSpPr>
          <p:cNvPr id="81" name="TextBox 80">
            <a:extLst>
              <a:ext uri="{FF2B5EF4-FFF2-40B4-BE49-F238E27FC236}">
                <a16:creationId xmlns:a16="http://schemas.microsoft.com/office/drawing/2014/main" id="{1683EEA6-6F59-72AD-86A2-91FD99A980FF}"/>
              </a:ext>
            </a:extLst>
          </p:cNvPr>
          <p:cNvSpPr txBox="1"/>
          <p:nvPr/>
        </p:nvSpPr>
        <p:spPr>
          <a:xfrm>
            <a:off x="1658320" y="2389935"/>
            <a:ext cx="1083461" cy="339614"/>
          </a:xfrm>
          <a:prstGeom prst="rect">
            <a:avLst/>
          </a:prstGeom>
          <a:noFill/>
        </p:spPr>
        <p:txBody>
          <a:bodyPr wrap="none" rtlCol="0">
            <a:spAutoFit/>
          </a:bodyPr>
          <a:lstStyle/>
          <a:p>
            <a:r>
              <a:rPr lang="en-DE">
                <a:solidFill>
                  <a:schemeClr val="accent6">
                    <a:lumMod val="50000"/>
                  </a:schemeClr>
                </a:solidFill>
              </a:rPr>
              <a:t>Create PR</a:t>
            </a:r>
          </a:p>
        </p:txBody>
      </p:sp>
      <p:sp>
        <p:nvSpPr>
          <p:cNvPr id="82" name="TextBox 81">
            <a:extLst>
              <a:ext uri="{FF2B5EF4-FFF2-40B4-BE49-F238E27FC236}">
                <a16:creationId xmlns:a16="http://schemas.microsoft.com/office/drawing/2014/main" id="{2A4E1FE6-53F8-4F1B-2844-7F46861BFC41}"/>
              </a:ext>
            </a:extLst>
          </p:cNvPr>
          <p:cNvSpPr txBox="1"/>
          <p:nvPr/>
        </p:nvSpPr>
        <p:spPr>
          <a:xfrm>
            <a:off x="1555841" y="1854822"/>
            <a:ext cx="1850430" cy="369332"/>
          </a:xfrm>
          <a:prstGeom prst="rect">
            <a:avLst/>
          </a:prstGeom>
          <a:noFill/>
        </p:spPr>
        <p:txBody>
          <a:bodyPr wrap="square">
            <a:spAutoFit/>
          </a:bodyPr>
          <a:lstStyle/>
          <a:p>
            <a:r>
              <a:rPr lang="en-DE">
                <a:solidFill>
                  <a:schemeClr val="accent6">
                    <a:lumMod val="50000"/>
                  </a:schemeClr>
                </a:solidFill>
              </a:rPr>
              <a:t>Commits code</a:t>
            </a:r>
          </a:p>
        </p:txBody>
      </p:sp>
      <p:sp>
        <p:nvSpPr>
          <p:cNvPr id="83" name="Right Arrow 82">
            <a:extLst>
              <a:ext uri="{FF2B5EF4-FFF2-40B4-BE49-F238E27FC236}">
                <a16:creationId xmlns:a16="http://schemas.microsoft.com/office/drawing/2014/main" id="{D710D627-518C-6F1E-D013-E6E3A2850C65}"/>
              </a:ext>
            </a:extLst>
          </p:cNvPr>
          <p:cNvSpPr/>
          <p:nvPr/>
        </p:nvSpPr>
        <p:spPr>
          <a:xfrm>
            <a:off x="5318044" y="2040842"/>
            <a:ext cx="1316148" cy="504187"/>
          </a:xfrm>
          <a:custGeom>
            <a:avLst/>
            <a:gdLst>
              <a:gd name="connsiteX0" fmla="*/ 0 w 1316148"/>
              <a:gd name="connsiteY0" fmla="*/ 126047 h 504187"/>
              <a:gd name="connsiteX1" fmla="*/ 542668 w 1316148"/>
              <a:gd name="connsiteY1" fmla="*/ 126047 h 504187"/>
              <a:gd name="connsiteX2" fmla="*/ 1064055 w 1316148"/>
              <a:gd name="connsiteY2" fmla="*/ 126047 h 504187"/>
              <a:gd name="connsiteX3" fmla="*/ 1064055 w 1316148"/>
              <a:gd name="connsiteY3" fmla="*/ 0 h 504187"/>
              <a:gd name="connsiteX4" fmla="*/ 1316148 w 1316148"/>
              <a:gd name="connsiteY4" fmla="*/ 252094 h 504187"/>
              <a:gd name="connsiteX5" fmla="*/ 1064055 w 1316148"/>
              <a:gd name="connsiteY5" fmla="*/ 504187 h 504187"/>
              <a:gd name="connsiteX6" fmla="*/ 1064055 w 1316148"/>
              <a:gd name="connsiteY6" fmla="*/ 378140 h 504187"/>
              <a:gd name="connsiteX7" fmla="*/ 532028 w 1316148"/>
              <a:gd name="connsiteY7" fmla="*/ 378140 h 504187"/>
              <a:gd name="connsiteX8" fmla="*/ 0 w 1316148"/>
              <a:gd name="connsiteY8" fmla="*/ 378140 h 504187"/>
              <a:gd name="connsiteX9" fmla="*/ 0 w 1316148"/>
              <a:gd name="connsiteY9" fmla="*/ 126047 h 50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148" h="504187" fill="none" extrusionOk="0">
                <a:moveTo>
                  <a:pt x="0" y="126047"/>
                </a:moveTo>
                <a:cubicBezTo>
                  <a:pt x="243182" y="78156"/>
                  <a:pt x="313420" y="145506"/>
                  <a:pt x="542668" y="126047"/>
                </a:cubicBezTo>
                <a:cubicBezTo>
                  <a:pt x="771916" y="106588"/>
                  <a:pt x="905710" y="150889"/>
                  <a:pt x="1064055" y="126047"/>
                </a:cubicBezTo>
                <a:cubicBezTo>
                  <a:pt x="1051258" y="96319"/>
                  <a:pt x="1069925" y="35101"/>
                  <a:pt x="1064055" y="0"/>
                </a:cubicBezTo>
                <a:cubicBezTo>
                  <a:pt x="1197995" y="84445"/>
                  <a:pt x="1187133" y="133273"/>
                  <a:pt x="1316148" y="252094"/>
                </a:cubicBezTo>
                <a:cubicBezTo>
                  <a:pt x="1242166" y="356299"/>
                  <a:pt x="1164633" y="386979"/>
                  <a:pt x="1064055" y="504187"/>
                </a:cubicBezTo>
                <a:cubicBezTo>
                  <a:pt x="1055179" y="463311"/>
                  <a:pt x="1075831" y="412562"/>
                  <a:pt x="1064055" y="378140"/>
                </a:cubicBezTo>
                <a:cubicBezTo>
                  <a:pt x="802200" y="397874"/>
                  <a:pt x="767050" y="374845"/>
                  <a:pt x="532028" y="378140"/>
                </a:cubicBezTo>
                <a:cubicBezTo>
                  <a:pt x="297006" y="381435"/>
                  <a:pt x="149052" y="355946"/>
                  <a:pt x="0" y="378140"/>
                </a:cubicBezTo>
                <a:cubicBezTo>
                  <a:pt x="-17722" y="309760"/>
                  <a:pt x="25199" y="247289"/>
                  <a:pt x="0" y="126047"/>
                </a:cubicBezTo>
                <a:close/>
              </a:path>
              <a:path w="1316148" h="504187" stroke="0" extrusionOk="0">
                <a:moveTo>
                  <a:pt x="0" y="126047"/>
                </a:moveTo>
                <a:cubicBezTo>
                  <a:pt x="113716" y="112292"/>
                  <a:pt x="315389" y="167615"/>
                  <a:pt x="521387" y="126047"/>
                </a:cubicBezTo>
                <a:cubicBezTo>
                  <a:pt x="727385" y="84479"/>
                  <a:pt x="817939" y="138836"/>
                  <a:pt x="1064055" y="126047"/>
                </a:cubicBezTo>
                <a:cubicBezTo>
                  <a:pt x="1059452" y="65055"/>
                  <a:pt x="1066684" y="33968"/>
                  <a:pt x="1064055" y="0"/>
                </a:cubicBezTo>
                <a:cubicBezTo>
                  <a:pt x="1173908" y="60039"/>
                  <a:pt x="1218668" y="211608"/>
                  <a:pt x="1316148" y="252094"/>
                </a:cubicBezTo>
                <a:cubicBezTo>
                  <a:pt x="1225543" y="389372"/>
                  <a:pt x="1099491" y="435942"/>
                  <a:pt x="1064055" y="504187"/>
                </a:cubicBezTo>
                <a:cubicBezTo>
                  <a:pt x="1057583" y="458599"/>
                  <a:pt x="1072187" y="412333"/>
                  <a:pt x="1064055" y="378140"/>
                </a:cubicBezTo>
                <a:cubicBezTo>
                  <a:pt x="951728" y="389918"/>
                  <a:pt x="763359" y="347964"/>
                  <a:pt x="553309" y="378140"/>
                </a:cubicBezTo>
                <a:cubicBezTo>
                  <a:pt x="343259" y="408316"/>
                  <a:pt x="115229" y="312569"/>
                  <a:pt x="0" y="378140"/>
                </a:cubicBezTo>
                <a:cubicBezTo>
                  <a:pt x="-29891" y="308959"/>
                  <a:pt x="24236" y="209285"/>
                  <a:pt x="0" y="126047"/>
                </a:cubicBezTo>
                <a:close/>
              </a:path>
            </a:pathLst>
          </a:custGeom>
          <a:ln w="381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sp>
        <p:nvSpPr>
          <p:cNvPr id="84" name="Right Arrow 83">
            <a:extLst>
              <a:ext uri="{FF2B5EF4-FFF2-40B4-BE49-F238E27FC236}">
                <a16:creationId xmlns:a16="http://schemas.microsoft.com/office/drawing/2014/main" id="{E4BB8530-C290-9959-7382-D4FBC02FAD51}"/>
              </a:ext>
            </a:extLst>
          </p:cNvPr>
          <p:cNvSpPr/>
          <p:nvPr/>
        </p:nvSpPr>
        <p:spPr>
          <a:xfrm>
            <a:off x="9080247" y="2018988"/>
            <a:ext cx="1316148" cy="504187"/>
          </a:xfrm>
          <a:custGeom>
            <a:avLst/>
            <a:gdLst>
              <a:gd name="connsiteX0" fmla="*/ 0 w 1316148"/>
              <a:gd name="connsiteY0" fmla="*/ 126047 h 504187"/>
              <a:gd name="connsiteX1" fmla="*/ 542668 w 1316148"/>
              <a:gd name="connsiteY1" fmla="*/ 126047 h 504187"/>
              <a:gd name="connsiteX2" fmla="*/ 1064055 w 1316148"/>
              <a:gd name="connsiteY2" fmla="*/ 126047 h 504187"/>
              <a:gd name="connsiteX3" fmla="*/ 1064055 w 1316148"/>
              <a:gd name="connsiteY3" fmla="*/ 0 h 504187"/>
              <a:gd name="connsiteX4" fmla="*/ 1316148 w 1316148"/>
              <a:gd name="connsiteY4" fmla="*/ 252094 h 504187"/>
              <a:gd name="connsiteX5" fmla="*/ 1064055 w 1316148"/>
              <a:gd name="connsiteY5" fmla="*/ 504187 h 504187"/>
              <a:gd name="connsiteX6" fmla="*/ 1064055 w 1316148"/>
              <a:gd name="connsiteY6" fmla="*/ 378140 h 504187"/>
              <a:gd name="connsiteX7" fmla="*/ 532028 w 1316148"/>
              <a:gd name="connsiteY7" fmla="*/ 378140 h 504187"/>
              <a:gd name="connsiteX8" fmla="*/ 0 w 1316148"/>
              <a:gd name="connsiteY8" fmla="*/ 378140 h 504187"/>
              <a:gd name="connsiteX9" fmla="*/ 0 w 1316148"/>
              <a:gd name="connsiteY9" fmla="*/ 126047 h 50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148" h="504187" fill="none" extrusionOk="0">
                <a:moveTo>
                  <a:pt x="0" y="126047"/>
                </a:moveTo>
                <a:cubicBezTo>
                  <a:pt x="243182" y="78156"/>
                  <a:pt x="313420" y="145506"/>
                  <a:pt x="542668" y="126047"/>
                </a:cubicBezTo>
                <a:cubicBezTo>
                  <a:pt x="771916" y="106588"/>
                  <a:pt x="905710" y="150889"/>
                  <a:pt x="1064055" y="126047"/>
                </a:cubicBezTo>
                <a:cubicBezTo>
                  <a:pt x="1051258" y="96319"/>
                  <a:pt x="1069925" y="35101"/>
                  <a:pt x="1064055" y="0"/>
                </a:cubicBezTo>
                <a:cubicBezTo>
                  <a:pt x="1197995" y="84445"/>
                  <a:pt x="1187133" y="133273"/>
                  <a:pt x="1316148" y="252094"/>
                </a:cubicBezTo>
                <a:cubicBezTo>
                  <a:pt x="1242166" y="356299"/>
                  <a:pt x="1164633" y="386979"/>
                  <a:pt x="1064055" y="504187"/>
                </a:cubicBezTo>
                <a:cubicBezTo>
                  <a:pt x="1055179" y="463311"/>
                  <a:pt x="1075831" y="412562"/>
                  <a:pt x="1064055" y="378140"/>
                </a:cubicBezTo>
                <a:cubicBezTo>
                  <a:pt x="802200" y="397874"/>
                  <a:pt x="767050" y="374845"/>
                  <a:pt x="532028" y="378140"/>
                </a:cubicBezTo>
                <a:cubicBezTo>
                  <a:pt x="297006" y="381435"/>
                  <a:pt x="149052" y="355946"/>
                  <a:pt x="0" y="378140"/>
                </a:cubicBezTo>
                <a:cubicBezTo>
                  <a:pt x="-17722" y="309760"/>
                  <a:pt x="25199" y="247289"/>
                  <a:pt x="0" y="126047"/>
                </a:cubicBezTo>
                <a:close/>
              </a:path>
              <a:path w="1316148" h="504187" stroke="0" extrusionOk="0">
                <a:moveTo>
                  <a:pt x="0" y="126047"/>
                </a:moveTo>
                <a:cubicBezTo>
                  <a:pt x="113716" y="112292"/>
                  <a:pt x="315389" y="167615"/>
                  <a:pt x="521387" y="126047"/>
                </a:cubicBezTo>
                <a:cubicBezTo>
                  <a:pt x="727385" y="84479"/>
                  <a:pt x="817939" y="138836"/>
                  <a:pt x="1064055" y="126047"/>
                </a:cubicBezTo>
                <a:cubicBezTo>
                  <a:pt x="1059452" y="65055"/>
                  <a:pt x="1066684" y="33968"/>
                  <a:pt x="1064055" y="0"/>
                </a:cubicBezTo>
                <a:cubicBezTo>
                  <a:pt x="1173908" y="60039"/>
                  <a:pt x="1218668" y="211608"/>
                  <a:pt x="1316148" y="252094"/>
                </a:cubicBezTo>
                <a:cubicBezTo>
                  <a:pt x="1225543" y="389372"/>
                  <a:pt x="1099491" y="435942"/>
                  <a:pt x="1064055" y="504187"/>
                </a:cubicBezTo>
                <a:cubicBezTo>
                  <a:pt x="1057583" y="458599"/>
                  <a:pt x="1072187" y="412333"/>
                  <a:pt x="1064055" y="378140"/>
                </a:cubicBezTo>
                <a:cubicBezTo>
                  <a:pt x="951728" y="389918"/>
                  <a:pt x="763359" y="347964"/>
                  <a:pt x="553309" y="378140"/>
                </a:cubicBezTo>
                <a:cubicBezTo>
                  <a:pt x="343259" y="408316"/>
                  <a:pt x="115229" y="312569"/>
                  <a:pt x="0" y="378140"/>
                </a:cubicBezTo>
                <a:cubicBezTo>
                  <a:pt x="-29891" y="308959"/>
                  <a:pt x="24236" y="209285"/>
                  <a:pt x="0" y="126047"/>
                </a:cubicBezTo>
                <a:close/>
              </a:path>
            </a:pathLst>
          </a:custGeom>
          <a:ln w="381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sp>
        <p:nvSpPr>
          <p:cNvPr id="85" name="TextBox 84">
            <a:extLst>
              <a:ext uri="{FF2B5EF4-FFF2-40B4-BE49-F238E27FC236}">
                <a16:creationId xmlns:a16="http://schemas.microsoft.com/office/drawing/2014/main" id="{3489BA35-BFA0-C4E0-9281-D186C6586708}"/>
              </a:ext>
            </a:extLst>
          </p:cNvPr>
          <p:cNvSpPr txBox="1"/>
          <p:nvPr/>
        </p:nvSpPr>
        <p:spPr>
          <a:xfrm>
            <a:off x="6942735" y="3962096"/>
            <a:ext cx="707363" cy="283012"/>
          </a:xfrm>
          <a:prstGeom prst="rect">
            <a:avLst/>
          </a:prstGeom>
          <a:noFill/>
        </p:spPr>
        <p:txBody>
          <a:bodyPr wrap="none" rtlCol="0">
            <a:spAutoFit/>
          </a:bodyPr>
          <a:lstStyle/>
          <a:p>
            <a:r>
              <a:rPr lang="en-DE" sz="1400"/>
              <a:t>Jenkins</a:t>
            </a:r>
          </a:p>
        </p:txBody>
      </p:sp>
      <p:sp>
        <p:nvSpPr>
          <p:cNvPr id="86" name="TextBox 85">
            <a:extLst>
              <a:ext uri="{FF2B5EF4-FFF2-40B4-BE49-F238E27FC236}">
                <a16:creationId xmlns:a16="http://schemas.microsoft.com/office/drawing/2014/main" id="{6CFFBC67-1280-4FE3-C67C-C8A4AB811F78}"/>
              </a:ext>
            </a:extLst>
          </p:cNvPr>
          <p:cNvSpPr txBox="1"/>
          <p:nvPr/>
        </p:nvSpPr>
        <p:spPr>
          <a:xfrm>
            <a:off x="7908772" y="3936962"/>
            <a:ext cx="734314" cy="481120"/>
          </a:xfrm>
          <a:prstGeom prst="rect">
            <a:avLst/>
          </a:prstGeom>
          <a:noFill/>
        </p:spPr>
        <p:txBody>
          <a:bodyPr wrap="none" rtlCol="0">
            <a:spAutoFit/>
          </a:bodyPr>
          <a:lstStyle/>
          <a:p>
            <a:r>
              <a:rPr lang="en-DE" sz="1400"/>
              <a:t>GitHub </a:t>
            </a:r>
          </a:p>
          <a:p>
            <a:r>
              <a:rPr lang="en-DE" sz="1400"/>
              <a:t>Actions</a:t>
            </a:r>
          </a:p>
        </p:txBody>
      </p:sp>
      <p:pic>
        <p:nvPicPr>
          <p:cNvPr id="87" name="Picture 6" descr="Press and Logos | GitLab">
            <a:extLst>
              <a:ext uri="{FF2B5EF4-FFF2-40B4-BE49-F238E27FC236}">
                <a16:creationId xmlns:a16="http://schemas.microsoft.com/office/drawing/2014/main" id="{763F6F37-1A43-B470-1B71-5EB300F5529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91420" y="3377341"/>
            <a:ext cx="1232731" cy="44011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A picture containing black, darkness&#10;&#10;Description automatically generated">
            <a:extLst>
              <a:ext uri="{FF2B5EF4-FFF2-40B4-BE49-F238E27FC236}">
                <a16:creationId xmlns:a16="http://schemas.microsoft.com/office/drawing/2014/main" id="{B88CF976-6534-C7CF-8094-938586B0EA68}"/>
              </a:ext>
            </a:extLst>
          </p:cNvPr>
          <p:cNvPicPr>
            <a:picLocks noChangeAspect="1"/>
          </p:cNvPicPr>
          <p:nvPr/>
        </p:nvPicPr>
        <p:blipFill>
          <a:blip r:embed="rId8" cstate="screen">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4715894" y="3403012"/>
            <a:ext cx="787829" cy="412045"/>
          </a:xfrm>
          <a:prstGeom prst="rect">
            <a:avLst/>
          </a:prstGeom>
        </p:spPr>
      </p:pic>
      <p:sp>
        <p:nvSpPr>
          <p:cNvPr id="89" name="TextBox 88">
            <a:extLst>
              <a:ext uri="{FF2B5EF4-FFF2-40B4-BE49-F238E27FC236}">
                <a16:creationId xmlns:a16="http://schemas.microsoft.com/office/drawing/2014/main" id="{2DE7037D-0099-8042-7F73-C99FBAED897C}"/>
              </a:ext>
            </a:extLst>
          </p:cNvPr>
          <p:cNvSpPr txBox="1"/>
          <p:nvPr/>
        </p:nvSpPr>
        <p:spPr>
          <a:xfrm>
            <a:off x="3488061" y="2756724"/>
            <a:ext cx="2222373" cy="646331"/>
          </a:xfrm>
          <a:prstGeom prst="rect">
            <a:avLst/>
          </a:prstGeom>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DE"/>
              <a:t>Application </a:t>
            </a:r>
          </a:p>
          <a:p>
            <a:pPr algn="ctr"/>
            <a:r>
              <a:rPr lang="en-DE"/>
              <a:t>Repository</a:t>
            </a:r>
          </a:p>
        </p:txBody>
      </p:sp>
      <p:sp>
        <p:nvSpPr>
          <p:cNvPr id="90" name="Right Arrow 89">
            <a:extLst>
              <a:ext uri="{FF2B5EF4-FFF2-40B4-BE49-F238E27FC236}">
                <a16:creationId xmlns:a16="http://schemas.microsoft.com/office/drawing/2014/main" id="{50AF7F41-180B-7263-E474-6FF00EF2F69E}"/>
              </a:ext>
            </a:extLst>
          </p:cNvPr>
          <p:cNvSpPr/>
          <p:nvPr/>
        </p:nvSpPr>
        <p:spPr>
          <a:xfrm rot="8403728">
            <a:off x="5264330" y="3884829"/>
            <a:ext cx="1316148" cy="504187"/>
          </a:xfrm>
          <a:custGeom>
            <a:avLst/>
            <a:gdLst>
              <a:gd name="connsiteX0" fmla="*/ 0 w 1316148"/>
              <a:gd name="connsiteY0" fmla="*/ 126047 h 504187"/>
              <a:gd name="connsiteX1" fmla="*/ 542668 w 1316148"/>
              <a:gd name="connsiteY1" fmla="*/ 126047 h 504187"/>
              <a:gd name="connsiteX2" fmla="*/ 1064055 w 1316148"/>
              <a:gd name="connsiteY2" fmla="*/ 126047 h 504187"/>
              <a:gd name="connsiteX3" fmla="*/ 1064055 w 1316148"/>
              <a:gd name="connsiteY3" fmla="*/ 0 h 504187"/>
              <a:gd name="connsiteX4" fmla="*/ 1316148 w 1316148"/>
              <a:gd name="connsiteY4" fmla="*/ 252094 h 504187"/>
              <a:gd name="connsiteX5" fmla="*/ 1064055 w 1316148"/>
              <a:gd name="connsiteY5" fmla="*/ 504187 h 504187"/>
              <a:gd name="connsiteX6" fmla="*/ 1064055 w 1316148"/>
              <a:gd name="connsiteY6" fmla="*/ 378140 h 504187"/>
              <a:gd name="connsiteX7" fmla="*/ 532028 w 1316148"/>
              <a:gd name="connsiteY7" fmla="*/ 378140 h 504187"/>
              <a:gd name="connsiteX8" fmla="*/ 0 w 1316148"/>
              <a:gd name="connsiteY8" fmla="*/ 378140 h 504187"/>
              <a:gd name="connsiteX9" fmla="*/ 0 w 1316148"/>
              <a:gd name="connsiteY9" fmla="*/ 126047 h 50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148" h="504187" fill="none" extrusionOk="0">
                <a:moveTo>
                  <a:pt x="0" y="126047"/>
                </a:moveTo>
                <a:cubicBezTo>
                  <a:pt x="243182" y="78156"/>
                  <a:pt x="313420" y="145506"/>
                  <a:pt x="542668" y="126047"/>
                </a:cubicBezTo>
                <a:cubicBezTo>
                  <a:pt x="771916" y="106588"/>
                  <a:pt x="905710" y="150889"/>
                  <a:pt x="1064055" y="126047"/>
                </a:cubicBezTo>
                <a:cubicBezTo>
                  <a:pt x="1051258" y="96319"/>
                  <a:pt x="1069925" y="35101"/>
                  <a:pt x="1064055" y="0"/>
                </a:cubicBezTo>
                <a:cubicBezTo>
                  <a:pt x="1197995" y="84445"/>
                  <a:pt x="1187133" y="133273"/>
                  <a:pt x="1316148" y="252094"/>
                </a:cubicBezTo>
                <a:cubicBezTo>
                  <a:pt x="1242166" y="356299"/>
                  <a:pt x="1164633" y="386979"/>
                  <a:pt x="1064055" y="504187"/>
                </a:cubicBezTo>
                <a:cubicBezTo>
                  <a:pt x="1055179" y="463311"/>
                  <a:pt x="1075831" y="412562"/>
                  <a:pt x="1064055" y="378140"/>
                </a:cubicBezTo>
                <a:cubicBezTo>
                  <a:pt x="802200" y="397874"/>
                  <a:pt x="767050" y="374845"/>
                  <a:pt x="532028" y="378140"/>
                </a:cubicBezTo>
                <a:cubicBezTo>
                  <a:pt x="297006" y="381435"/>
                  <a:pt x="149052" y="355946"/>
                  <a:pt x="0" y="378140"/>
                </a:cubicBezTo>
                <a:cubicBezTo>
                  <a:pt x="-17722" y="309760"/>
                  <a:pt x="25199" y="247289"/>
                  <a:pt x="0" y="126047"/>
                </a:cubicBezTo>
                <a:close/>
              </a:path>
              <a:path w="1316148" h="504187" stroke="0" extrusionOk="0">
                <a:moveTo>
                  <a:pt x="0" y="126047"/>
                </a:moveTo>
                <a:cubicBezTo>
                  <a:pt x="113716" y="112292"/>
                  <a:pt x="315389" y="167615"/>
                  <a:pt x="521387" y="126047"/>
                </a:cubicBezTo>
                <a:cubicBezTo>
                  <a:pt x="727385" y="84479"/>
                  <a:pt x="817939" y="138836"/>
                  <a:pt x="1064055" y="126047"/>
                </a:cubicBezTo>
                <a:cubicBezTo>
                  <a:pt x="1059452" y="65055"/>
                  <a:pt x="1066684" y="33968"/>
                  <a:pt x="1064055" y="0"/>
                </a:cubicBezTo>
                <a:cubicBezTo>
                  <a:pt x="1173908" y="60039"/>
                  <a:pt x="1218668" y="211608"/>
                  <a:pt x="1316148" y="252094"/>
                </a:cubicBezTo>
                <a:cubicBezTo>
                  <a:pt x="1225543" y="389372"/>
                  <a:pt x="1099491" y="435942"/>
                  <a:pt x="1064055" y="504187"/>
                </a:cubicBezTo>
                <a:cubicBezTo>
                  <a:pt x="1057583" y="458599"/>
                  <a:pt x="1072187" y="412333"/>
                  <a:pt x="1064055" y="378140"/>
                </a:cubicBezTo>
                <a:cubicBezTo>
                  <a:pt x="951728" y="389918"/>
                  <a:pt x="763359" y="347964"/>
                  <a:pt x="553309" y="378140"/>
                </a:cubicBezTo>
                <a:cubicBezTo>
                  <a:pt x="343259" y="408316"/>
                  <a:pt x="115229" y="312569"/>
                  <a:pt x="0" y="378140"/>
                </a:cubicBezTo>
                <a:cubicBezTo>
                  <a:pt x="-29891" y="308959"/>
                  <a:pt x="24236" y="209285"/>
                  <a:pt x="0" y="126047"/>
                </a:cubicBezTo>
                <a:close/>
              </a:path>
            </a:pathLst>
          </a:custGeom>
          <a:ln w="381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pic>
        <p:nvPicPr>
          <p:cNvPr id="91" name="Picture 4">
            <a:extLst>
              <a:ext uri="{FF2B5EF4-FFF2-40B4-BE49-F238E27FC236}">
                <a16:creationId xmlns:a16="http://schemas.microsoft.com/office/drawing/2014/main" id="{F873F68A-0431-02A1-8AA5-18DFC9BFFF4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62664" y="4588316"/>
            <a:ext cx="1515609" cy="589008"/>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85599D71-58CF-9075-32D6-1677096FA038}"/>
              </a:ext>
            </a:extLst>
          </p:cNvPr>
          <p:cNvSpPr txBox="1"/>
          <p:nvPr/>
        </p:nvSpPr>
        <p:spPr>
          <a:xfrm>
            <a:off x="3082105" y="5241098"/>
            <a:ext cx="2628668" cy="646331"/>
          </a:xfrm>
          <a:prstGeom prst="rect">
            <a:avLst/>
          </a:prstGeom>
          <a:ln/>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pPr algn="ctr"/>
            <a:r>
              <a:rPr lang="en-DE"/>
              <a:t>Kubernetes Manifests </a:t>
            </a:r>
          </a:p>
          <a:p>
            <a:pPr algn="ctr"/>
            <a:r>
              <a:rPr lang="en-DE"/>
              <a:t>Repository</a:t>
            </a:r>
          </a:p>
        </p:txBody>
      </p:sp>
      <p:sp>
        <p:nvSpPr>
          <p:cNvPr id="93" name="Oval 92">
            <a:extLst>
              <a:ext uri="{FF2B5EF4-FFF2-40B4-BE49-F238E27FC236}">
                <a16:creationId xmlns:a16="http://schemas.microsoft.com/office/drawing/2014/main" id="{A72AEA18-67BF-5280-07C8-72EF8FAE3726}"/>
              </a:ext>
            </a:extLst>
          </p:cNvPr>
          <p:cNvSpPr/>
          <p:nvPr/>
        </p:nvSpPr>
        <p:spPr>
          <a:xfrm>
            <a:off x="2171465" y="1687521"/>
            <a:ext cx="256580" cy="2584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DE"/>
              <a:t>1</a:t>
            </a:r>
          </a:p>
        </p:txBody>
      </p:sp>
      <p:sp>
        <p:nvSpPr>
          <p:cNvPr id="94" name="Oval 93">
            <a:extLst>
              <a:ext uri="{FF2B5EF4-FFF2-40B4-BE49-F238E27FC236}">
                <a16:creationId xmlns:a16="http://schemas.microsoft.com/office/drawing/2014/main" id="{8B98F98F-38D1-6A96-4737-174944031865}"/>
              </a:ext>
            </a:extLst>
          </p:cNvPr>
          <p:cNvSpPr/>
          <p:nvPr/>
        </p:nvSpPr>
        <p:spPr>
          <a:xfrm>
            <a:off x="5710434" y="1765374"/>
            <a:ext cx="256580" cy="2584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DE"/>
              <a:t>2</a:t>
            </a:r>
          </a:p>
        </p:txBody>
      </p:sp>
      <p:sp>
        <p:nvSpPr>
          <p:cNvPr id="95" name="Oval 94">
            <a:extLst>
              <a:ext uri="{FF2B5EF4-FFF2-40B4-BE49-F238E27FC236}">
                <a16:creationId xmlns:a16="http://schemas.microsoft.com/office/drawing/2014/main" id="{059F874A-086F-65CB-5C22-22939F7F22B7}"/>
              </a:ext>
            </a:extLst>
          </p:cNvPr>
          <p:cNvSpPr/>
          <p:nvPr/>
        </p:nvSpPr>
        <p:spPr>
          <a:xfrm>
            <a:off x="9516266" y="1767430"/>
            <a:ext cx="256580" cy="2584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DE"/>
              <a:t>3</a:t>
            </a:r>
          </a:p>
        </p:txBody>
      </p:sp>
      <p:sp>
        <p:nvSpPr>
          <p:cNvPr id="96" name="Oval 95">
            <a:extLst>
              <a:ext uri="{FF2B5EF4-FFF2-40B4-BE49-F238E27FC236}">
                <a16:creationId xmlns:a16="http://schemas.microsoft.com/office/drawing/2014/main" id="{C34750FE-E39D-7703-0621-11F918A3317F}"/>
              </a:ext>
            </a:extLst>
          </p:cNvPr>
          <p:cNvSpPr/>
          <p:nvPr/>
        </p:nvSpPr>
        <p:spPr>
          <a:xfrm rot="127474">
            <a:off x="5583002" y="3687218"/>
            <a:ext cx="256580" cy="2584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DE"/>
              <a:t>4</a:t>
            </a:r>
          </a:p>
        </p:txBody>
      </p:sp>
      <p:sp>
        <p:nvSpPr>
          <p:cNvPr id="97" name="TextBox 96">
            <a:extLst>
              <a:ext uri="{FF2B5EF4-FFF2-40B4-BE49-F238E27FC236}">
                <a16:creationId xmlns:a16="http://schemas.microsoft.com/office/drawing/2014/main" id="{E73C4DC3-77F0-E6DE-D150-BADAAF575228}"/>
              </a:ext>
            </a:extLst>
          </p:cNvPr>
          <p:cNvSpPr txBox="1"/>
          <p:nvPr/>
        </p:nvSpPr>
        <p:spPr>
          <a:xfrm rot="19213975">
            <a:off x="5781069" y="4042687"/>
            <a:ext cx="1089106" cy="594325"/>
          </a:xfrm>
          <a:prstGeom prst="rect">
            <a:avLst/>
          </a:prstGeom>
          <a:noFill/>
        </p:spPr>
        <p:txBody>
          <a:bodyPr wrap="none" rtlCol="0">
            <a:spAutoFit/>
          </a:bodyPr>
          <a:lstStyle/>
          <a:p>
            <a:r>
              <a:rPr lang="en-DE">
                <a:solidFill>
                  <a:schemeClr val="accent6">
                    <a:lumMod val="50000"/>
                  </a:schemeClr>
                </a:solidFill>
              </a:rPr>
              <a:t>Updates </a:t>
            </a:r>
          </a:p>
          <a:p>
            <a:r>
              <a:rPr lang="en-DE">
                <a:solidFill>
                  <a:schemeClr val="accent6">
                    <a:lumMod val="50000"/>
                  </a:schemeClr>
                </a:solidFill>
              </a:rPr>
              <a:t>Manifests</a:t>
            </a:r>
          </a:p>
        </p:txBody>
      </p:sp>
      <p:sp>
        <p:nvSpPr>
          <p:cNvPr id="98" name="Right Arrow 97">
            <a:extLst>
              <a:ext uri="{FF2B5EF4-FFF2-40B4-BE49-F238E27FC236}">
                <a16:creationId xmlns:a16="http://schemas.microsoft.com/office/drawing/2014/main" id="{ACAE9084-05EC-321C-B299-443A63018942}"/>
              </a:ext>
            </a:extLst>
          </p:cNvPr>
          <p:cNvSpPr/>
          <p:nvPr/>
        </p:nvSpPr>
        <p:spPr>
          <a:xfrm>
            <a:off x="5758365" y="5168477"/>
            <a:ext cx="1316148" cy="504187"/>
          </a:xfrm>
          <a:custGeom>
            <a:avLst/>
            <a:gdLst>
              <a:gd name="connsiteX0" fmla="*/ 0 w 1316148"/>
              <a:gd name="connsiteY0" fmla="*/ 126047 h 504187"/>
              <a:gd name="connsiteX1" fmla="*/ 542668 w 1316148"/>
              <a:gd name="connsiteY1" fmla="*/ 126047 h 504187"/>
              <a:gd name="connsiteX2" fmla="*/ 1064055 w 1316148"/>
              <a:gd name="connsiteY2" fmla="*/ 126047 h 504187"/>
              <a:gd name="connsiteX3" fmla="*/ 1064055 w 1316148"/>
              <a:gd name="connsiteY3" fmla="*/ 0 h 504187"/>
              <a:gd name="connsiteX4" fmla="*/ 1316148 w 1316148"/>
              <a:gd name="connsiteY4" fmla="*/ 252094 h 504187"/>
              <a:gd name="connsiteX5" fmla="*/ 1064055 w 1316148"/>
              <a:gd name="connsiteY5" fmla="*/ 504187 h 504187"/>
              <a:gd name="connsiteX6" fmla="*/ 1064055 w 1316148"/>
              <a:gd name="connsiteY6" fmla="*/ 378140 h 504187"/>
              <a:gd name="connsiteX7" fmla="*/ 532028 w 1316148"/>
              <a:gd name="connsiteY7" fmla="*/ 378140 h 504187"/>
              <a:gd name="connsiteX8" fmla="*/ 0 w 1316148"/>
              <a:gd name="connsiteY8" fmla="*/ 378140 h 504187"/>
              <a:gd name="connsiteX9" fmla="*/ 0 w 1316148"/>
              <a:gd name="connsiteY9" fmla="*/ 126047 h 50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148" h="504187" fill="none" extrusionOk="0">
                <a:moveTo>
                  <a:pt x="0" y="126047"/>
                </a:moveTo>
                <a:cubicBezTo>
                  <a:pt x="243182" y="78156"/>
                  <a:pt x="313420" y="145506"/>
                  <a:pt x="542668" y="126047"/>
                </a:cubicBezTo>
                <a:cubicBezTo>
                  <a:pt x="771916" y="106588"/>
                  <a:pt x="905710" y="150889"/>
                  <a:pt x="1064055" y="126047"/>
                </a:cubicBezTo>
                <a:cubicBezTo>
                  <a:pt x="1051258" y="96319"/>
                  <a:pt x="1069925" y="35101"/>
                  <a:pt x="1064055" y="0"/>
                </a:cubicBezTo>
                <a:cubicBezTo>
                  <a:pt x="1197995" y="84445"/>
                  <a:pt x="1187133" y="133273"/>
                  <a:pt x="1316148" y="252094"/>
                </a:cubicBezTo>
                <a:cubicBezTo>
                  <a:pt x="1242166" y="356299"/>
                  <a:pt x="1164633" y="386979"/>
                  <a:pt x="1064055" y="504187"/>
                </a:cubicBezTo>
                <a:cubicBezTo>
                  <a:pt x="1055179" y="463311"/>
                  <a:pt x="1075831" y="412562"/>
                  <a:pt x="1064055" y="378140"/>
                </a:cubicBezTo>
                <a:cubicBezTo>
                  <a:pt x="802200" y="397874"/>
                  <a:pt x="767050" y="374845"/>
                  <a:pt x="532028" y="378140"/>
                </a:cubicBezTo>
                <a:cubicBezTo>
                  <a:pt x="297006" y="381435"/>
                  <a:pt x="149052" y="355946"/>
                  <a:pt x="0" y="378140"/>
                </a:cubicBezTo>
                <a:cubicBezTo>
                  <a:pt x="-17722" y="309760"/>
                  <a:pt x="25199" y="247289"/>
                  <a:pt x="0" y="126047"/>
                </a:cubicBezTo>
                <a:close/>
              </a:path>
              <a:path w="1316148" h="504187" stroke="0" extrusionOk="0">
                <a:moveTo>
                  <a:pt x="0" y="126047"/>
                </a:moveTo>
                <a:cubicBezTo>
                  <a:pt x="113716" y="112292"/>
                  <a:pt x="315389" y="167615"/>
                  <a:pt x="521387" y="126047"/>
                </a:cubicBezTo>
                <a:cubicBezTo>
                  <a:pt x="727385" y="84479"/>
                  <a:pt x="817939" y="138836"/>
                  <a:pt x="1064055" y="126047"/>
                </a:cubicBezTo>
                <a:cubicBezTo>
                  <a:pt x="1059452" y="65055"/>
                  <a:pt x="1066684" y="33968"/>
                  <a:pt x="1064055" y="0"/>
                </a:cubicBezTo>
                <a:cubicBezTo>
                  <a:pt x="1173908" y="60039"/>
                  <a:pt x="1218668" y="211608"/>
                  <a:pt x="1316148" y="252094"/>
                </a:cubicBezTo>
                <a:cubicBezTo>
                  <a:pt x="1225543" y="389372"/>
                  <a:pt x="1099491" y="435942"/>
                  <a:pt x="1064055" y="504187"/>
                </a:cubicBezTo>
                <a:cubicBezTo>
                  <a:pt x="1057583" y="458599"/>
                  <a:pt x="1072187" y="412333"/>
                  <a:pt x="1064055" y="378140"/>
                </a:cubicBezTo>
                <a:cubicBezTo>
                  <a:pt x="951728" y="389918"/>
                  <a:pt x="763359" y="347964"/>
                  <a:pt x="553309" y="378140"/>
                </a:cubicBezTo>
                <a:cubicBezTo>
                  <a:pt x="343259" y="408316"/>
                  <a:pt x="115229" y="312569"/>
                  <a:pt x="0" y="378140"/>
                </a:cubicBezTo>
                <a:cubicBezTo>
                  <a:pt x="-29891" y="308959"/>
                  <a:pt x="24236" y="209285"/>
                  <a:pt x="0" y="126047"/>
                </a:cubicBezTo>
                <a:close/>
              </a:path>
            </a:pathLst>
          </a:custGeom>
          <a:ln w="381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pic>
        <p:nvPicPr>
          <p:cNvPr id="99" name="Picture 8" descr="Setting up Azure AD Saml using Dex server in ARGOCD ...">
            <a:extLst>
              <a:ext uri="{FF2B5EF4-FFF2-40B4-BE49-F238E27FC236}">
                <a16:creationId xmlns:a16="http://schemas.microsoft.com/office/drawing/2014/main" id="{2E607C9E-5A3B-4AFD-CF45-30CFCB54D5B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670820" y="5811588"/>
            <a:ext cx="1285483" cy="662986"/>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28DC4F2F-044C-6C09-09A4-70AF41A03D90}"/>
              </a:ext>
            </a:extLst>
          </p:cNvPr>
          <p:cNvSpPr txBox="1"/>
          <p:nvPr/>
        </p:nvSpPr>
        <p:spPr>
          <a:xfrm>
            <a:off x="7090706" y="5095107"/>
            <a:ext cx="2340321" cy="707886"/>
          </a:xfrm>
          <a:prstGeom prst="rect">
            <a:avLst/>
          </a:prstGeom>
          <a:ln/>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DE" sz="2000"/>
              <a:t>Continuous Delivery </a:t>
            </a:r>
          </a:p>
          <a:p>
            <a:pPr algn="ctr"/>
            <a:r>
              <a:rPr lang="en-DE" sz="2000"/>
              <a:t>Sync (Pull)</a:t>
            </a:r>
          </a:p>
        </p:txBody>
      </p:sp>
      <p:sp>
        <p:nvSpPr>
          <p:cNvPr id="102" name="Oval 101">
            <a:extLst>
              <a:ext uri="{FF2B5EF4-FFF2-40B4-BE49-F238E27FC236}">
                <a16:creationId xmlns:a16="http://schemas.microsoft.com/office/drawing/2014/main" id="{D86CC92E-92B5-C1DB-1194-8EB0F601F52B}"/>
              </a:ext>
            </a:extLst>
          </p:cNvPr>
          <p:cNvSpPr/>
          <p:nvPr/>
        </p:nvSpPr>
        <p:spPr>
          <a:xfrm rot="127474">
            <a:off x="6166296" y="4965870"/>
            <a:ext cx="256580" cy="2584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DE"/>
              <a:t>5</a:t>
            </a:r>
          </a:p>
        </p:txBody>
      </p:sp>
      <p:pic>
        <p:nvPicPr>
          <p:cNvPr id="103" name="Picture 18">
            <a:extLst>
              <a:ext uri="{FF2B5EF4-FFF2-40B4-BE49-F238E27FC236}">
                <a16:creationId xmlns:a16="http://schemas.microsoft.com/office/drawing/2014/main" id="{E1012C59-3AEA-A2F3-6768-A24D4FD1628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653689" y="4588316"/>
            <a:ext cx="921817" cy="832254"/>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8">
            <a:extLst>
              <a:ext uri="{FF2B5EF4-FFF2-40B4-BE49-F238E27FC236}">
                <a16:creationId xmlns:a16="http://schemas.microsoft.com/office/drawing/2014/main" id="{60CBA894-68C4-41C8-CD32-D6D9F97D9446}"/>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13003" y="5572990"/>
            <a:ext cx="921817" cy="832254"/>
          </a:xfrm>
          <a:prstGeom prst="rect">
            <a:avLst/>
          </a:prstGeom>
          <a:noFill/>
          <a:extLst>
            <a:ext uri="{909E8E84-426E-40DD-AFC4-6F175D3DCCD1}">
              <a14:hiddenFill xmlns:a14="http://schemas.microsoft.com/office/drawing/2010/main">
                <a:solidFill>
                  <a:srgbClr val="FFFFFF"/>
                </a:solidFill>
              </a14:hiddenFill>
            </a:ext>
          </a:extLst>
        </p:spPr>
      </p:pic>
      <p:sp>
        <p:nvSpPr>
          <p:cNvPr id="105" name="Right Arrow 104">
            <a:extLst>
              <a:ext uri="{FF2B5EF4-FFF2-40B4-BE49-F238E27FC236}">
                <a16:creationId xmlns:a16="http://schemas.microsoft.com/office/drawing/2014/main" id="{029D7ECF-5E58-C961-0CE7-6C912E2ED31E}"/>
              </a:ext>
            </a:extLst>
          </p:cNvPr>
          <p:cNvSpPr/>
          <p:nvPr/>
        </p:nvSpPr>
        <p:spPr>
          <a:xfrm rot="20743330">
            <a:off x="9569621" y="5010562"/>
            <a:ext cx="960679" cy="385856"/>
          </a:xfrm>
          <a:custGeom>
            <a:avLst/>
            <a:gdLst>
              <a:gd name="connsiteX0" fmla="*/ 0 w 960679"/>
              <a:gd name="connsiteY0" fmla="*/ 96464 h 385856"/>
              <a:gd name="connsiteX1" fmla="*/ 391553 w 960679"/>
              <a:gd name="connsiteY1" fmla="*/ 96464 h 385856"/>
              <a:gd name="connsiteX2" fmla="*/ 767751 w 960679"/>
              <a:gd name="connsiteY2" fmla="*/ 96464 h 385856"/>
              <a:gd name="connsiteX3" fmla="*/ 767751 w 960679"/>
              <a:gd name="connsiteY3" fmla="*/ 0 h 385856"/>
              <a:gd name="connsiteX4" fmla="*/ 960679 w 960679"/>
              <a:gd name="connsiteY4" fmla="*/ 192928 h 385856"/>
              <a:gd name="connsiteX5" fmla="*/ 767751 w 960679"/>
              <a:gd name="connsiteY5" fmla="*/ 385856 h 385856"/>
              <a:gd name="connsiteX6" fmla="*/ 767751 w 960679"/>
              <a:gd name="connsiteY6" fmla="*/ 289392 h 385856"/>
              <a:gd name="connsiteX7" fmla="*/ 383876 w 960679"/>
              <a:gd name="connsiteY7" fmla="*/ 289392 h 385856"/>
              <a:gd name="connsiteX8" fmla="*/ 0 w 960679"/>
              <a:gd name="connsiteY8" fmla="*/ 289392 h 385856"/>
              <a:gd name="connsiteX9" fmla="*/ 0 w 960679"/>
              <a:gd name="connsiteY9" fmla="*/ 96464 h 38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679" h="385856" fill="none" extrusionOk="0">
                <a:moveTo>
                  <a:pt x="0" y="96464"/>
                </a:moveTo>
                <a:cubicBezTo>
                  <a:pt x="194747" y="75117"/>
                  <a:pt x="276854" y="138600"/>
                  <a:pt x="391553" y="96464"/>
                </a:cubicBezTo>
                <a:cubicBezTo>
                  <a:pt x="506252" y="54328"/>
                  <a:pt x="599898" y="119054"/>
                  <a:pt x="767751" y="96464"/>
                </a:cubicBezTo>
                <a:cubicBezTo>
                  <a:pt x="761827" y="62463"/>
                  <a:pt x="768294" y="30356"/>
                  <a:pt x="767751" y="0"/>
                </a:cubicBezTo>
                <a:cubicBezTo>
                  <a:pt x="850568" y="79204"/>
                  <a:pt x="871335" y="114919"/>
                  <a:pt x="960679" y="192928"/>
                </a:cubicBezTo>
                <a:cubicBezTo>
                  <a:pt x="929450" y="241852"/>
                  <a:pt x="809360" y="334453"/>
                  <a:pt x="767751" y="385856"/>
                </a:cubicBezTo>
                <a:cubicBezTo>
                  <a:pt x="758963" y="352164"/>
                  <a:pt x="769768" y="328772"/>
                  <a:pt x="767751" y="289392"/>
                </a:cubicBezTo>
                <a:cubicBezTo>
                  <a:pt x="621462" y="296125"/>
                  <a:pt x="552336" y="257093"/>
                  <a:pt x="383876" y="289392"/>
                </a:cubicBezTo>
                <a:cubicBezTo>
                  <a:pt x="215417" y="321691"/>
                  <a:pt x="156943" y="272376"/>
                  <a:pt x="0" y="289392"/>
                </a:cubicBezTo>
                <a:cubicBezTo>
                  <a:pt x="-18974" y="230920"/>
                  <a:pt x="7197" y="135628"/>
                  <a:pt x="0" y="96464"/>
                </a:cubicBezTo>
                <a:close/>
              </a:path>
              <a:path w="960679" h="385856" stroke="0" extrusionOk="0">
                <a:moveTo>
                  <a:pt x="0" y="96464"/>
                </a:moveTo>
                <a:cubicBezTo>
                  <a:pt x="152163" y="56073"/>
                  <a:pt x="228835" y="102349"/>
                  <a:pt x="376198" y="96464"/>
                </a:cubicBezTo>
                <a:cubicBezTo>
                  <a:pt x="523561" y="90579"/>
                  <a:pt x="579959" y="102133"/>
                  <a:pt x="767751" y="96464"/>
                </a:cubicBezTo>
                <a:cubicBezTo>
                  <a:pt x="766439" y="66830"/>
                  <a:pt x="777040" y="47125"/>
                  <a:pt x="767751" y="0"/>
                </a:cubicBezTo>
                <a:cubicBezTo>
                  <a:pt x="834186" y="52723"/>
                  <a:pt x="879503" y="150289"/>
                  <a:pt x="960679" y="192928"/>
                </a:cubicBezTo>
                <a:cubicBezTo>
                  <a:pt x="879435" y="284579"/>
                  <a:pt x="815432" y="322981"/>
                  <a:pt x="767751" y="385856"/>
                </a:cubicBezTo>
                <a:cubicBezTo>
                  <a:pt x="760717" y="365242"/>
                  <a:pt x="771991" y="337179"/>
                  <a:pt x="767751" y="289392"/>
                </a:cubicBezTo>
                <a:cubicBezTo>
                  <a:pt x="681373" y="323614"/>
                  <a:pt x="528405" y="260965"/>
                  <a:pt x="399231" y="289392"/>
                </a:cubicBezTo>
                <a:cubicBezTo>
                  <a:pt x="270057" y="317819"/>
                  <a:pt x="97833" y="287695"/>
                  <a:pt x="0" y="289392"/>
                </a:cubicBezTo>
                <a:cubicBezTo>
                  <a:pt x="-16435" y="199450"/>
                  <a:pt x="8763" y="183351"/>
                  <a:pt x="0" y="96464"/>
                </a:cubicBezTo>
                <a:close/>
              </a:path>
            </a:pathLst>
          </a:custGeom>
          <a:ln w="381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sp>
        <p:nvSpPr>
          <p:cNvPr id="106" name="Right Arrow 105">
            <a:extLst>
              <a:ext uri="{FF2B5EF4-FFF2-40B4-BE49-F238E27FC236}">
                <a16:creationId xmlns:a16="http://schemas.microsoft.com/office/drawing/2014/main" id="{803BA040-A9BC-D693-6AEC-7FCAA92BA6FA}"/>
              </a:ext>
            </a:extLst>
          </p:cNvPr>
          <p:cNvSpPr/>
          <p:nvPr/>
        </p:nvSpPr>
        <p:spPr>
          <a:xfrm rot="936295">
            <a:off x="9613451" y="5618660"/>
            <a:ext cx="960679" cy="385856"/>
          </a:xfrm>
          <a:custGeom>
            <a:avLst/>
            <a:gdLst>
              <a:gd name="connsiteX0" fmla="*/ 0 w 960679"/>
              <a:gd name="connsiteY0" fmla="*/ 96464 h 385856"/>
              <a:gd name="connsiteX1" fmla="*/ 391553 w 960679"/>
              <a:gd name="connsiteY1" fmla="*/ 96464 h 385856"/>
              <a:gd name="connsiteX2" fmla="*/ 767751 w 960679"/>
              <a:gd name="connsiteY2" fmla="*/ 96464 h 385856"/>
              <a:gd name="connsiteX3" fmla="*/ 767751 w 960679"/>
              <a:gd name="connsiteY3" fmla="*/ 0 h 385856"/>
              <a:gd name="connsiteX4" fmla="*/ 960679 w 960679"/>
              <a:gd name="connsiteY4" fmla="*/ 192928 h 385856"/>
              <a:gd name="connsiteX5" fmla="*/ 767751 w 960679"/>
              <a:gd name="connsiteY5" fmla="*/ 385856 h 385856"/>
              <a:gd name="connsiteX6" fmla="*/ 767751 w 960679"/>
              <a:gd name="connsiteY6" fmla="*/ 289392 h 385856"/>
              <a:gd name="connsiteX7" fmla="*/ 383876 w 960679"/>
              <a:gd name="connsiteY7" fmla="*/ 289392 h 385856"/>
              <a:gd name="connsiteX8" fmla="*/ 0 w 960679"/>
              <a:gd name="connsiteY8" fmla="*/ 289392 h 385856"/>
              <a:gd name="connsiteX9" fmla="*/ 0 w 960679"/>
              <a:gd name="connsiteY9" fmla="*/ 96464 h 38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679" h="385856" fill="none" extrusionOk="0">
                <a:moveTo>
                  <a:pt x="0" y="96464"/>
                </a:moveTo>
                <a:cubicBezTo>
                  <a:pt x="194747" y="75117"/>
                  <a:pt x="276854" y="138600"/>
                  <a:pt x="391553" y="96464"/>
                </a:cubicBezTo>
                <a:cubicBezTo>
                  <a:pt x="506252" y="54328"/>
                  <a:pt x="599898" y="119054"/>
                  <a:pt x="767751" y="96464"/>
                </a:cubicBezTo>
                <a:cubicBezTo>
                  <a:pt x="761827" y="62463"/>
                  <a:pt x="768294" y="30356"/>
                  <a:pt x="767751" y="0"/>
                </a:cubicBezTo>
                <a:cubicBezTo>
                  <a:pt x="850568" y="79204"/>
                  <a:pt x="871335" y="114919"/>
                  <a:pt x="960679" y="192928"/>
                </a:cubicBezTo>
                <a:cubicBezTo>
                  <a:pt x="929450" y="241852"/>
                  <a:pt x="809360" y="334453"/>
                  <a:pt x="767751" y="385856"/>
                </a:cubicBezTo>
                <a:cubicBezTo>
                  <a:pt x="758963" y="352164"/>
                  <a:pt x="769768" y="328772"/>
                  <a:pt x="767751" y="289392"/>
                </a:cubicBezTo>
                <a:cubicBezTo>
                  <a:pt x="621462" y="296125"/>
                  <a:pt x="552336" y="257093"/>
                  <a:pt x="383876" y="289392"/>
                </a:cubicBezTo>
                <a:cubicBezTo>
                  <a:pt x="215417" y="321691"/>
                  <a:pt x="156943" y="272376"/>
                  <a:pt x="0" y="289392"/>
                </a:cubicBezTo>
                <a:cubicBezTo>
                  <a:pt x="-18974" y="230920"/>
                  <a:pt x="7197" y="135628"/>
                  <a:pt x="0" y="96464"/>
                </a:cubicBezTo>
                <a:close/>
              </a:path>
              <a:path w="960679" h="385856" stroke="0" extrusionOk="0">
                <a:moveTo>
                  <a:pt x="0" y="96464"/>
                </a:moveTo>
                <a:cubicBezTo>
                  <a:pt x="152163" y="56073"/>
                  <a:pt x="228835" y="102349"/>
                  <a:pt x="376198" y="96464"/>
                </a:cubicBezTo>
                <a:cubicBezTo>
                  <a:pt x="523561" y="90579"/>
                  <a:pt x="579959" y="102133"/>
                  <a:pt x="767751" y="96464"/>
                </a:cubicBezTo>
                <a:cubicBezTo>
                  <a:pt x="766439" y="66830"/>
                  <a:pt x="777040" y="47125"/>
                  <a:pt x="767751" y="0"/>
                </a:cubicBezTo>
                <a:cubicBezTo>
                  <a:pt x="834186" y="52723"/>
                  <a:pt x="879503" y="150289"/>
                  <a:pt x="960679" y="192928"/>
                </a:cubicBezTo>
                <a:cubicBezTo>
                  <a:pt x="879435" y="284579"/>
                  <a:pt x="815432" y="322981"/>
                  <a:pt x="767751" y="385856"/>
                </a:cubicBezTo>
                <a:cubicBezTo>
                  <a:pt x="760717" y="365242"/>
                  <a:pt x="771991" y="337179"/>
                  <a:pt x="767751" y="289392"/>
                </a:cubicBezTo>
                <a:cubicBezTo>
                  <a:pt x="681373" y="323614"/>
                  <a:pt x="528405" y="260965"/>
                  <a:pt x="399231" y="289392"/>
                </a:cubicBezTo>
                <a:cubicBezTo>
                  <a:pt x="270057" y="317819"/>
                  <a:pt x="97833" y="287695"/>
                  <a:pt x="0" y="289392"/>
                </a:cubicBezTo>
                <a:cubicBezTo>
                  <a:pt x="-16435" y="199450"/>
                  <a:pt x="8763" y="183351"/>
                  <a:pt x="0" y="96464"/>
                </a:cubicBezTo>
                <a:close/>
              </a:path>
            </a:pathLst>
          </a:custGeom>
          <a:ln w="381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sp>
        <p:nvSpPr>
          <p:cNvPr id="107" name="TextBox 106">
            <a:extLst>
              <a:ext uri="{FF2B5EF4-FFF2-40B4-BE49-F238E27FC236}">
                <a16:creationId xmlns:a16="http://schemas.microsoft.com/office/drawing/2014/main" id="{FC269177-1F8D-1F67-5D9C-9848867AF02E}"/>
              </a:ext>
            </a:extLst>
          </p:cNvPr>
          <p:cNvSpPr txBox="1"/>
          <p:nvPr/>
        </p:nvSpPr>
        <p:spPr>
          <a:xfrm>
            <a:off x="11575506" y="4862429"/>
            <a:ext cx="596638"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DE">
                <a:solidFill>
                  <a:schemeClr val="bg1"/>
                </a:solidFill>
              </a:rPr>
              <a:t>Dev</a:t>
            </a:r>
          </a:p>
        </p:txBody>
      </p:sp>
      <p:sp>
        <p:nvSpPr>
          <p:cNvPr id="108" name="TextBox 107">
            <a:extLst>
              <a:ext uri="{FF2B5EF4-FFF2-40B4-BE49-F238E27FC236}">
                <a16:creationId xmlns:a16="http://schemas.microsoft.com/office/drawing/2014/main" id="{99A47698-2F2E-5BEB-D625-86BDAB8C5452}"/>
              </a:ext>
            </a:extLst>
          </p:cNvPr>
          <p:cNvSpPr txBox="1"/>
          <p:nvPr/>
        </p:nvSpPr>
        <p:spPr>
          <a:xfrm>
            <a:off x="11575506" y="5857509"/>
            <a:ext cx="683520"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DE">
                <a:solidFill>
                  <a:schemeClr val="bg1"/>
                </a:solidFill>
              </a:rPr>
              <a:t>Prod</a:t>
            </a:r>
          </a:p>
        </p:txBody>
      </p:sp>
      <p:sp>
        <p:nvSpPr>
          <p:cNvPr id="109" name="Right Arrow 108">
            <a:extLst>
              <a:ext uri="{FF2B5EF4-FFF2-40B4-BE49-F238E27FC236}">
                <a16:creationId xmlns:a16="http://schemas.microsoft.com/office/drawing/2014/main" id="{6B52098C-1A72-D8E4-0B59-D3649A6E76D8}"/>
              </a:ext>
            </a:extLst>
          </p:cNvPr>
          <p:cNvSpPr/>
          <p:nvPr/>
        </p:nvSpPr>
        <p:spPr>
          <a:xfrm rot="2120284">
            <a:off x="945833" y="4073333"/>
            <a:ext cx="2141089" cy="504187"/>
          </a:xfrm>
          <a:custGeom>
            <a:avLst/>
            <a:gdLst>
              <a:gd name="connsiteX0" fmla="*/ 0 w 2141089"/>
              <a:gd name="connsiteY0" fmla="*/ 126047 h 504187"/>
              <a:gd name="connsiteX1" fmla="*/ 472249 w 2141089"/>
              <a:gd name="connsiteY1" fmla="*/ 126047 h 504187"/>
              <a:gd name="connsiteX2" fmla="*/ 963388 w 2141089"/>
              <a:gd name="connsiteY2" fmla="*/ 126047 h 504187"/>
              <a:gd name="connsiteX3" fmla="*/ 1378967 w 2141089"/>
              <a:gd name="connsiteY3" fmla="*/ 126047 h 504187"/>
              <a:gd name="connsiteX4" fmla="*/ 1888996 w 2141089"/>
              <a:gd name="connsiteY4" fmla="*/ 126047 h 504187"/>
              <a:gd name="connsiteX5" fmla="*/ 1888996 w 2141089"/>
              <a:gd name="connsiteY5" fmla="*/ 0 h 504187"/>
              <a:gd name="connsiteX6" fmla="*/ 2141089 w 2141089"/>
              <a:gd name="connsiteY6" fmla="*/ 252094 h 504187"/>
              <a:gd name="connsiteX7" fmla="*/ 1888996 w 2141089"/>
              <a:gd name="connsiteY7" fmla="*/ 504187 h 504187"/>
              <a:gd name="connsiteX8" fmla="*/ 1888996 w 2141089"/>
              <a:gd name="connsiteY8" fmla="*/ 378140 h 504187"/>
              <a:gd name="connsiteX9" fmla="*/ 1454527 w 2141089"/>
              <a:gd name="connsiteY9" fmla="*/ 378140 h 504187"/>
              <a:gd name="connsiteX10" fmla="*/ 944498 w 2141089"/>
              <a:gd name="connsiteY10" fmla="*/ 378140 h 504187"/>
              <a:gd name="connsiteX11" fmla="*/ 491139 w 2141089"/>
              <a:gd name="connsiteY11" fmla="*/ 378140 h 504187"/>
              <a:gd name="connsiteX12" fmla="*/ 0 w 2141089"/>
              <a:gd name="connsiteY12" fmla="*/ 378140 h 504187"/>
              <a:gd name="connsiteX13" fmla="*/ 0 w 2141089"/>
              <a:gd name="connsiteY13" fmla="*/ 126047 h 50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1089" h="504187" fill="none" extrusionOk="0">
                <a:moveTo>
                  <a:pt x="0" y="126047"/>
                </a:moveTo>
                <a:cubicBezTo>
                  <a:pt x="99281" y="122911"/>
                  <a:pt x="353756" y="167922"/>
                  <a:pt x="472249" y="126047"/>
                </a:cubicBezTo>
                <a:cubicBezTo>
                  <a:pt x="590742" y="84172"/>
                  <a:pt x="771324" y="129654"/>
                  <a:pt x="963388" y="126047"/>
                </a:cubicBezTo>
                <a:cubicBezTo>
                  <a:pt x="1155452" y="122440"/>
                  <a:pt x="1174207" y="155489"/>
                  <a:pt x="1378967" y="126047"/>
                </a:cubicBezTo>
                <a:cubicBezTo>
                  <a:pt x="1583727" y="96605"/>
                  <a:pt x="1708760" y="162464"/>
                  <a:pt x="1888996" y="126047"/>
                </a:cubicBezTo>
                <a:cubicBezTo>
                  <a:pt x="1885735" y="76684"/>
                  <a:pt x="1903722" y="34409"/>
                  <a:pt x="1888996" y="0"/>
                </a:cubicBezTo>
                <a:cubicBezTo>
                  <a:pt x="1975768" y="58513"/>
                  <a:pt x="2062465" y="218389"/>
                  <a:pt x="2141089" y="252094"/>
                </a:cubicBezTo>
                <a:cubicBezTo>
                  <a:pt x="2114610" y="330566"/>
                  <a:pt x="1932393" y="421741"/>
                  <a:pt x="1888996" y="504187"/>
                </a:cubicBezTo>
                <a:cubicBezTo>
                  <a:pt x="1882792" y="452816"/>
                  <a:pt x="1902603" y="410664"/>
                  <a:pt x="1888996" y="378140"/>
                </a:cubicBezTo>
                <a:cubicBezTo>
                  <a:pt x="1673454" y="416671"/>
                  <a:pt x="1617250" y="367821"/>
                  <a:pt x="1454527" y="378140"/>
                </a:cubicBezTo>
                <a:cubicBezTo>
                  <a:pt x="1291804" y="388459"/>
                  <a:pt x="1100219" y="339471"/>
                  <a:pt x="944498" y="378140"/>
                </a:cubicBezTo>
                <a:cubicBezTo>
                  <a:pt x="788777" y="416809"/>
                  <a:pt x="625573" y="324456"/>
                  <a:pt x="491139" y="378140"/>
                </a:cubicBezTo>
                <a:cubicBezTo>
                  <a:pt x="356705" y="431824"/>
                  <a:pt x="229692" y="360898"/>
                  <a:pt x="0" y="378140"/>
                </a:cubicBezTo>
                <a:cubicBezTo>
                  <a:pt x="-2012" y="257753"/>
                  <a:pt x="8348" y="238272"/>
                  <a:pt x="0" y="126047"/>
                </a:cubicBezTo>
                <a:close/>
              </a:path>
              <a:path w="2141089" h="504187" stroke="0" extrusionOk="0">
                <a:moveTo>
                  <a:pt x="0" y="126047"/>
                </a:moveTo>
                <a:cubicBezTo>
                  <a:pt x="95503" y="101907"/>
                  <a:pt x="341179" y="160572"/>
                  <a:pt x="453359" y="126047"/>
                </a:cubicBezTo>
                <a:cubicBezTo>
                  <a:pt x="565539" y="91522"/>
                  <a:pt x="751118" y="146888"/>
                  <a:pt x="868938" y="126047"/>
                </a:cubicBezTo>
                <a:cubicBezTo>
                  <a:pt x="986758" y="105206"/>
                  <a:pt x="1130314" y="129432"/>
                  <a:pt x="1378967" y="126047"/>
                </a:cubicBezTo>
                <a:cubicBezTo>
                  <a:pt x="1627620" y="122662"/>
                  <a:pt x="1779977" y="166454"/>
                  <a:pt x="1888996" y="126047"/>
                </a:cubicBezTo>
                <a:cubicBezTo>
                  <a:pt x="1882102" y="71353"/>
                  <a:pt x="1892870" y="42641"/>
                  <a:pt x="1888996" y="0"/>
                </a:cubicBezTo>
                <a:cubicBezTo>
                  <a:pt x="1994313" y="88777"/>
                  <a:pt x="2064479" y="181110"/>
                  <a:pt x="2141089" y="252094"/>
                </a:cubicBezTo>
                <a:cubicBezTo>
                  <a:pt x="2057592" y="351303"/>
                  <a:pt x="1919537" y="432509"/>
                  <a:pt x="1888996" y="504187"/>
                </a:cubicBezTo>
                <a:cubicBezTo>
                  <a:pt x="1875152" y="460211"/>
                  <a:pt x="1892876" y="431083"/>
                  <a:pt x="1888996" y="378140"/>
                </a:cubicBezTo>
                <a:cubicBezTo>
                  <a:pt x="1715378" y="388413"/>
                  <a:pt x="1557852" y="350221"/>
                  <a:pt x="1416747" y="378140"/>
                </a:cubicBezTo>
                <a:cubicBezTo>
                  <a:pt x="1275642" y="406059"/>
                  <a:pt x="1110374" y="375522"/>
                  <a:pt x="963388" y="378140"/>
                </a:cubicBezTo>
                <a:cubicBezTo>
                  <a:pt x="816402" y="380758"/>
                  <a:pt x="574616" y="369256"/>
                  <a:pt x="453359" y="378140"/>
                </a:cubicBezTo>
                <a:cubicBezTo>
                  <a:pt x="332102" y="387024"/>
                  <a:pt x="163050" y="367643"/>
                  <a:pt x="0" y="378140"/>
                </a:cubicBezTo>
                <a:cubicBezTo>
                  <a:pt x="-6011" y="303184"/>
                  <a:pt x="19590" y="245130"/>
                  <a:pt x="0" y="126047"/>
                </a:cubicBezTo>
                <a:close/>
              </a:path>
            </a:pathLst>
          </a:custGeom>
          <a:ln w="381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sp>
        <p:nvSpPr>
          <p:cNvPr id="110" name="Oval 109">
            <a:extLst>
              <a:ext uri="{FF2B5EF4-FFF2-40B4-BE49-F238E27FC236}">
                <a16:creationId xmlns:a16="http://schemas.microsoft.com/office/drawing/2014/main" id="{51AF3ADA-3872-8E78-B55C-C30DB07B6677}"/>
              </a:ext>
            </a:extLst>
          </p:cNvPr>
          <p:cNvSpPr/>
          <p:nvPr/>
        </p:nvSpPr>
        <p:spPr>
          <a:xfrm rot="2268348">
            <a:off x="2113192" y="3873056"/>
            <a:ext cx="256580" cy="2584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DE"/>
              <a:t>4</a:t>
            </a:r>
          </a:p>
        </p:txBody>
      </p:sp>
      <p:sp>
        <p:nvSpPr>
          <p:cNvPr id="111" name="TextBox 110">
            <a:extLst>
              <a:ext uri="{FF2B5EF4-FFF2-40B4-BE49-F238E27FC236}">
                <a16:creationId xmlns:a16="http://schemas.microsoft.com/office/drawing/2014/main" id="{02DD8F71-45F0-A7A9-2096-4B188834D5CE}"/>
              </a:ext>
            </a:extLst>
          </p:cNvPr>
          <p:cNvSpPr txBox="1"/>
          <p:nvPr/>
        </p:nvSpPr>
        <p:spPr>
          <a:xfrm rot="2178330">
            <a:off x="644763" y="4431208"/>
            <a:ext cx="1949488" cy="646331"/>
          </a:xfrm>
          <a:prstGeom prst="rect">
            <a:avLst/>
          </a:prstGeom>
          <a:noFill/>
        </p:spPr>
        <p:txBody>
          <a:bodyPr wrap="square" rtlCol="0">
            <a:spAutoFit/>
          </a:bodyPr>
          <a:lstStyle/>
          <a:p>
            <a:r>
              <a:rPr lang="en-DE">
                <a:solidFill>
                  <a:schemeClr val="accent6">
                    <a:lumMod val="50000"/>
                  </a:schemeClr>
                </a:solidFill>
              </a:rPr>
              <a:t>Update Manifests </a:t>
            </a:r>
          </a:p>
          <a:p>
            <a:r>
              <a:rPr lang="en-DE">
                <a:solidFill>
                  <a:schemeClr val="accent6">
                    <a:lumMod val="50000"/>
                  </a:schemeClr>
                </a:solidFill>
              </a:rPr>
              <a:t>and create PR</a:t>
            </a:r>
          </a:p>
        </p:txBody>
      </p:sp>
      <p:pic>
        <p:nvPicPr>
          <p:cNvPr id="112" name="Picture 2" descr="Kustomize: Kubernetes configuration management, the easy way - Pieter  Vincken — Ordina JWorks Tech Blog">
            <a:extLst>
              <a:ext uri="{FF2B5EF4-FFF2-40B4-BE49-F238E27FC236}">
                <a16:creationId xmlns:a16="http://schemas.microsoft.com/office/drawing/2014/main" id="{B9ADEE16-0610-E7E4-2325-21F717A7CCB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489280" y="4203033"/>
            <a:ext cx="1515609" cy="88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526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10" presetClass="entr" presetSubtype="0" fill="hold" nodeType="with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par>
                                <p:cTn id="36" presetID="10" presetClass="entr" presetSubtype="0" fill="hold" nodeType="withEffect">
                                  <p:stCondLst>
                                    <p:cond delay="0"/>
                                  </p:stCondLst>
                                  <p:childTnLst>
                                    <p:set>
                                      <p:cBhvr>
                                        <p:cTn id="37" dur="1" fill="hold">
                                          <p:stCondLst>
                                            <p:cond delay="0"/>
                                          </p:stCondLst>
                                        </p:cTn>
                                        <p:tgtEl>
                                          <p:spTgt spid="88"/>
                                        </p:tgtEl>
                                        <p:attrNameLst>
                                          <p:attrName>style.visibility</p:attrName>
                                        </p:attrNameLst>
                                      </p:cBhvr>
                                      <p:to>
                                        <p:strVal val="visible"/>
                                      </p:to>
                                    </p:set>
                                    <p:animEffect transition="in" filter="fade">
                                      <p:cBhvr>
                                        <p:cTn id="38" dur="500"/>
                                        <p:tgtEl>
                                          <p:spTgt spid="8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500"/>
                                        <p:tgtEl>
                                          <p:spTgt spid="8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fade">
                                      <p:cBhvr>
                                        <p:cTn id="49" dur="500"/>
                                        <p:tgtEl>
                                          <p:spTgt spid="9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fade">
                                      <p:cBhvr>
                                        <p:cTn id="63" dur="500"/>
                                        <p:tgtEl>
                                          <p:spTgt spid="7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500"/>
                                        <p:tgtEl>
                                          <p:spTgt spid="71"/>
                                        </p:tgtEl>
                                      </p:cBhvr>
                                    </p:animEffect>
                                  </p:childTnLst>
                                </p:cTn>
                              </p:par>
                              <p:par>
                                <p:cTn id="67" presetID="10"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500"/>
                                        <p:tgtEl>
                                          <p:spTgt spid="72"/>
                                        </p:tgtEl>
                                      </p:cBhvr>
                                    </p:animEffect>
                                  </p:childTnLst>
                                </p:cTn>
                              </p:par>
                              <p:par>
                                <p:cTn id="70" presetID="10" presetClass="entr" presetSubtype="0" fill="hold" nodeType="with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par>
                                <p:cTn id="76" presetID="10" presetClass="entr" presetSubtype="0"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fade">
                                      <p:cBhvr>
                                        <p:cTn id="78" dur="500"/>
                                        <p:tgtEl>
                                          <p:spTgt spid="7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6"/>
                                        </p:tgtEl>
                                        <p:attrNameLst>
                                          <p:attrName>style.visibility</p:attrName>
                                        </p:attrNameLst>
                                      </p:cBhvr>
                                      <p:to>
                                        <p:strVal val="visible"/>
                                      </p:to>
                                    </p:set>
                                    <p:animEffect transition="in" filter="fade">
                                      <p:cBhvr>
                                        <p:cTn id="89" dur="500"/>
                                        <p:tgtEl>
                                          <p:spTgt spid="8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fade">
                                      <p:cBhvr>
                                        <p:cTn id="94" dur="500"/>
                                        <p:tgtEl>
                                          <p:spTgt spid="8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500"/>
                                        <p:tgtEl>
                                          <p:spTgt spid="9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7"/>
                                        </p:tgtEl>
                                        <p:attrNameLst>
                                          <p:attrName>style.visibility</p:attrName>
                                        </p:attrNameLst>
                                      </p:cBhvr>
                                      <p:to>
                                        <p:strVal val="visible"/>
                                      </p:to>
                                    </p:set>
                                    <p:animEffect transition="in" filter="fade">
                                      <p:cBhvr>
                                        <p:cTn id="103" dur="500"/>
                                        <p:tgtEl>
                                          <p:spTgt spid="7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10"/>
                                        </p:tgtEl>
                                        <p:attrNameLst>
                                          <p:attrName>style.visibility</p:attrName>
                                        </p:attrNameLst>
                                      </p:cBhvr>
                                      <p:to>
                                        <p:strVal val="visible"/>
                                      </p:to>
                                    </p:set>
                                    <p:animEffect transition="in" filter="fade">
                                      <p:cBhvr>
                                        <p:cTn id="108" dur="500"/>
                                        <p:tgtEl>
                                          <p:spTgt spid="11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fade">
                                      <p:cBhvr>
                                        <p:cTn id="111" dur="500"/>
                                        <p:tgtEl>
                                          <p:spTgt spid="11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09"/>
                                        </p:tgtEl>
                                        <p:attrNameLst>
                                          <p:attrName>style.visibility</p:attrName>
                                        </p:attrNameLst>
                                      </p:cBhvr>
                                      <p:to>
                                        <p:strVal val="visible"/>
                                      </p:to>
                                    </p:set>
                                    <p:animEffect transition="in" filter="fade">
                                      <p:cBhvr>
                                        <p:cTn id="114" dur="500"/>
                                        <p:tgtEl>
                                          <p:spTgt spid="109"/>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91"/>
                                        </p:tgtEl>
                                        <p:attrNameLst>
                                          <p:attrName>style.visibility</p:attrName>
                                        </p:attrNameLst>
                                      </p:cBhvr>
                                      <p:to>
                                        <p:strVal val="visible"/>
                                      </p:to>
                                    </p:set>
                                    <p:animEffect transition="in" filter="fade">
                                      <p:cBhvr>
                                        <p:cTn id="119" dur="500"/>
                                        <p:tgtEl>
                                          <p:spTgt spid="9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2"/>
                                        </p:tgtEl>
                                        <p:attrNameLst>
                                          <p:attrName>style.visibility</p:attrName>
                                        </p:attrNameLst>
                                      </p:cBhvr>
                                      <p:to>
                                        <p:strVal val="visible"/>
                                      </p:to>
                                    </p:set>
                                    <p:animEffect transition="in" filter="fade">
                                      <p:cBhvr>
                                        <p:cTn id="122" dur="500"/>
                                        <p:tgtEl>
                                          <p:spTgt spid="9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90"/>
                                        </p:tgtEl>
                                        <p:attrNameLst>
                                          <p:attrName>style.visibility</p:attrName>
                                        </p:attrNameLst>
                                      </p:cBhvr>
                                      <p:to>
                                        <p:strVal val="visible"/>
                                      </p:to>
                                    </p:set>
                                    <p:animEffect transition="in" filter="fade">
                                      <p:cBhvr>
                                        <p:cTn id="127" dur="500"/>
                                        <p:tgtEl>
                                          <p:spTgt spid="9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fade">
                                      <p:cBhvr>
                                        <p:cTn id="130" dur="500"/>
                                        <p:tgtEl>
                                          <p:spTgt spid="9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97"/>
                                        </p:tgtEl>
                                        <p:attrNameLst>
                                          <p:attrName>style.visibility</p:attrName>
                                        </p:attrNameLst>
                                      </p:cBhvr>
                                      <p:to>
                                        <p:strVal val="visible"/>
                                      </p:to>
                                    </p:set>
                                    <p:animEffect transition="in" filter="fade">
                                      <p:cBhvr>
                                        <p:cTn id="133" dur="500"/>
                                        <p:tgtEl>
                                          <p:spTgt spid="97"/>
                                        </p:tgtEl>
                                      </p:cBhvr>
                                    </p:animEffect>
                                  </p:childTnLst>
                                </p:cTn>
                              </p:par>
                              <p:par>
                                <p:cTn id="134" presetID="10" presetClass="entr" presetSubtype="0" fill="hold" nodeType="with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98"/>
                                        </p:tgtEl>
                                        <p:attrNameLst>
                                          <p:attrName>style.visibility</p:attrName>
                                        </p:attrNameLst>
                                      </p:cBhvr>
                                      <p:to>
                                        <p:strVal val="visible"/>
                                      </p:to>
                                    </p:set>
                                    <p:animEffect transition="in" filter="fade">
                                      <p:cBhvr>
                                        <p:cTn id="141" dur="500"/>
                                        <p:tgtEl>
                                          <p:spTgt spid="98"/>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02"/>
                                        </p:tgtEl>
                                        <p:attrNameLst>
                                          <p:attrName>style.visibility</p:attrName>
                                        </p:attrNameLst>
                                      </p:cBhvr>
                                      <p:to>
                                        <p:strVal val="visible"/>
                                      </p:to>
                                    </p:set>
                                    <p:animEffect transition="in" filter="fade">
                                      <p:cBhvr>
                                        <p:cTn id="144" dur="500"/>
                                        <p:tgtEl>
                                          <p:spTgt spid="102"/>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01"/>
                                        </p:tgtEl>
                                        <p:attrNameLst>
                                          <p:attrName>style.visibility</p:attrName>
                                        </p:attrNameLst>
                                      </p:cBhvr>
                                      <p:to>
                                        <p:strVal val="visible"/>
                                      </p:to>
                                    </p:set>
                                    <p:animEffect transition="in" filter="fade">
                                      <p:cBhvr>
                                        <p:cTn id="149" dur="500"/>
                                        <p:tgtEl>
                                          <p:spTgt spid="101"/>
                                        </p:tgtEl>
                                      </p:cBhvr>
                                    </p:animEffect>
                                  </p:childTnLst>
                                </p:cTn>
                              </p:par>
                              <p:par>
                                <p:cTn id="150" presetID="10" presetClass="entr" presetSubtype="0" fill="hold" nodeType="withEffect">
                                  <p:stCondLst>
                                    <p:cond delay="0"/>
                                  </p:stCondLst>
                                  <p:childTnLst>
                                    <p:set>
                                      <p:cBhvr>
                                        <p:cTn id="151" dur="1" fill="hold">
                                          <p:stCondLst>
                                            <p:cond delay="0"/>
                                          </p:stCondLst>
                                        </p:cTn>
                                        <p:tgtEl>
                                          <p:spTgt spid="99"/>
                                        </p:tgtEl>
                                        <p:attrNameLst>
                                          <p:attrName>style.visibility</p:attrName>
                                        </p:attrNameLst>
                                      </p:cBhvr>
                                      <p:to>
                                        <p:strVal val="visible"/>
                                      </p:to>
                                    </p:set>
                                    <p:animEffect transition="in" filter="fade">
                                      <p:cBhvr>
                                        <p:cTn id="152" dur="500"/>
                                        <p:tgtEl>
                                          <p:spTgt spid="99"/>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103"/>
                                        </p:tgtEl>
                                        <p:attrNameLst>
                                          <p:attrName>style.visibility</p:attrName>
                                        </p:attrNameLst>
                                      </p:cBhvr>
                                      <p:to>
                                        <p:strVal val="visible"/>
                                      </p:to>
                                    </p:set>
                                    <p:animEffect transition="in" filter="fade">
                                      <p:cBhvr>
                                        <p:cTn id="157" dur="500"/>
                                        <p:tgtEl>
                                          <p:spTgt spid="103"/>
                                        </p:tgtEl>
                                      </p:cBhvr>
                                    </p:animEffect>
                                  </p:childTnLst>
                                </p:cTn>
                              </p:par>
                              <p:par>
                                <p:cTn id="158" presetID="10" presetClass="entr" presetSubtype="0" fill="hold" nodeType="withEffect">
                                  <p:stCondLst>
                                    <p:cond delay="0"/>
                                  </p:stCondLst>
                                  <p:childTnLst>
                                    <p:set>
                                      <p:cBhvr>
                                        <p:cTn id="159" dur="1" fill="hold">
                                          <p:stCondLst>
                                            <p:cond delay="0"/>
                                          </p:stCondLst>
                                        </p:cTn>
                                        <p:tgtEl>
                                          <p:spTgt spid="104"/>
                                        </p:tgtEl>
                                        <p:attrNameLst>
                                          <p:attrName>style.visibility</p:attrName>
                                        </p:attrNameLst>
                                      </p:cBhvr>
                                      <p:to>
                                        <p:strVal val="visible"/>
                                      </p:to>
                                    </p:set>
                                    <p:animEffect transition="in" filter="fade">
                                      <p:cBhvr>
                                        <p:cTn id="160" dur="500"/>
                                        <p:tgtEl>
                                          <p:spTgt spid="10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05"/>
                                        </p:tgtEl>
                                        <p:attrNameLst>
                                          <p:attrName>style.visibility</p:attrName>
                                        </p:attrNameLst>
                                      </p:cBhvr>
                                      <p:to>
                                        <p:strVal val="visible"/>
                                      </p:to>
                                    </p:set>
                                    <p:animEffect transition="in" filter="fade">
                                      <p:cBhvr>
                                        <p:cTn id="163" dur="500"/>
                                        <p:tgtEl>
                                          <p:spTgt spid="10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6"/>
                                        </p:tgtEl>
                                        <p:attrNameLst>
                                          <p:attrName>style.visibility</p:attrName>
                                        </p:attrNameLst>
                                      </p:cBhvr>
                                      <p:to>
                                        <p:strVal val="visible"/>
                                      </p:to>
                                    </p:set>
                                    <p:animEffect transition="in" filter="fade">
                                      <p:cBhvr>
                                        <p:cTn id="166" dur="500"/>
                                        <p:tgtEl>
                                          <p:spTgt spid="10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07"/>
                                        </p:tgtEl>
                                        <p:attrNameLst>
                                          <p:attrName>style.visibility</p:attrName>
                                        </p:attrNameLst>
                                      </p:cBhvr>
                                      <p:to>
                                        <p:strVal val="visible"/>
                                      </p:to>
                                    </p:set>
                                    <p:animEffect transition="in" filter="fade">
                                      <p:cBhvr>
                                        <p:cTn id="169" dur="500"/>
                                        <p:tgtEl>
                                          <p:spTgt spid="10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8"/>
                                        </p:tgtEl>
                                        <p:attrNameLst>
                                          <p:attrName>style.visibility</p:attrName>
                                        </p:attrNameLst>
                                      </p:cBhvr>
                                      <p:to>
                                        <p:strVal val="visible"/>
                                      </p:to>
                                    </p:set>
                                    <p:animEffect transition="in" filter="fade">
                                      <p:cBhvr>
                                        <p:cTn id="17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6" grpId="0" animBg="1"/>
      <p:bldP spid="77" grpId="0" animBg="1"/>
      <p:bldP spid="78" grpId="0" animBg="1"/>
      <p:bldP spid="79" grpId="0" animBg="1"/>
      <p:bldP spid="80" grpId="0" animBg="1"/>
      <p:bldP spid="81" grpId="0"/>
      <p:bldP spid="82" grpId="0"/>
      <p:bldP spid="83" grpId="0" animBg="1"/>
      <p:bldP spid="84" grpId="0" animBg="1"/>
      <p:bldP spid="85" grpId="0"/>
      <p:bldP spid="86" grpId="0"/>
      <p:bldP spid="89" grpId="0" animBg="1"/>
      <p:bldP spid="90" grpId="0" animBg="1"/>
      <p:bldP spid="92" grpId="0" animBg="1"/>
      <p:bldP spid="93" grpId="0" animBg="1"/>
      <p:bldP spid="94" grpId="0" animBg="1"/>
      <p:bldP spid="95" grpId="0" animBg="1"/>
      <p:bldP spid="96" grpId="0" animBg="1"/>
      <p:bldP spid="97" grpId="0"/>
      <p:bldP spid="98" grpId="0" animBg="1"/>
      <p:bldP spid="101" grpId="0" animBg="1"/>
      <p:bldP spid="102" grpId="0" animBg="1"/>
      <p:bldP spid="105" grpId="0" animBg="1"/>
      <p:bldP spid="106" grpId="0" animBg="1"/>
      <p:bldP spid="107" grpId="0"/>
      <p:bldP spid="108" grpId="0"/>
      <p:bldP spid="109" grpId="0" animBg="1"/>
      <p:bldP spid="110" grpId="0" animBg="1"/>
      <p:bldP spid="1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5804-9E62-D371-ECF1-97742D6E3416}"/>
              </a:ext>
            </a:extLst>
          </p:cNvPr>
          <p:cNvSpPr>
            <a:spLocks noGrp="1"/>
          </p:cNvSpPr>
          <p:nvPr>
            <p:ph type="title"/>
          </p:nvPr>
        </p:nvSpPr>
        <p:spPr/>
        <p:txBody>
          <a:bodyPr>
            <a:normAutofit/>
          </a:bodyPr>
          <a:lstStyle/>
          <a:p>
            <a:r>
              <a:rPr lang="en-US" sz="3200" err="1"/>
              <a:t>GitOps</a:t>
            </a:r>
            <a:r>
              <a:rPr lang="en-US" sz="3200"/>
              <a:t>-based Pull Workflow for App Deployment</a:t>
            </a:r>
          </a:p>
        </p:txBody>
      </p:sp>
      <p:sp>
        <p:nvSpPr>
          <p:cNvPr id="3" name="Text Placeholder 2">
            <a:extLst>
              <a:ext uri="{FF2B5EF4-FFF2-40B4-BE49-F238E27FC236}">
                <a16:creationId xmlns:a16="http://schemas.microsoft.com/office/drawing/2014/main" id="{01F25204-D18B-1DD7-F949-0C490CB8A4D5}"/>
              </a:ext>
            </a:extLst>
          </p:cNvPr>
          <p:cNvSpPr>
            <a:spLocks noGrp="1"/>
          </p:cNvSpPr>
          <p:nvPr>
            <p:ph type="body" sz="quarter" idx="10"/>
          </p:nvPr>
        </p:nvSpPr>
        <p:spPr/>
        <p:txBody>
          <a:bodyPr/>
          <a:lstStyle/>
          <a:p>
            <a:r>
              <a:rPr lang="en-US" sz="2000"/>
              <a:t>Pros and Cons</a:t>
            </a:r>
          </a:p>
        </p:txBody>
      </p:sp>
      <p:sp>
        <p:nvSpPr>
          <p:cNvPr id="5" name="Content Placeholder 2">
            <a:extLst>
              <a:ext uri="{FF2B5EF4-FFF2-40B4-BE49-F238E27FC236}">
                <a16:creationId xmlns:a16="http://schemas.microsoft.com/office/drawing/2014/main" id="{3BC627E1-5B30-A84B-910B-CA96825F4CA3}"/>
              </a:ext>
            </a:extLst>
          </p:cNvPr>
          <p:cNvSpPr>
            <a:spLocks noGrp="1"/>
          </p:cNvSpPr>
          <p:nvPr>
            <p:ph idx="1"/>
          </p:nvPr>
        </p:nvSpPr>
        <p:spPr>
          <a:xfrm>
            <a:off x="556591" y="1483012"/>
            <a:ext cx="10797209" cy="2027699"/>
          </a:xfrm>
        </p:spPr>
        <p:txBody>
          <a:bodyPr vert="horz" lIns="91440" tIns="45720" rIns="91440" bIns="45720" rtlCol="0">
            <a:normAutofit/>
          </a:bodyPr>
          <a:lstStyle/>
          <a:p>
            <a:pPr>
              <a:lnSpc>
                <a:spcPct val="100000"/>
              </a:lnSpc>
            </a:pPr>
            <a:r>
              <a:rPr lang="en-GB" sz="2800">
                <a:solidFill>
                  <a:srgbClr val="32324B"/>
                </a:solidFill>
                <a:latin typeface="Calibri" panose="020F0502020204030204" pitchFamily="34" charset="0"/>
                <a:cs typeface="Calibri" panose="020F0502020204030204" pitchFamily="34" charset="0"/>
              </a:rPr>
              <a:t>In pull-based approach, all changes are applied from inside the cluster. </a:t>
            </a:r>
          </a:p>
          <a:p>
            <a:r>
              <a:rPr lang="en-GB" sz="2800">
                <a:solidFill>
                  <a:srgbClr val="32324B"/>
                </a:solidFill>
                <a:latin typeface="Calibri" panose="020F0502020204030204" pitchFamily="34" charset="0"/>
                <a:cs typeface="Calibri" panose="020F0502020204030204" pitchFamily="34" charset="0"/>
              </a:rPr>
              <a:t>There is an operator/agent inside the cluster, that regularly scans the associated git repositories and docker registries and if a change occurs, the cluster state will be updated from inside. </a:t>
            </a:r>
          </a:p>
          <a:p>
            <a:pPr marL="0" indent="0">
              <a:buNone/>
            </a:pPr>
            <a:endParaRPr lang="en-GB" sz="2800">
              <a:solidFill>
                <a:srgbClr val="32324B"/>
              </a:solidFill>
              <a:latin typeface="Proxima Nova"/>
            </a:endParaRPr>
          </a:p>
          <a:p>
            <a:pPr marL="0" indent="0">
              <a:buNone/>
            </a:pPr>
            <a:endParaRPr lang="en-GB" sz="2800">
              <a:solidFill>
                <a:srgbClr val="32324B"/>
              </a:solidFill>
              <a:latin typeface="Proxima Nova"/>
            </a:endParaRPr>
          </a:p>
          <a:p>
            <a:pPr marL="0" indent="0">
              <a:buNone/>
            </a:pPr>
            <a:endParaRPr lang="en-DE" sz="2800">
              <a:solidFill>
                <a:srgbClr val="32324B"/>
              </a:solidFill>
              <a:latin typeface="Proxima Nova"/>
            </a:endParaRPr>
          </a:p>
        </p:txBody>
      </p:sp>
      <p:sp>
        <p:nvSpPr>
          <p:cNvPr id="6" name="TextBox 5">
            <a:extLst>
              <a:ext uri="{FF2B5EF4-FFF2-40B4-BE49-F238E27FC236}">
                <a16:creationId xmlns:a16="http://schemas.microsoft.com/office/drawing/2014/main" id="{9474EBFD-09B4-6180-8142-57EDCC737F22}"/>
              </a:ext>
            </a:extLst>
          </p:cNvPr>
          <p:cNvSpPr txBox="1"/>
          <p:nvPr/>
        </p:nvSpPr>
        <p:spPr>
          <a:xfrm>
            <a:off x="5681661" y="3570962"/>
            <a:ext cx="6350681" cy="3539430"/>
          </a:xfrm>
          <a:prstGeom prst="rect">
            <a:avLst/>
          </a:prstGeom>
          <a:noFill/>
        </p:spPr>
        <p:txBody>
          <a:bodyPr wrap="square">
            <a:spAutoFit/>
          </a:bodyPr>
          <a:lstStyle/>
          <a:p>
            <a:pPr marL="800100" lvl="1" indent="-342900">
              <a:buFont typeface="System Font Regular"/>
              <a:buChar char="✚"/>
            </a:pPr>
            <a:r>
              <a:rPr lang="en-GB" sz="2800">
                <a:solidFill>
                  <a:schemeClr val="accent6">
                    <a:lumMod val="50000"/>
                  </a:schemeClr>
                </a:solidFill>
                <a:latin typeface="Calibri" panose="020F0502020204030204" pitchFamily="34" charset="0"/>
                <a:cs typeface="Calibri" panose="020F0502020204030204" pitchFamily="34" charset="0"/>
              </a:rPr>
              <a:t>No external client has the right to publish to the cluster, all updates are coming from inside.</a:t>
            </a:r>
          </a:p>
          <a:p>
            <a:pPr marL="800100" lvl="1" indent="-342900">
              <a:buFont typeface="System Font Regular"/>
              <a:buChar char="✚"/>
            </a:pPr>
            <a:r>
              <a:rPr lang="en-GB" sz="2800">
                <a:solidFill>
                  <a:schemeClr val="accent6">
                    <a:lumMod val="50000"/>
                  </a:schemeClr>
                </a:solidFill>
                <a:latin typeface="Calibri" panose="020F0502020204030204" pitchFamily="34" charset="0"/>
                <a:cs typeface="Calibri" panose="020F0502020204030204" pitchFamily="34" charset="0"/>
              </a:rPr>
              <a:t>changes can be automatically detected and applied without human intervention easier scaling of identical clusters</a:t>
            </a:r>
          </a:p>
          <a:p>
            <a:endParaRPr lang="en-GB" sz="2800">
              <a:solidFill>
                <a:srgbClr val="32324B"/>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C4F81E1-C417-333B-E427-AB79D4337F4D}"/>
              </a:ext>
            </a:extLst>
          </p:cNvPr>
          <p:cNvSpPr txBox="1"/>
          <p:nvPr/>
        </p:nvSpPr>
        <p:spPr>
          <a:xfrm>
            <a:off x="556591" y="3570962"/>
            <a:ext cx="5539409" cy="1815882"/>
          </a:xfrm>
          <a:prstGeom prst="rect">
            <a:avLst/>
          </a:prstGeom>
          <a:noFill/>
        </p:spPr>
        <p:txBody>
          <a:bodyPr wrap="square">
            <a:spAutoFit/>
          </a:bodyPr>
          <a:lstStyle/>
          <a:p>
            <a:pPr marL="285750" indent="-285750">
              <a:buFont typeface="System Font Regular"/>
              <a:buChar char="−"/>
            </a:pPr>
            <a:r>
              <a:rPr lang="en-GB" sz="2800">
                <a:solidFill>
                  <a:srgbClr val="C00000"/>
                </a:solidFill>
                <a:effectLst/>
                <a:latin typeface="Calibri" panose="020F0502020204030204" pitchFamily="34" charset="0"/>
                <a:cs typeface="Calibri" panose="020F0502020204030204" pitchFamily="34" charset="0"/>
              </a:rPr>
              <a:t>Through the pull approach, you are bound to the tools executing the pull. </a:t>
            </a:r>
          </a:p>
          <a:p>
            <a:pPr marL="285750" indent="-285750">
              <a:buFont typeface="System Font Regular"/>
              <a:buChar char="−"/>
            </a:pPr>
            <a:r>
              <a:rPr lang="en-GB" sz="2800" b="0" i="0">
                <a:solidFill>
                  <a:srgbClr val="C00000"/>
                </a:solidFill>
                <a:effectLst/>
                <a:latin typeface="Calibri" panose="020F0502020204030204" pitchFamily="34" charset="0"/>
                <a:cs typeface="Calibri" panose="020F0502020204030204" pitchFamily="34" charset="0"/>
              </a:rPr>
              <a:t>limited to Kubernetes only</a:t>
            </a:r>
            <a:endParaRPr lang="en-GB" sz="280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2756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02E29-EF90-48EF-4993-E45D17DDE08D}"/>
              </a:ext>
            </a:extLst>
          </p:cNvPr>
          <p:cNvSpPr>
            <a:spLocks noGrp="1"/>
          </p:cNvSpPr>
          <p:nvPr>
            <p:ph type="title"/>
          </p:nvPr>
        </p:nvSpPr>
        <p:spPr/>
        <p:txBody>
          <a:bodyPr>
            <a:normAutofit/>
          </a:bodyPr>
          <a:lstStyle/>
          <a:p>
            <a:r>
              <a:rPr lang="en-GB" sz="3200"/>
              <a:t>Continuous Delivery Sync using </a:t>
            </a:r>
            <a:r>
              <a:rPr lang="en-GB" sz="3200" err="1"/>
              <a:t>ArgoCD</a:t>
            </a:r>
            <a:endParaRPr lang="en-US" sz="3200"/>
          </a:p>
        </p:txBody>
      </p:sp>
      <p:sp>
        <p:nvSpPr>
          <p:cNvPr id="3" name="Text Placeholder 2">
            <a:extLst>
              <a:ext uri="{FF2B5EF4-FFF2-40B4-BE49-F238E27FC236}">
                <a16:creationId xmlns:a16="http://schemas.microsoft.com/office/drawing/2014/main" id="{A33CCF93-6518-AB3F-8AD1-1CB9D014877C}"/>
              </a:ext>
            </a:extLst>
          </p:cNvPr>
          <p:cNvSpPr>
            <a:spLocks noGrp="1"/>
          </p:cNvSpPr>
          <p:nvPr>
            <p:ph type="body" sz="quarter" idx="10"/>
          </p:nvPr>
        </p:nvSpPr>
        <p:spPr/>
        <p:txBody>
          <a:bodyPr/>
          <a:lstStyle/>
          <a:p>
            <a:r>
              <a:rPr lang="en-US" sz="2000"/>
              <a:t>Introduction to </a:t>
            </a:r>
            <a:r>
              <a:rPr lang="en-US" sz="2000" err="1"/>
              <a:t>ArgoCD</a:t>
            </a:r>
            <a:endParaRPr lang="en-US" sz="2000"/>
          </a:p>
        </p:txBody>
      </p:sp>
      <p:sp>
        <p:nvSpPr>
          <p:cNvPr id="4" name="Content Placeholder 3">
            <a:extLst>
              <a:ext uri="{FF2B5EF4-FFF2-40B4-BE49-F238E27FC236}">
                <a16:creationId xmlns:a16="http://schemas.microsoft.com/office/drawing/2014/main" id="{3A508243-5D62-0E87-4C6F-498B6B62629E}"/>
              </a:ext>
            </a:extLst>
          </p:cNvPr>
          <p:cNvSpPr>
            <a:spLocks noGrp="1"/>
          </p:cNvSpPr>
          <p:nvPr>
            <p:ph idx="1"/>
          </p:nvPr>
        </p:nvSpPr>
        <p:spPr>
          <a:xfrm>
            <a:off x="580572" y="1478280"/>
            <a:ext cx="11277599" cy="4550664"/>
          </a:xfrm>
        </p:spPr>
        <p:txBody>
          <a:bodyPr/>
          <a:lstStyle/>
          <a:p>
            <a:pPr>
              <a:lnSpc>
                <a:spcPct val="110000"/>
              </a:lnSpc>
            </a:pPr>
            <a:r>
              <a:rPr lang="en-GB" sz="2800">
                <a:latin typeface="Calibri" panose="020F0502020204030204" pitchFamily="34" charset="0"/>
                <a:cs typeface="Calibri" panose="020F0502020204030204" pitchFamily="34" charset="0"/>
              </a:rPr>
              <a:t>It is a declarative, </a:t>
            </a:r>
            <a:r>
              <a:rPr lang="en-GB" sz="2800" err="1">
                <a:latin typeface="Calibri" panose="020F0502020204030204" pitchFamily="34" charset="0"/>
                <a:cs typeface="Calibri" panose="020F0502020204030204" pitchFamily="34" charset="0"/>
              </a:rPr>
              <a:t>GitOps</a:t>
            </a:r>
            <a:r>
              <a:rPr lang="en-GB" sz="2800">
                <a:latin typeface="Calibri" panose="020F0502020204030204" pitchFamily="34" charset="0"/>
                <a:cs typeface="Calibri" panose="020F0502020204030204" pitchFamily="34" charset="0"/>
              </a:rPr>
              <a:t> continuous delivery tool for Kubernetes.</a:t>
            </a:r>
          </a:p>
          <a:p>
            <a:pPr>
              <a:lnSpc>
                <a:spcPct val="110000"/>
              </a:lnSpc>
            </a:pPr>
            <a:r>
              <a:rPr lang="en-GB" sz="2800" err="1">
                <a:latin typeface="Calibri" panose="020F0502020204030204" pitchFamily="34" charset="0"/>
                <a:cs typeface="Calibri" panose="020F0502020204030204" pitchFamily="34" charset="0"/>
              </a:rPr>
              <a:t>ArgoCD</a:t>
            </a:r>
            <a:r>
              <a:rPr lang="en-GB" sz="2800">
                <a:latin typeface="Calibri" panose="020F0502020204030204" pitchFamily="34" charset="0"/>
                <a:cs typeface="Calibri" panose="020F0502020204030204" pitchFamily="34" charset="0"/>
              </a:rPr>
              <a:t> follows the </a:t>
            </a:r>
            <a:r>
              <a:rPr lang="en-GB" sz="2800" err="1">
                <a:latin typeface="Calibri" panose="020F0502020204030204" pitchFamily="34" charset="0"/>
                <a:cs typeface="Calibri" panose="020F0502020204030204" pitchFamily="34" charset="0"/>
              </a:rPr>
              <a:t>GitOps</a:t>
            </a:r>
            <a:r>
              <a:rPr lang="en-GB" sz="2800">
                <a:latin typeface="Calibri" panose="020F0502020204030204" pitchFamily="34" charset="0"/>
                <a:cs typeface="Calibri" panose="020F0502020204030204" pitchFamily="34" charset="0"/>
              </a:rPr>
              <a:t> pattern of using Git repositories as the source of truth. </a:t>
            </a:r>
          </a:p>
          <a:p>
            <a:pPr>
              <a:lnSpc>
                <a:spcPct val="110000"/>
              </a:lnSpc>
            </a:pPr>
            <a:r>
              <a:rPr lang="en-GB" sz="2800">
                <a:latin typeface="Calibri" panose="020F0502020204030204" pitchFamily="34" charset="0"/>
                <a:cs typeface="Calibri" panose="020F0502020204030204" pitchFamily="34" charset="0"/>
              </a:rPr>
              <a:t>Kubernetes manifests in </a:t>
            </a:r>
            <a:r>
              <a:rPr lang="en-GB" sz="2800" err="1">
                <a:latin typeface="Calibri" panose="020F0502020204030204" pitchFamily="34" charset="0"/>
                <a:cs typeface="Calibri" panose="020F0502020204030204" pitchFamily="34" charset="0"/>
              </a:rPr>
              <a:t>ArgoCD</a:t>
            </a:r>
            <a:r>
              <a:rPr lang="en-GB" sz="2800">
                <a:latin typeface="Calibri" panose="020F0502020204030204" pitchFamily="34" charset="0"/>
                <a:cs typeface="Calibri" panose="020F0502020204030204" pitchFamily="34" charset="0"/>
              </a:rPr>
              <a:t> can be specified in several ways:</a:t>
            </a:r>
          </a:p>
          <a:p>
            <a:pPr marL="685800" lvl="3">
              <a:lnSpc>
                <a:spcPct val="110000"/>
              </a:lnSpc>
              <a:spcBef>
                <a:spcPts val="1000"/>
              </a:spcBef>
            </a:pPr>
            <a:r>
              <a:rPr lang="en-GB" sz="2400" err="1">
                <a:latin typeface="Calibri" panose="020F0502020204030204" pitchFamily="34" charset="0"/>
                <a:cs typeface="Calibri" panose="020F0502020204030204" pitchFamily="34" charset="0"/>
              </a:rPr>
              <a:t>kustomize</a:t>
            </a:r>
            <a:r>
              <a:rPr lang="en-GB" sz="2400">
                <a:latin typeface="Calibri" panose="020F0502020204030204" pitchFamily="34" charset="0"/>
                <a:cs typeface="Calibri" panose="020F0502020204030204" pitchFamily="34" charset="0"/>
              </a:rPr>
              <a:t> applications</a:t>
            </a:r>
          </a:p>
          <a:p>
            <a:pPr marL="685800" lvl="3">
              <a:lnSpc>
                <a:spcPct val="110000"/>
              </a:lnSpc>
              <a:spcBef>
                <a:spcPts val="1000"/>
              </a:spcBef>
            </a:pPr>
            <a:r>
              <a:rPr lang="en-GB" sz="2400">
                <a:latin typeface="Calibri" panose="020F0502020204030204" pitchFamily="34" charset="0"/>
                <a:cs typeface="Calibri" panose="020F0502020204030204" pitchFamily="34" charset="0"/>
              </a:rPr>
              <a:t>helm charts</a:t>
            </a:r>
          </a:p>
          <a:p>
            <a:pPr marL="685800" lvl="3">
              <a:lnSpc>
                <a:spcPct val="110000"/>
              </a:lnSpc>
              <a:spcBef>
                <a:spcPts val="1000"/>
              </a:spcBef>
            </a:pPr>
            <a:r>
              <a:rPr lang="en-GB" sz="2400">
                <a:latin typeface="Calibri" panose="020F0502020204030204" pitchFamily="34" charset="0"/>
                <a:cs typeface="Calibri" panose="020F0502020204030204" pitchFamily="34" charset="0"/>
              </a:rPr>
              <a:t>Plain directory of YAML/</a:t>
            </a:r>
            <a:r>
              <a:rPr lang="en-GB" sz="2400" err="1">
                <a:latin typeface="Calibri" panose="020F0502020204030204" pitchFamily="34" charset="0"/>
                <a:cs typeface="Calibri" panose="020F0502020204030204" pitchFamily="34" charset="0"/>
              </a:rPr>
              <a:t>json</a:t>
            </a:r>
            <a:r>
              <a:rPr lang="en-GB" sz="2400">
                <a:latin typeface="Calibri" panose="020F0502020204030204" pitchFamily="34" charset="0"/>
                <a:cs typeface="Calibri" panose="020F0502020204030204" pitchFamily="34" charset="0"/>
              </a:rPr>
              <a:t> manifests</a:t>
            </a:r>
          </a:p>
          <a:p>
            <a:pPr>
              <a:lnSpc>
                <a:spcPct val="110000"/>
              </a:lnSpc>
            </a:pPr>
            <a:r>
              <a:rPr lang="en-GB" sz="2800">
                <a:latin typeface="Calibri" panose="020F0502020204030204" pitchFamily="34" charset="0"/>
                <a:cs typeface="Calibri" panose="020F0502020204030204" pitchFamily="34" charset="0"/>
              </a:rPr>
              <a:t>It continuously monitors running applications and compares the current, live state against the desired target state (as specified in the Git repo). </a:t>
            </a:r>
          </a:p>
          <a:p>
            <a:endParaRPr lang="en-US"/>
          </a:p>
        </p:txBody>
      </p:sp>
      <p:pic>
        <p:nvPicPr>
          <p:cNvPr id="5" name="Picture 8" descr="Setting up Azure AD Saml using Dex server in ARGOCD ...">
            <a:extLst>
              <a:ext uri="{FF2B5EF4-FFF2-40B4-BE49-F238E27FC236}">
                <a16:creationId xmlns:a16="http://schemas.microsoft.com/office/drawing/2014/main" id="{082F7414-8E3E-5721-293F-83E8E953731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123734" y="534972"/>
            <a:ext cx="2068266" cy="106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441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8343-22D4-6891-7362-282BBA53F8D8}"/>
              </a:ext>
            </a:extLst>
          </p:cNvPr>
          <p:cNvSpPr>
            <a:spLocks noGrp="1"/>
          </p:cNvSpPr>
          <p:nvPr>
            <p:ph type="title"/>
          </p:nvPr>
        </p:nvSpPr>
        <p:spPr/>
        <p:txBody>
          <a:bodyPr>
            <a:normAutofit/>
          </a:bodyPr>
          <a:lstStyle/>
          <a:p>
            <a:r>
              <a:rPr lang="en-GB" sz="3200"/>
              <a:t>Continuous Delivery Sync using </a:t>
            </a:r>
            <a:r>
              <a:rPr lang="en-GB" sz="3200" err="1"/>
              <a:t>ArgoCD</a:t>
            </a:r>
            <a:endParaRPr lang="en-US" sz="3200"/>
          </a:p>
        </p:txBody>
      </p:sp>
      <p:sp>
        <p:nvSpPr>
          <p:cNvPr id="3" name="Text Placeholder 2">
            <a:extLst>
              <a:ext uri="{FF2B5EF4-FFF2-40B4-BE49-F238E27FC236}">
                <a16:creationId xmlns:a16="http://schemas.microsoft.com/office/drawing/2014/main" id="{B4604CA7-B7A5-F572-DFB4-E6BE0BCD4F11}"/>
              </a:ext>
            </a:extLst>
          </p:cNvPr>
          <p:cNvSpPr>
            <a:spLocks noGrp="1"/>
          </p:cNvSpPr>
          <p:nvPr>
            <p:ph type="body" sz="quarter" idx="10"/>
          </p:nvPr>
        </p:nvSpPr>
        <p:spPr/>
        <p:txBody>
          <a:bodyPr/>
          <a:lstStyle/>
          <a:p>
            <a:r>
              <a:rPr lang="en-US" sz="2000"/>
              <a:t>Example NGINX Manifest Files</a:t>
            </a:r>
          </a:p>
        </p:txBody>
      </p:sp>
      <p:pic>
        <p:nvPicPr>
          <p:cNvPr id="5" name="Picture 4">
            <a:extLst>
              <a:ext uri="{FF2B5EF4-FFF2-40B4-BE49-F238E27FC236}">
                <a16:creationId xmlns:a16="http://schemas.microsoft.com/office/drawing/2014/main" id="{DFCBC699-B409-BA16-60D5-625CD2708536}"/>
              </a:ext>
            </a:extLst>
          </p:cNvPr>
          <p:cNvPicPr>
            <a:picLocks noChangeAspect="1"/>
          </p:cNvPicPr>
          <p:nvPr/>
        </p:nvPicPr>
        <p:blipFill>
          <a:blip r:embed="rId2"/>
          <a:stretch>
            <a:fillRect/>
          </a:stretch>
        </p:blipFill>
        <p:spPr>
          <a:xfrm>
            <a:off x="1149350" y="1736344"/>
            <a:ext cx="2984500" cy="4292600"/>
          </a:xfrm>
          <a:prstGeom prst="rect">
            <a:avLst/>
          </a:prstGeom>
          <a:ln>
            <a:solidFill>
              <a:schemeClr val="bg1"/>
            </a:solidFill>
          </a:ln>
        </p:spPr>
      </p:pic>
      <p:pic>
        <p:nvPicPr>
          <p:cNvPr id="7" name="Picture 6">
            <a:extLst>
              <a:ext uri="{FF2B5EF4-FFF2-40B4-BE49-F238E27FC236}">
                <a16:creationId xmlns:a16="http://schemas.microsoft.com/office/drawing/2014/main" id="{36CD39B6-EBCA-CC54-3384-F575E676AE91}"/>
              </a:ext>
            </a:extLst>
          </p:cNvPr>
          <p:cNvPicPr>
            <a:picLocks noChangeAspect="1"/>
          </p:cNvPicPr>
          <p:nvPr/>
        </p:nvPicPr>
        <p:blipFill>
          <a:blip r:embed="rId3"/>
          <a:stretch>
            <a:fillRect/>
          </a:stretch>
        </p:blipFill>
        <p:spPr>
          <a:xfrm>
            <a:off x="4460715" y="1745651"/>
            <a:ext cx="2177143" cy="2898322"/>
          </a:xfrm>
          <a:prstGeom prst="rect">
            <a:avLst/>
          </a:prstGeom>
          <a:ln>
            <a:solidFill>
              <a:schemeClr val="bg1"/>
            </a:solidFill>
          </a:ln>
        </p:spPr>
      </p:pic>
      <p:sp>
        <p:nvSpPr>
          <p:cNvPr id="8" name="TextBox 7">
            <a:extLst>
              <a:ext uri="{FF2B5EF4-FFF2-40B4-BE49-F238E27FC236}">
                <a16:creationId xmlns:a16="http://schemas.microsoft.com/office/drawing/2014/main" id="{35A80296-11A7-D3AC-637C-32133A08D638}"/>
              </a:ext>
            </a:extLst>
          </p:cNvPr>
          <p:cNvSpPr txBox="1"/>
          <p:nvPr/>
        </p:nvSpPr>
        <p:spPr>
          <a:xfrm>
            <a:off x="1540754" y="1286564"/>
            <a:ext cx="2201692" cy="400110"/>
          </a:xfrm>
          <a:prstGeom prst="rect">
            <a:avLst/>
          </a:prstGeom>
          <a:noFill/>
        </p:spPr>
        <p:txBody>
          <a:bodyPr wrap="none" rtlCol="0">
            <a:spAutoFit/>
          </a:bodyPr>
          <a:lstStyle/>
          <a:p>
            <a:pPr algn="ctr"/>
            <a:r>
              <a:rPr lang="en-US" sz="2000" err="1">
                <a:solidFill>
                  <a:schemeClr val="bg1"/>
                </a:solidFill>
                <a:latin typeface="NVIDIA Sans" panose="020B0503020203020204" pitchFamily="34" charset="0"/>
                <a:cs typeface="NVIDIA Sans" panose="020B0503020203020204" pitchFamily="34" charset="0"/>
              </a:rPr>
              <a:t>deployment.yaml</a:t>
            </a:r>
            <a:endParaRPr lang="en-US" sz="2000">
              <a:solidFill>
                <a:schemeClr val="bg1"/>
              </a:solidFill>
              <a:latin typeface="NVIDIA Sans" panose="020B0503020203020204" pitchFamily="34" charset="0"/>
              <a:cs typeface="NVIDIA Sans" panose="020B0503020203020204" pitchFamily="34" charset="0"/>
            </a:endParaRPr>
          </a:p>
        </p:txBody>
      </p:sp>
      <p:sp>
        <p:nvSpPr>
          <p:cNvPr id="9" name="TextBox 8">
            <a:extLst>
              <a:ext uri="{FF2B5EF4-FFF2-40B4-BE49-F238E27FC236}">
                <a16:creationId xmlns:a16="http://schemas.microsoft.com/office/drawing/2014/main" id="{D0522E64-3894-D987-B0B9-5499FCAB0A7A}"/>
              </a:ext>
            </a:extLst>
          </p:cNvPr>
          <p:cNvSpPr txBox="1"/>
          <p:nvPr/>
        </p:nvSpPr>
        <p:spPr>
          <a:xfrm>
            <a:off x="4723809" y="1326648"/>
            <a:ext cx="1626407" cy="400110"/>
          </a:xfrm>
          <a:prstGeom prst="rect">
            <a:avLst/>
          </a:prstGeom>
          <a:noFill/>
        </p:spPr>
        <p:txBody>
          <a:bodyPr wrap="none" rtlCol="0">
            <a:spAutoFit/>
          </a:bodyPr>
          <a:lstStyle/>
          <a:p>
            <a:pPr algn="ctr"/>
            <a:r>
              <a:rPr lang="en-US" sz="2000" err="1">
                <a:solidFill>
                  <a:schemeClr val="bg1"/>
                </a:solidFill>
                <a:latin typeface="NVIDIA Sans" panose="020B0503020203020204" pitchFamily="34" charset="0"/>
                <a:cs typeface="NVIDIA Sans" panose="020B0503020203020204" pitchFamily="34" charset="0"/>
              </a:rPr>
              <a:t>service.yaml</a:t>
            </a:r>
            <a:endParaRPr lang="en-US" sz="2000">
              <a:solidFill>
                <a:schemeClr val="bg1"/>
              </a:solidFill>
              <a:latin typeface="NVIDIA Sans" panose="020B0503020203020204" pitchFamily="34" charset="0"/>
              <a:cs typeface="NVIDIA Sans" panose="020B0503020203020204" pitchFamily="34" charset="0"/>
            </a:endParaRPr>
          </a:p>
        </p:txBody>
      </p:sp>
      <p:pic>
        <p:nvPicPr>
          <p:cNvPr id="12" name="Picture 11">
            <a:extLst>
              <a:ext uri="{FF2B5EF4-FFF2-40B4-BE49-F238E27FC236}">
                <a16:creationId xmlns:a16="http://schemas.microsoft.com/office/drawing/2014/main" id="{D1C959A0-C327-9BA2-FCAC-16701F1976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0662" y="1857828"/>
            <a:ext cx="3207487" cy="2407557"/>
          </a:xfrm>
          <a:prstGeom prst="rect">
            <a:avLst/>
          </a:prstGeom>
        </p:spPr>
      </p:pic>
      <p:sp>
        <p:nvSpPr>
          <p:cNvPr id="13" name="Right Arrow 12">
            <a:extLst>
              <a:ext uri="{FF2B5EF4-FFF2-40B4-BE49-F238E27FC236}">
                <a16:creationId xmlns:a16="http://schemas.microsoft.com/office/drawing/2014/main" id="{DDFD9FDB-7D91-8F6D-242E-51F76CDB3D66}"/>
              </a:ext>
            </a:extLst>
          </p:cNvPr>
          <p:cNvSpPr/>
          <p:nvPr/>
        </p:nvSpPr>
        <p:spPr>
          <a:xfrm>
            <a:off x="7141091" y="2782670"/>
            <a:ext cx="1016337" cy="64633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4" name="TextBox 13">
            <a:extLst>
              <a:ext uri="{FF2B5EF4-FFF2-40B4-BE49-F238E27FC236}">
                <a16:creationId xmlns:a16="http://schemas.microsoft.com/office/drawing/2014/main" id="{D75581D0-D34F-9D65-F76F-6C38D4926ED9}"/>
              </a:ext>
            </a:extLst>
          </p:cNvPr>
          <p:cNvSpPr txBox="1"/>
          <p:nvPr/>
        </p:nvSpPr>
        <p:spPr>
          <a:xfrm>
            <a:off x="6891993" y="2444116"/>
            <a:ext cx="1486304" cy="338554"/>
          </a:xfrm>
          <a:prstGeom prst="rect">
            <a:avLst/>
          </a:prstGeom>
          <a:noFill/>
        </p:spPr>
        <p:txBody>
          <a:bodyPr wrap="none" rtlCol="0">
            <a:spAutoFit/>
          </a:bodyPr>
          <a:lstStyle/>
          <a:p>
            <a:pPr algn="ctr"/>
            <a:r>
              <a:rPr lang="en-US" sz="1600">
                <a:solidFill>
                  <a:schemeClr val="bg1"/>
                </a:solidFill>
                <a:latin typeface="NVIDIA Sans" panose="020B0503020203020204" pitchFamily="34" charset="0"/>
                <a:cs typeface="NVIDIA Sans" panose="020B0503020203020204" pitchFamily="34" charset="0"/>
              </a:rPr>
              <a:t>pushed to Git</a:t>
            </a:r>
          </a:p>
        </p:txBody>
      </p:sp>
    </p:spTree>
    <p:extLst>
      <p:ext uri="{BB962C8B-B14F-4D97-AF65-F5344CB8AC3E}">
        <p14:creationId xmlns:p14="http://schemas.microsoft.com/office/powerpoint/2010/main" val="1081334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358C-DD0D-31FD-D114-B3C24B79BBA9}"/>
              </a:ext>
            </a:extLst>
          </p:cNvPr>
          <p:cNvSpPr>
            <a:spLocks noGrp="1"/>
          </p:cNvSpPr>
          <p:nvPr>
            <p:ph type="title"/>
          </p:nvPr>
        </p:nvSpPr>
        <p:spPr/>
        <p:txBody>
          <a:bodyPr>
            <a:normAutofit/>
          </a:bodyPr>
          <a:lstStyle/>
          <a:p>
            <a:r>
              <a:rPr lang="en-GB" sz="3200"/>
              <a:t>Continuous Delivery Sync using </a:t>
            </a:r>
            <a:r>
              <a:rPr lang="en-GB" sz="3200" err="1"/>
              <a:t>ArgoCD</a:t>
            </a:r>
            <a:endParaRPr lang="en-US" sz="3200"/>
          </a:p>
        </p:txBody>
      </p:sp>
      <p:sp>
        <p:nvSpPr>
          <p:cNvPr id="3" name="Text Placeholder 2">
            <a:extLst>
              <a:ext uri="{FF2B5EF4-FFF2-40B4-BE49-F238E27FC236}">
                <a16:creationId xmlns:a16="http://schemas.microsoft.com/office/drawing/2014/main" id="{70B3AB5B-EC4E-8F7C-9613-F5DEB87BC52A}"/>
              </a:ext>
            </a:extLst>
          </p:cNvPr>
          <p:cNvSpPr>
            <a:spLocks noGrp="1"/>
          </p:cNvSpPr>
          <p:nvPr>
            <p:ph type="body" sz="quarter" idx="10"/>
          </p:nvPr>
        </p:nvSpPr>
        <p:spPr/>
        <p:txBody>
          <a:bodyPr/>
          <a:lstStyle/>
          <a:p>
            <a:r>
              <a:rPr lang="en-US" sz="2000" err="1"/>
              <a:t>ArgoCD</a:t>
            </a:r>
            <a:r>
              <a:rPr lang="en-US" sz="2000"/>
              <a:t> Application Explanation</a:t>
            </a:r>
          </a:p>
        </p:txBody>
      </p:sp>
      <p:pic>
        <p:nvPicPr>
          <p:cNvPr id="5" name="Picture 4">
            <a:extLst>
              <a:ext uri="{FF2B5EF4-FFF2-40B4-BE49-F238E27FC236}">
                <a16:creationId xmlns:a16="http://schemas.microsoft.com/office/drawing/2014/main" id="{801BA044-6FE5-2E51-037C-62EFCF9F854C}"/>
              </a:ext>
            </a:extLst>
          </p:cNvPr>
          <p:cNvPicPr>
            <a:picLocks noChangeAspect="1"/>
          </p:cNvPicPr>
          <p:nvPr/>
        </p:nvPicPr>
        <p:blipFill>
          <a:blip r:embed="rId2"/>
          <a:stretch>
            <a:fillRect/>
          </a:stretch>
        </p:blipFill>
        <p:spPr>
          <a:xfrm>
            <a:off x="1230197" y="1436913"/>
            <a:ext cx="3958023" cy="5269195"/>
          </a:xfrm>
          <a:prstGeom prst="rect">
            <a:avLst/>
          </a:prstGeom>
          <a:ln>
            <a:solidFill>
              <a:schemeClr val="bg1"/>
            </a:solidFill>
          </a:ln>
        </p:spPr>
      </p:pic>
      <p:sp>
        <p:nvSpPr>
          <p:cNvPr id="6" name="Rectangle 5">
            <a:extLst>
              <a:ext uri="{FF2B5EF4-FFF2-40B4-BE49-F238E27FC236}">
                <a16:creationId xmlns:a16="http://schemas.microsoft.com/office/drawing/2014/main" id="{EE49DB1F-6088-8CD3-1156-600D127A3720}"/>
              </a:ext>
            </a:extLst>
          </p:cNvPr>
          <p:cNvSpPr/>
          <p:nvPr/>
        </p:nvSpPr>
        <p:spPr>
          <a:xfrm>
            <a:off x="1291044" y="1638228"/>
            <a:ext cx="1684386" cy="234115"/>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 name="Rectangle 6">
            <a:extLst>
              <a:ext uri="{FF2B5EF4-FFF2-40B4-BE49-F238E27FC236}">
                <a16:creationId xmlns:a16="http://schemas.microsoft.com/office/drawing/2014/main" id="{32712101-A3D8-CCE9-0761-7BAFC8B36C60}"/>
              </a:ext>
            </a:extLst>
          </p:cNvPr>
          <p:cNvSpPr/>
          <p:nvPr/>
        </p:nvSpPr>
        <p:spPr>
          <a:xfrm>
            <a:off x="1414414" y="2705028"/>
            <a:ext cx="3773805" cy="723972"/>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9EBE76C7-A4CA-6CB9-43FF-55C462DDBCC4}"/>
              </a:ext>
            </a:extLst>
          </p:cNvPr>
          <p:cNvSpPr/>
          <p:nvPr/>
        </p:nvSpPr>
        <p:spPr>
          <a:xfrm>
            <a:off x="1414414" y="3428999"/>
            <a:ext cx="3773805" cy="1268115"/>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 name="Rectangle 8">
            <a:extLst>
              <a:ext uri="{FF2B5EF4-FFF2-40B4-BE49-F238E27FC236}">
                <a16:creationId xmlns:a16="http://schemas.microsoft.com/office/drawing/2014/main" id="{5D669A27-1B29-B355-EF74-84D35C444653}"/>
              </a:ext>
            </a:extLst>
          </p:cNvPr>
          <p:cNvSpPr/>
          <p:nvPr/>
        </p:nvSpPr>
        <p:spPr>
          <a:xfrm>
            <a:off x="1414414" y="4763151"/>
            <a:ext cx="3773805" cy="1942957"/>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 name="TextBox 9">
            <a:extLst>
              <a:ext uri="{FF2B5EF4-FFF2-40B4-BE49-F238E27FC236}">
                <a16:creationId xmlns:a16="http://schemas.microsoft.com/office/drawing/2014/main" id="{808F9DDF-7F84-781B-76F7-B7F95D31A9E1}"/>
              </a:ext>
            </a:extLst>
          </p:cNvPr>
          <p:cNvSpPr txBox="1"/>
          <p:nvPr/>
        </p:nvSpPr>
        <p:spPr>
          <a:xfrm>
            <a:off x="7334577" y="1610492"/>
            <a:ext cx="4670758" cy="400110"/>
          </a:xfrm>
          <a:prstGeom prst="rect">
            <a:avLst/>
          </a:prstGeom>
          <a:noFill/>
          <a:ln>
            <a:solidFill>
              <a:schemeClr val="bg1"/>
            </a:solidFill>
          </a:ln>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Custom CRD for the </a:t>
            </a:r>
            <a:r>
              <a:rPr lang="en-US" sz="2000" err="1">
                <a:solidFill>
                  <a:schemeClr val="bg1"/>
                </a:solidFill>
                <a:latin typeface="NVIDIA Sans" panose="020B0503020203020204" pitchFamily="34" charset="0"/>
                <a:cs typeface="NVIDIA Sans" panose="020B0503020203020204" pitchFamily="34" charset="0"/>
              </a:rPr>
              <a:t>ArgoCD</a:t>
            </a:r>
            <a:endParaRPr lang="en-US" sz="2000">
              <a:solidFill>
                <a:schemeClr val="bg1"/>
              </a:solidFill>
              <a:latin typeface="NVIDIA Sans" panose="020B0503020203020204" pitchFamily="34" charset="0"/>
              <a:cs typeface="NVIDIA Sans" panose="020B0503020203020204" pitchFamily="34" charset="0"/>
            </a:endParaRPr>
          </a:p>
        </p:txBody>
      </p:sp>
      <p:sp>
        <p:nvSpPr>
          <p:cNvPr id="11" name="TextBox 10">
            <a:extLst>
              <a:ext uri="{FF2B5EF4-FFF2-40B4-BE49-F238E27FC236}">
                <a16:creationId xmlns:a16="http://schemas.microsoft.com/office/drawing/2014/main" id="{EFC07C59-44FE-8E34-6C7B-C2BD1BF25FD3}"/>
              </a:ext>
            </a:extLst>
          </p:cNvPr>
          <p:cNvSpPr txBox="1"/>
          <p:nvPr/>
        </p:nvSpPr>
        <p:spPr>
          <a:xfrm>
            <a:off x="7318040" y="2705078"/>
            <a:ext cx="4670759" cy="400110"/>
          </a:xfrm>
          <a:prstGeom prst="rect">
            <a:avLst/>
          </a:prstGeom>
          <a:noFill/>
          <a:ln>
            <a:solidFill>
              <a:schemeClr val="bg1"/>
            </a:solidFill>
          </a:ln>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Destination Namespace and Cluster</a:t>
            </a:r>
          </a:p>
        </p:txBody>
      </p:sp>
      <p:sp>
        <p:nvSpPr>
          <p:cNvPr id="12" name="TextBox 11">
            <a:extLst>
              <a:ext uri="{FF2B5EF4-FFF2-40B4-BE49-F238E27FC236}">
                <a16:creationId xmlns:a16="http://schemas.microsoft.com/office/drawing/2014/main" id="{41AC8A6C-0120-909D-FB9F-81D520E85BCC}"/>
              </a:ext>
            </a:extLst>
          </p:cNvPr>
          <p:cNvSpPr txBox="1"/>
          <p:nvPr/>
        </p:nvSpPr>
        <p:spPr>
          <a:xfrm>
            <a:off x="7334577" y="3565436"/>
            <a:ext cx="4654223" cy="1015663"/>
          </a:xfrm>
          <a:prstGeom prst="rect">
            <a:avLst/>
          </a:prstGeom>
          <a:noFill/>
          <a:ln>
            <a:solidFill>
              <a:schemeClr val="bg1"/>
            </a:solidFill>
          </a:ln>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Source information. We can also specify helm repo and custom values here</a:t>
            </a:r>
          </a:p>
        </p:txBody>
      </p:sp>
      <p:sp>
        <p:nvSpPr>
          <p:cNvPr id="13" name="TextBox 12">
            <a:extLst>
              <a:ext uri="{FF2B5EF4-FFF2-40B4-BE49-F238E27FC236}">
                <a16:creationId xmlns:a16="http://schemas.microsoft.com/office/drawing/2014/main" id="{306C109C-6F6D-0F75-9655-A11936C3E8DE}"/>
              </a:ext>
            </a:extLst>
          </p:cNvPr>
          <p:cNvSpPr txBox="1"/>
          <p:nvPr/>
        </p:nvSpPr>
        <p:spPr>
          <a:xfrm>
            <a:off x="7334577" y="5293253"/>
            <a:ext cx="4654222" cy="400110"/>
          </a:xfrm>
          <a:prstGeom prst="rect">
            <a:avLst/>
          </a:prstGeom>
          <a:noFill/>
          <a:ln>
            <a:solidFill>
              <a:schemeClr val="bg1"/>
            </a:solidFill>
          </a:ln>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Sync parameters used by </a:t>
            </a:r>
            <a:r>
              <a:rPr lang="en-US" sz="2000" err="1">
                <a:solidFill>
                  <a:schemeClr val="bg1"/>
                </a:solidFill>
                <a:latin typeface="NVIDIA Sans" panose="020B0503020203020204" pitchFamily="34" charset="0"/>
                <a:cs typeface="NVIDIA Sans" panose="020B0503020203020204" pitchFamily="34" charset="0"/>
              </a:rPr>
              <a:t>ArgoCD</a:t>
            </a:r>
            <a:endParaRPr lang="en-US" sz="2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834395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4D6E5-41F5-828F-FC92-0C381DCF43B5}"/>
              </a:ext>
            </a:extLst>
          </p:cNvPr>
          <p:cNvSpPr>
            <a:spLocks noGrp="1"/>
          </p:cNvSpPr>
          <p:nvPr>
            <p:ph type="title"/>
          </p:nvPr>
        </p:nvSpPr>
        <p:spPr/>
        <p:txBody>
          <a:bodyPr>
            <a:normAutofit/>
          </a:bodyPr>
          <a:lstStyle/>
          <a:p>
            <a:r>
              <a:rPr lang="en-US" sz="3200" err="1"/>
              <a:t>ArgoCD</a:t>
            </a:r>
            <a:r>
              <a:rPr lang="en-US" sz="3200"/>
              <a:t> Application</a:t>
            </a:r>
          </a:p>
        </p:txBody>
      </p:sp>
      <p:sp>
        <p:nvSpPr>
          <p:cNvPr id="3" name="Text Placeholder 2">
            <a:extLst>
              <a:ext uri="{FF2B5EF4-FFF2-40B4-BE49-F238E27FC236}">
                <a16:creationId xmlns:a16="http://schemas.microsoft.com/office/drawing/2014/main" id="{02B90B68-FAC9-DE8B-83D7-4C7422CD799A}"/>
              </a:ext>
            </a:extLst>
          </p:cNvPr>
          <p:cNvSpPr>
            <a:spLocks noGrp="1"/>
          </p:cNvSpPr>
          <p:nvPr>
            <p:ph type="body" sz="quarter" idx="10"/>
          </p:nvPr>
        </p:nvSpPr>
        <p:spPr/>
        <p:txBody>
          <a:bodyPr/>
          <a:lstStyle/>
          <a:p>
            <a:r>
              <a:rPr lang="en-US" sz="2000"/>
              <a:t>Example NGINX Application</a:t>
            </a:r>
          </a:p>
        </p:txBody>
      </p:sp>
      <p:sp>
        <p:nvSpPr>
          <p:cNvPr id="9" name="Right Arrow 8">
            <a:extLst>
              <a:ext uri="{FF2B5EF4-FFF2-40B4-BE49-F238E27FC236}">
                <a16:creationId xmlns:a16="http://schemas.microsoft.com/office/drawing/2014/main" id="{4007A09E-69EA-144D-84E6-2E5917534D2B}"/>
              </a:ext>
            </a:extLst>
          </p:cNvPr>
          <p:cNvSpPr/>
          <p:nvPr/>
        </p:nvSpPr>
        <p:spPr>
          <a:xfrm>
            <a:off x="4441219" y="3347644"/>
            <a:ext cx="1016337" cy="64633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4" name="Picture 3">
            <a:extLst>
              <a:ext uri="{FF2B5EF4-FFF2-40B4-BE49-F238E27FC236}">
                <a16:creationId xmlns:a16="http://schemas.microsoft.com/office/drawing/2014/main" id="{3A716EAB-3576-24E1-CAD5-D44A10E72C5E}"/>
              </a:ext>
            </a:extLst>
          </p:cNvPr>
          <p:cNvPicPr>
            <a:picLocks noChangeAspect="1"/>
          </p:cNvPicPr>
          <p:nvPr/>
        </p:nvPicPr>
        <p:blipFill>
          <a:blip r:embed="rId2"/>
          <a:stretch>
            <a:fillRect/>
          </a:stretch>
        </p:blipFill>
        <p:spPr>
          <a:xfrm>
            <a:off x="301282" y="1190170"/>
            <a:ext cx="3958023" cy="5269195"/>
          </a:xfrm>
          <a:prstGeom prst="rect">
            <a:avLst/>
          </a:prstGeom>
          <a:ln>
            <a:solidFill>
              <a:schemeClr val="bg1"/>
            </a:solidFill>
          </a:ln>
        </p:spPr>
      </p:pic>
      <p:pic>
        <p:nvPicPr>
          <p:cNvPr id="5" name="Picture 4">
            <a:extLst>
              <a:ext uri="{FF2B5EF4-FFF2-40B4-BE49-F238E27FC236}">
                <a16:creationId xmlns:a16="http://schemas.microsoft.com/office/drawing/2014/main" id="{CFD17E1B-624F-1693-AAA5-81938C457B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9470" y="1832812"/>
            <a:ext cx="5997430" cy="4092189"/>
          </a:xfrm>
          <a:prstGeom prst="rect">
            <a:avLst/>
          </a:prstGeom>
        </p:spPr>
      </p:pic>
    </p:spTree>
    <p:extLst>
      <p:ext uri="{BB962C8B-B14F-4D97-AF65-F5344CB8AC3E}">
        <p14:creationId xmlns:p14="http://schemas.microsoft.com/office/powerpoint/2010/main" val="4072677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1298-7390-0930-989F-382B54388CD6}"/>
              </a:ext>
            </a:extLst>
          </p:cNvPr>
          <p:cNvSpPr>
            <a:spLocks noGrp="1"/>
          </p:cNvSpPr>
          <p:nvPr>
            <p:ph type="title"/>
          </p:nvPr>
        </p:nvSpPr>
        <p:spPr/>
        <p:txBody>
          <a:bodyPr>
            <a:normAutofit/>
          </a:bodyPr>
          <a:lstStyle/>
          <a:p>
            <a:r>
              <a:rPr lang="en-US" sz="3200" err="1"/>
              <a:t>ArgoCD</a:t>
            </a:r>
            <a:r>
              <a:rPr lang="en-US" sz="3200"/>
              <a:t> Application</a:t>
            </a:r>
          </a:p>
        </p:txBody>
      </p:sp>
      <p:sp>
        <p:nvSpPr>
          <p:cNvPr id="3" name="Text Placeholder 2">
            <a:extLst>
              <a:ext uri="{FF2B5EF4-FFF2-40B4-BE49-F238E27FC236}">
                <a16:creationId xmlns:a16="http://schemas.microsoft.com/office/drawing/2014/main" id="{3D96AAA9-7A0F-D29A-15D1-E7AE83F443D0}"/>
              </a:ext>
            </a:extLst>
          </p:cNvPr>
          <p:cNvSpPr>
            <a:spLocks noGrp="1"/>
          </p:cNvSpPr>
          <p:nvPr>
            <p:ph type="body" sz="quarter" idx="10"/>
          </p:nvPr>
        </p:nvSpPr>
        <p:spPr/>
        <p:txBody>
          <a:bodyPr/>
          <a:lstStyle/>
          <a:p>
            <a:r>
              <a:rPr lang="en-US" sz="2000"/>
              <a:t>Example NGINX Application</a:t>
            </a:r>
          </a:p>
        </p:txBody>
      </p:sp>
      <p:pic>
        <p:nvPicPr>
          <p:cNvPr id="4" name="Picture 3">
            <a:extLst>
              <a:ext uri="{FF2B5EF4-FFF2-40B4-BE49-F238E27FC236}">
                <a16:creationId xmlns:a16="http://schemas.microsoft.com/office/drawing/2014/main" id="{1CA81048-A207-7578-D86F-A54B1771B2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531" y="1633293"/>
            <a:ext cx="11340938" cy="4056974"/>
          </a:xfrm>
          <a:prstGeom prst="rect">
            <a:avLst/>
          </a:prstGeom>
        </p:spPr>
      </p:pic>
      <p:sp>
        <p:nvSpPr>
          <p:cNvPr id="5" name="Rectangle 4">
            <a:extLst>
              <a:ext uri="{FF2B5EF4-FFF2-40B4-BE49-F238E27FC236}">
                <a16:creationId xmlns:a16="http://schemas.microsoft.com/office/drawing/2014/main" id="{076FFAE0-A99F-31D6-4663-6CAA67808F07}"/>
              </a:ext>
            </a:extLst>
          </p:cNvPr>
          <p:cNvSpPr/>
          <p:nvPr/>
        </p:nvSpPr>
        <p:spPr>
          <a:xfrm>
            <a:off x="425531" y="2262342"/>
            <a:ext cx="1330698" cy="292172"/>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 name="Rectangle 6">
            <a:extLst>
              <a:ext uri="{FF2B5EF4-FFF2-40B4-BE49-F238E27FC236}">
                <a16:creationId xmlns:a16="http://schemas.microsoft.com/office/drawing/2014/main" id="{B6BFD623-517C-CAC8-AD7C-91A3794E4E1A}"/>
              </a:ext>
            </a:extLst>
          </p:cNvPr>
          <p:cNvSpPr/>
          <p:nvPr/>
        </p:nvSpPr>
        <p:spPr>
          <a:xfrm>
            <a:off x="3117930" y="1981418"/>
            <a:ext cx="1454069" cy="280924"/>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8C09A664-3F0E-B2EE-2EFC-9ED00E5639D6}"/>
              </a:ext>
            </a:extLst>
          </p:cNvPr>
          <p:cNvSpPr/>
          <p:nvPr/>
        </p:nvSpPr>
        <p:spPr>
          <a:xfrm>
            <a:off x="5368965" y="2714388"/>
            <a:ext cx="2338121" cy="348125"/>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 name="Rectangle 8">
            <a:extLst>
              <a:ext uri="{FF2B5EF4-FFF2-40B4-BE49-F238E27FC236}">
                <a16:creationId xmlns:a16="http://schemas.microsoft.com/office/drawing/2014/main" id="{402D1E5C-BFAE-72D4-43D2-FBCA0C6CBA73}"/>
              </a:ext>
            </a:extLst>
          </p:cNvPr>
          <p:cNvSpPr/>
          <p:nvPr/>
        </p:nvSpPr>
        <p:spPr>
          <a:xfrm>
            <a:off x="444328" y="2552161"/>
            <a:ext cx="1330698" cy="348125"/>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8872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992D-C390-F3CE-CC3E-0B8BD4452F42}"/>
              </a:ext>
            </a:extLst>
          </p:cNvPr>
          <p:cNvSpPr>
            <a:spLocks noGrp="1"/>
          </p:cNvSpPr>
          <p:nvPr>
            <p:ph type="title"/>
          </p:nvPr>
        </p:nvSpPr>
        <p:spPr/>
        <p:txBody>
          <a:bodyPr>
            <a:normAutofit/>
          </a:bodyPr>
          <a:lstStyle/>
          <a:p>
            <a:r>
              <a:rPr lang="en-US" sz="3200" dirty="0"/>
              <a:t>Launching the Lab</a:t>
            </a:r>
          </a:p>
        </p:txBody>
      </p:sp>
      <p:sp>
        <p:nvSpPr>
          <p:cNvPr id="3" name="Text Placeholder 2">
            <a:extLst>
              <a:ext uri="{FF2B5EF4-FFF2-40B4-BE49-F238E27FC236}">
                <a16:creationId xmlns:a16="http://schemas.microsoft.com/office/drawing/2014/main" id="{69469B03-4DC4-4CDF-6DBC-CB02393DE00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9C0D4A09-9756-7D1D-183A-42BB13325FE2}"/>
              </a:ext>
            </a:extLst>
          </p:cNvPr>
          <p:cNvSpPr>
            <a:spLocks noGrp="1"/>
          </p:cNvSpPr>
          <p:nvPr>
            <p:ph idx="1"/>
          </p:nvPr>
        </p:nvSpPr>
        <p:spPr/>
        <p:txBody>
          <a:bodyPr/>
          <a:lstStyle/>
          <a:p>
            <a:r>
              <a:rPr lang="en-US" sz="2000" dirty="0"/>
              <a:t>Go to </a:t>
            </a:r>
            <a:r>
              <a:rPr lang="en-US" sz="2000" dirty="0">
                <a:hlinkClick r:id="rId3"/>
              </a:rPr>
              <a:t>https://learn.nvidia.com/dli-event</a:t>
            </a:r>
            <a:endParaRPr lang="en-US" sz="2000" dirty="0"/>
          </a:p>
          <a:p>
            <a:r>
              <a:rPr lang="en-US" sz="2000" dirty="0"/>
              <a:t>Enter event code: </a:t>
            </a:r>
            <a:r>
              <a:rPr lang="en-US" sz="2000" dirty="0">
                <a:solidFill>
                  <a:srgbClr val="FF0000"/>
                </a:solidFill>
              </a:rPr>
              <a:t>&lt;given at the time of lab&gt;</a:t>
            </a:r>
          </a:p>
          <a:p>
            <a:r>
              <a:rPr lang="en-US" sz="2000" dirty="0"/>
              <a:t>You may need to login/create account.</a:t>
            </a:r>
          </a:p>
          <a:p>
            <a:endParaRPr lang="en-US" sz="1200" dirty="0"/>
          </a:p>
        </p:txBody>
      </p:sp>
      <p:pic>
        <p:nvPicPr>
          <p:cNvPr id="6" name="Picture 5">
            <a:extLst>
              <a:ext uri="{FF2B5EF4-FFF2-40B4-BE49-F238E27FC236}">
                <a16:creationId xmlns:a16="http://schemas.microsoft.com/office/drawing/2014/main" id="{F7645FBB-2EA9-880B-B50E-31FB3294DC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9159" y="3069218"/>
            <a:ext cx="4193968" cy="3204257"/>
          </a:xfrm>
          <a:prstGeom prst="rect">
            <a:avLst/>
          </a:prstGeom>
        </p:spPr>
      </p:pic>
      <p:sp>
        <p:nvSpPr>
          <p:cNvPr id="7" name="Rectangle 6">
            <a:extLst>
              <a:ext uri="{FF2B5EF4-FFF2-40B4-BE49-F238E27FC236}">
                <a16:creationId xmlns:a16="http://schemas.microsoft.com/office/drawing/2014/main" id="{A235FC9F-E54D-C8EB-028A-D386652404BC}"/>
              </a:ext>
            </a:extLst>
          </p:cNvPr>
          <p:cNvSpPr/>
          <p:nvPr/>
        </p:nvSpPr>
        <p:spPr>
          <a:xfrm>
            <a:off x="10880203" y="5602146"/>
            <a:ext cx="1030146" cy="671331"/>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9" name="Straight Arrow Connector 8">
            <a:extLst>
              <a:ext uri="{FF2B5EF4-FFF2-40B4-BE49-F238E27FC236}">
                <a16:creationId xmlns:a16="http://schemas.microsoft.com/office/drawing/2014/main" id="{F735C3D2-6935-D972-B902-58FFFC0E7EDD}"/>
              </a:ext>
            </a:extLst>
          </p:cNvPr>
          <p:cNvCxnSpPr/>
          <p:nvPr/>
        </p:nvCxnSpPr>
        <p:spPr>
          <a:xfrm>
            <a:off x="10498238" y="3429000"/>
            <a:ext cx="855562" cy="2115273"/>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748B1E-1EEC-46EC-1610-D7866D196B4E}"/>
              </a:ext>
            </a:extLst>
          </p:cNvPr>
          <p:cNvSpPr txBox="1"/>
          <p:nvPr/>
        </p:nvSpPr>
        <p:spPr>
          <a:xfrm>
            <a:off x="9542790" y="2909462"/>
            <a:ext cx="2010673" cy="461665"/>
          </a:xfrm>
          <a:prstGeom prst="rect">
            <a:avLst/>
          </a:prstGeom>
          <a:noFill/>
        </p:spPr>
        <p:txBody>
          <a:bodyPr wrap="square" rtlCol="0">
            <a:spAutoFit/>
          </a:bodyPr>
          <a:lstStyle/>
          <a:p>
            <a:pPr algn="ctr"/>
            <a:r>
              <a:rPr lang="en-US" sz="2400">
                <a:solidFill>
                  <a:schemeClr val="bg1"/>
                </a:solidFill>
                <a:latin typeface="NVIDIA Sans" panose="020B0503020203020204" pitchFamily="34" charset="0"/>
                <a:cs typeface="NVIDIA Sans" panose="020B0503020203020204" pitchFamily="34" charset="0"/>
              </a:rPr>
              <a:t>Click on this</a:t>
            </a:r>
          </a:p>
        </p:txBody>
      </p:sp>
      <p:pic>
        <p:nvPicPr>
          <p:cNvPr id="5" name="Picture 4">
            <a:extLst>
              <a:ext uri="{FF2B5EF4-FFF2-40B4-BE49-F238E27FC236}">
                <a16:creationId xmlns:a16="http://schemas.microsoft.com/office/drawing/2014/main" id="{2CB6644D-5F61-B45E-02B0-343A1C6793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1883" y="3429000"/>
            <a:ext cx="7019789" cy="2844477"/>
          </a:xfrm>
          <a:prstGeom prst="rect">
            <a:avLst/>
          </a:prstGeom>
        </p:spPr>
      </p:pic>
      <p:sp>
        <p:nvSpPr>
          <p:cNvPr id="11" name="Rectangle 10">
            <a:extLst>
              <a:ext uri="{FF2B5EF4-FFF2-40B4-BE49-F238E27FC236}">
                <a16:creationId xmlns:a16="http://schemas.microsoft.com/office/drawing/2014/main" id="{5A85D2A9-1481-D2BA-883D-578ECC4180E0}"/>
              </a:ext>
            </a:extLst>
          </p:cNvPr>
          <p:cNvSpPr/>
          <p:nvPr/>
        </p:nvSpPr>
        <p:spPr>
          <a:xfrm>
            <a:off x="2713443" y="5072374"/>
            <a:ext cx="1684386" cy="671331"/>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116733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B78D-756F-E8AE-D135-32B424838BBC}"/>
              </a:ext>
            </a:extLst>
          </p:cNvPr>
          <p:cNvSpPr>
            <a:spLocks noGrp="1"/>
          </p:cNvSpPr>
          <p:nvPr>
            <p:ph type="title"/>
          </p:nvPr>
        </p:nvSpPr>
        <p:spPr/>
        <p:txBody>
          <a:bodyPr>
            <a:normAutofit/>
          </a:bodyPr>
          <a:lstStyle/>
          <a:p>
            <a:r>
              <a:rPr lang="en-GB" sz="3200"/>
              <a:t>Continuous Delivery Sync (</a:t>
            </a:r>
            <a:r>
              <a:rPr lang="en-GB" sz="3200" err="1"/>
              <a:t>ArgoCD</a:t>
            </a:r>
            <a:r>
              <a:rPr lang="en-GB" sz="3200"/>
              <a:t>)</a:t>
            </a:r>
            <a:endParaRPr lang="en-US" sz="3200"/>
          </a:p>
        </p:txBody>
      </p:sp>
      <p:sp>
        <p:nvSpPr>
          <p:cNvPr id="3" name="Text Placeholder 2">
            <a:extLst>
              <a:ext uri="{FF2B5EF4-FFF2-40B4-BE49-F238E27FC236}">
                <a16:creationId xmlns:a16="http://schemas.microsoft.com/office/drawing/2014/main" id="{E2F32801-26B0-7378-E1AA-825773D68E06}"/>
              </a:ext>
            </a:extLst>
          </p:cNvPr>
          <p:cNvSpPr>
            <a:spLocks noGrp="1"/>
          </p:cNvSpPr>
          <p:nvPr>
            <p:ph type="body" sz="quarter" idx="10"/>
          </p:nvPr>
        </p:nvSpPr>
        <p:spPr/>
        <p:txBody>
          <a:bodyPr/>
          <a:lstStyle/>
          <a:p>
            <a:r>
              <a:rPr lang="en-GB" sz="2000">
                <a:latin typeface="Calibri" panose="020F0502020204030204" pitchFamily="34" charset="0"/>
                <a:cs typeface="Calibri" panose="020F0502020204030204" pitchFamily="34" charset="0"/>
              </a:rPr>
              <a:t>What happens if someone update the cluster manually?</a:t>
            </a:r>
          </a:p>
          <a:p>
            <a:endParaRPr lang="en-US"/>
          </a:p>
        </p:txBody>
      </p:sp>
      <p:cxnSp>
        <p:nvCxnSpPr>
          <p:cNvPr id="5" name="Straight Connector 4">
            <a:extLst>
              <a:ext uri="{FF2B5EF4-FFF2-40B4-BE49-F238E27FC236}">
                <a16:creationId xmlns:a16="http://schemas.microsoft.com/office/drawing/2014/main" id="{F76D88C5-6774-6836-AB21-8897D7174486}"/>
              </a:ext>
            </a:extLst>
          </p:cNvPr>
          <p:cNvCxnSpPr/>
          <p:nvPr/>
        </p:nvCxnSpPr>
        <p:spPr>
          <a:xfrm>
            <a:off x="0" y="6500968"/>
            <a:ext cx="12192000" cy="32876"/>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8901DB99-0A69-3E05-1768-7C3FC74986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492" y="3590076"/>
            <a:ext cx="5164380" cy="25040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219AD9C-DFDE-F579-7962-BEA7877187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13078" y="3857620"/>
            <a:ext cx="4378922" cy="1054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icture containing black, darkness&#10;&#10;Description automatically generated">
            <a:extLst>
              <a:ext uri="{FF2B5EF4-FFF2-40B4-BE49-F238E27FC236}">
                <a16:creationId xmlns:a16="http://schemas.microsoft.com/office/drawing/2014/main" id="{353CF4E2-2767-0276-1D65-F82E30EE3029}"/>
              </a:ext>
            </a:extLst>
          </p:cNvPr>
          <p:cNvPicPr>
            <a:picLocks noChangeAspect="1"/>
          </p:cNvPicPr>
          <p:nvPr/>
        </p:nvPicPr>
        <p:blipFill>
          <a:blip r:embed="rId4" cstate="screen">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705658" y="2290097"/>
            <a:ext cx="477865" cy="572701"/>
          </a:xfrm>
          <a:prstGeom prst="rect">
            <a:avLst/>
          </a:prstGeom>
        </p:spPr>
      </p:pic>
      <p:pic>
        <p:nvPicPr>
          <p:cNvPr id="10" name="Picture 18">
            <a:extLst>
              <a:ext uri="{FF2B5EF4-FFF2-40B4-BE49-F238E27FC236}">
                <a16:creationId xmlns:a16="http://schemas.microsoft.com/office/drawing/2014/main" id="{DD7D0D90-F987-6BD3-B491-F56ADCD8ABF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92395" y="2160320"/>
            <a:ext cx="921817" cy="83225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AACC339-EAAF-8E28-421E-D0D9219038A0}"/>
              </a:ext>
            </a:extLst>
          </p:cNvPr>
          <p:cNvCxnSpPr>
            <a:stCxn id="9" idx="3"/>
            <a:endCxn id="10" idx="1"/>
          </p:cNvCxnSpPr>
          <p:nvPr/>
        </p:nvCxnSpPr>
        <p:spPr>
          <a:xfrm flipV="1">
            <a:off x="1183523" y="2576447"/>
            <a:ext cx="9088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22CD72F-16F2-AD38-A681-E04C73460509}"/>
              </a:ext>
            </a:extLst>
          </p:cNvPr>
          <p:cNvSpPr txBox="1"/>
          <p:nvPr/>
        </p:nvSpPr>
        <p:spPr>
          <a:xfrm>
            <a:off x="944590" y="3002619"/>
            <a:ext cx="1840312" cy="369332"/>
          </a:xfrm>
          <a:prstGeom prst="rect">
            <a:avLst/>
          </a:prstGeom>
          <a:noFill/>
        </p:spPr>
        <p:txBody>
          <a:bodyPr wrap="none" rtlCol="0">
            <a:spAutoFit/>
          </a:bodyPr>
          <a:lstStyle/>
          <a:p>
            <a:r>
              <a:rPr lang="en-DE">
                <a:solidFill>
                  <a:schemeClr val="bg1"/>
                </a:solidFill>
                <a:latin typeface="Calibri" panose="020F0502020204030204" pitchFamily="34" charset="0"/>
                <a:cs typeface="Calibri" panose="020F0502020204030204" pitchFamily="34" charset="0"/>
              </a:rPr>
              <a:t>Server replicas : 3</a:t>
            </a:r>
          </a:p>
        </p:txBody>
      </p:sp>
      <p:sp>
        <p:nvSpPr>
          <p:cNvPr id="13" name="Rectangle 12">
            <a:extLst>
              <a:ext uri="{FF2B5EF4-FFF2-40B4-BE49-F238E27FC236}">
                <a16:creationId xmlns:a16="http://schemas.microsoft.com/office/drawing/2014/main" id="{6B964CEE-2548-D57E-082C-CCF4AC8880B1}"/>
              </a:ext>
            </a:extLst>
          </p:cNvPr>
          <p:cNvSpPr/>
          <p:nvPr/>
        </p:nvSpPr>
        <p:spPr>
          <a:xfrm>
            <a:off x="3992070" y="4683451"/>
            <a:ext cx="1531512" cy="1298864"/>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DE"/>
          </a:p>
        </p:txBody>
      </p:sp>
      <p:sp>
        <p:nvSpPr>
          <p:cNvPr id="14" name="TextBox 13">
            <a:extLst>
              <a:ext uri="{FF2B5EF4-FFF2-40B4-BE49-F238E27FC236}">
                <a16:creationId xmlns:a16="http://schemas.microsoft.com/office/drawing/2014/main" id="{15A55F21-75A4-C8F1-514E-5F33CE37338D}"/>
              </a:ext>
            </a:extLst>
          </p:cNvPr>
          <p:cNvSpPr txBox="1"/>
          <p:nvPr/>
        </p:nvSpPr>
        <p:spPr>
          <a:xfrm>
            <a:off x="4375388" y="3002858"/>
            <a:ext cx="2851806" cy="369332"/>
          </a:xfrm>
          <a:prstGeom prst="rect">
            <a:avLst/>
          </a:prstGeom>
          <a:noFill/>
        </p:spPr>
        <p:txBody>
          <a:bodyPr wrap="none" rtlCol="0">
            <a:spAutoFit/>
          </a:bodyPr>
          <a:lstStyle/>
          <a:p>
            <a:r>
              <a:rPr lang="en-DE">
                <a:solidFill>
                  <a:schemeClr val="bg1"/>
                </a:solidFill>
                <a:latin typeface="Calibri" panose="020F0502020204030204" pitchFamily="34" charset="0"/>
                <a:cs typeface="Calibri" panose="020F0502020204030204" pitchFamily="34" charset="0"/>
              </a:rPr>
              <a:t>Actual State != Desired State</a:t>
            </a:r>
          </a:p>
        </p:txBody>
      </p:sp>
      <p:pic>
        <p:nvPicPr>
          <p:cNvPr id="15" name="Picture 8" descr="Setting up Azure AD Saml using Dex server in ARGOCD ...">
            <a:extLst>
              <a:ext uri="{FF2B5EF4-FFF2-40B4-BE49-F238E27FC236}">
                <a16:creationId xmlns:a16="http://schemas.microsoft.com/office/drawing/2014/main" id="{A5D5E7D0-248A-FD4D-A56D-B7C46CCC16B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086269" y="1705255"/>
            <a:ext cx="1285483" cy="6629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a:extLst>
              <a:ext uri="{FF2B5EF4-FFF2-40B4-BE49-F238E27FC236}">
                <a16:creationId xmlns:a16="http://schemas.microsoft.com/office/drawing/2014/main" id="{6C4758C0-BBE6-A8B8-BE90-09F65CB15AF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32867" y="2135889"/>
            <a:ext cx="921817" cy="832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5AE59CBE-3C40-8663-14C8-048A5D9EDB8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641419" y="2290097"/>
            <a:ext cx="1515609" cy="589008"/>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D1A08717-5093-02FD-F3F4-24893393C2A8}"/>
              </a:ext>
            </a:extLst>
          </p:cNvPr>
          <p:cNvSpPr/>
          <p:nvPr/>
        </p:nvSpPr>
        <p:spPr>
          <a:xfrm>
            <a:off x="3357078" y="2465657"/>
            <a:ext cx="774123" cy="50248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sp>
        <p:nvSpPr>
          <p:cNvPr id="19" name="Right Arrow 18">
            <a:extLst>
              <a:ext uri="{FF2B5EF4-FFF2-40B4-BE49-F238E27FC236}">
                <a16:creationId xmlns:a16="http://schemas.microsoft.com/office/drawing/2014/main" id="{9DCA1534-C601-3F0E-7A55-8E4BFE036B1C}"/>
              </a:ext>
            </a:extLst>
          </p:cNvPr>
          <p:cNvSpPr/>
          <p:nvPr/>
        </p:nvSpPr>
        <p:spPr>
          <a:xfrm>
            <a:off x="7555491" y="2408110"/>
            <a:ext cx="774123" cy="50248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DE"/>
          </a:p>
        </p:txBody>
      </p:sp>
      <p:sp>
        <p:nvSpPr>
          <p:cNvPr id="20" name="TextBox 19">
            <a:extLst>
              <a:ext uri="{FF2B5EF4-FFF2-40B4-BE49-F238E27FC236}">
                <a16:creationId xmlns:a16="http://schemas.microsoft.com/office/drawing/2014/main" id="{0457F658-C9A7-01BB-CF66-89DD25E64664}"/>
              </a:ext>
            </a:extLst>
          </p:cNvPr>
          <p:cNvSpPr txBox="1"/>
          <p:nvPr/>
        </p:nvSpPr>
        <p:spPr>
          <a:xfrm>
            <a:off x="8728078" y="2354050"/>
            <a:ext cx="3306738" cy="646331"/>
          </a:xfrm>
          <a:prstGeom prst="rect">
            <a:avLst/>
          </a:prstGeom>
          <a:noFill/>
        </p:spPr>
        <p:txBody>
          <a:bodyPr wrap="square" rtlCol="0">
            <a:spAutoFit/>
          </a:bodyPr>
          <a:lstStyle/>
          <a:p>
            <a:r>
              <a:rPr lang="en-DE">
                <a:solidFill>
                  <a:schemeClr val="bg1"/>
                </a:solidFill>
                <a:latin typeface="Calibri" panose="020F0502020204030204" pitchFamily="34" charset="0"/>
                <a:cs typeface="Calibri" panose="020F0502020204030204" pitchFamily="34" charset="0"/>
              </a:rPr>
              <a:t>Sync Changes to the cluster from the Git version</a:t>
            </a:r>
          </a:p>
        </p:txBody>
      </p:sp>
    </p:spTree>
    <p:extLst>
      <p:ext uri="{BB962C8B-B14F-4D97-AF65-F5344CB8AC3E}">
        <p14:creationId xmlns:p14="http://schemas.microsoft.com/office/powerpoint/2010/main" val="2801378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8" grpId="0" animBg="1"/>
      <p:bldP spid="19"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4FB0-1165-FC25-7F2D-4E2FAF2C44D5}"/>
              </a:ext>
            </a:extLst>
          </p:cNvPr>
          <p:cNvSpPr>
            <a:spLocks noGrp="1"/>
          </p:cNvSpPr>
          <p:nvPr>
            <p:ph type="ctrTitle"/>
          </p:nvPr>
        </p:nvSpPr>
        <p:spPr>
          <a:xfrm>
            <a:off x="504337" y="994526"/>
            <a:ext cx="8399518" cy="2434474"/>
          </a:xfrm>
        </p:spPr>
        <p:txBody>
          <a:bodyPr>
            <a:normAutofit/>
          </a:bodyPr>
          <a:lstStyle/>
          <a:p>
            <a:r>
              <a:rPr lang="en-DE" sz="3600"/>
              <a:t>Hands-on (Notebook 1, 2)</a:t>
            </a:r>
          </a:p>
        </p:txBody>
      </p:sp>
      <p:sp>
        <p:nvSpPr>
          <p:cNvPr id="3" name="Subtitle 2">
            <a:extLst>
              <a:ext uri="{FF2B5EF4-FFF2-40B4-BE49-F238E27FC236}">
                <a16:creationId xmlns:a16="http://schemas.microsoft.com/office/drawing/2014/main" id="{E8C7F98F-A8C8-D04A-EA98-98059977CC54}"/>
              </a:ext>
            </a:extLst>
          </p:cNvPr>
          <p:cNvSpPr>
            <a:spLocks noGrp="1"/>
          </p:cNvSpPr>
          <p:nvPr>
            <p:ph type="subTitle" idx="1"/>
          </p:nvPr>
        </p:nvSpPr>
        <p:spPr>
          <a:xfrm>
            <a:off x="565437" y="3589632"/>
            <a:ext cx="6967477" cy="677567"/>
          </a:xfrm>
        </p:spPr>
        <p:txBody>
          <a:bodyPr>
            <a:normAutofit fontScale="92500" lnSpcReduction="20000"/>
          </a:bodyPr>
          <a:lstStyle/>
          <a:p>
            <a:r>
              <a:rPr lang="en-DE" sz="2000"/>
              <a:t>1. Environment Overview</a:t>
            </a:r>
          </a:p>
          <a:p>
            <a:r>
              <a:rPr lang="en-DE" sz="2000"/>
              <a:t>2. Connecting Git repository to ArgoCD</a:t>
            </a:r>
          </a:p>
        </p:txBody>
      </p:sp>
    </p:spTree>
    <p:extLst>
      <p:ext uri="{BB962C8B-B14F-4D97-AF65-F5344CB8AC3E}">
        <p14:creationId xmlns:p14="http://schemas.microsoft.com/office/powerpoint/2010/main" val="2757433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DD10-040D-423B-9B22-141D6D0B5CBD}"/>
              </a:ext>
            </a:extLst>
          </p:cNvPr>
          <p:cNvSpPr>
            <a:spLocks noGrp="1"/>
          </p:cNvSpPr>
          <p:nvPr>
            <p:ph type="title"/>
          </p:nvPr>
        </p:nvSpPr>
        <p:spPr/>
        <p:txBody>
          <a:bodyPr>
            <a:normAutofit/>
          </a:bodyPr>
          <a:lstStyle/>
          <a:p>
            <a:r>
              <a:rPr lang="en-DE" sz="3200"/>
              <a:t>1. Environment Overview</a:t>
            </a:r>
          </a:p>
        </p:txBody>
      </p:sp>
      <p:sp>
        <p:nvSpPr>
          <p:cNvPr id="4" name="Text Placeholder 3">
            <a:extLst>
              <a:ext uri="{FF2B5EF4-FFF2-40B4-BE49-F238E27FC236}">
                <a16:creationId xmlns:a16="http://schemas.microsoft.com/office/drawing/2014/main" id="{A6331FF3-F5F3-F69C-19DD-9CE0FA450747}"/>
              </a:ext>
            </a:extLst>
          </p:cNvPr>
          <p:cNvSpPr>
            <a:spLocks noGrp="1"/>
          </p:cNvSpPr>
          <p:nvPr>
            <p:ph type="body" sz="quarter" idx="10"/>
          </p:nvPr>
        </p:nvSpPr>
        <p:spPr/>
        <p:txBody>
          <a:bodyPr lIns="91440" tIns="45720" rIns="91440" bIns="45720" anchor="t"/>
          <a:lstStyle/>
          <a:p>
            <a:r>
              <a:rPr lang="en-US" sz="2000">
                <a:latin typeface="NVIDIA Sans"/>
              </a:rPr>
              <a:t>The Lab Environment</a:t>
            </a:r>
            <a:endParaRPr lang="en-US" sz="2000"/>
          </a:p>
        </p:txBody>
      </p:sp>
      <p:pic>
        <p:nvPicPr>
          <p:cNvPr id="22" name="Picture 21">
            <a:extLst>
              <a:ext uri="{FF2B5EF4-FFF2-40B4-BE49-F238E27FC236}">
                <a16:creationId xmlns:a16="http://schemas.microsoft.com/office/drawing/2014/main" id="{B72563E3-9B43-4112-2365-9F12C59ADFE7}"/>
              </a:ext>
            </a:extLst>
          </p:cNvPr>
          <p:cNvPicPr>
            <a:picLocks noChangeAspect="1"/>
          </p:cNvPicPr>
          <p:nvPr/>
        </p:nvPicPr>
        <p:blipFill>
          <a:blip r:embed="rId3"/>
          <a:stretch>
            <a:fillRect/>
          </a:stretch>
        </p:blipFill>
        <p:spPr>
          <a:xfrm>
            <a:off x="1113403" y="1750160"/>
            <a:ext cx="4813300" cy="3975100"/>
          </a:xfrm>
          <a:prstGeom prst="rect">
            <a:avLst/>
          </a:prstGeom>
        </p:spPr>
      </p:pic>
      <p:sp>
        <p:nvSpPr>
          <p:cNvPr id="15" name="TextBox 14">
            <a:extLst>
              <a:ext uri="{FF2B5EF4-FFF2-40B4-BE49-F238E27FC236}">
                <a16:creationId xmlns:a16="http://schemas.microsoft.com/office/drawing/2014/main" id="{DB1B3A64-BFDD-F398-6515-1ED68C20135E}"/>
              </a:ext>
            </a:extLst>
          </p:cNvPr>
          <p:cNvSpPr txBox="1"/>
          <p:nvPr/>
        </p:nvSpPr>
        <p:spPr>
          <a:xfrm>
            <a:off x="7093289" y="3341257"/>
            <a:ext cx="4260511" cy="338554"/>
          </a:xfrm>
          <a:prstGeom prst="rect">
            <a:avLst/>
          </a:prstGeom>
          <a:noFill/>
        </p:spPr>
        <p:txBody>
          <a:bodyPr wrap="square">
            <a:spAutoFit/>
          </a:bodyPr>
          <a:lstStyle/>
          <a:p>
            <a:r>
              <a:rPr lang="en-US" sz="1600">
                <a:solidFill>
                  <a:schemeClr val="bg1"/>
                </a:solidFill>
              </a:rPr>
              <a:t>Container orchestration</a:t>
            </a:r>
          </a:p>
        </p:txBody>
      </p:sp>
      <p:cxnSp>
        <p:nvCxnSpPr>
          <p:cNvPr id="17" name="Straight Arrow Connector 16">
            <a:extLst>
              <a:ext uri="{FF2B5EF4-FFF2-40B4-BE49-F238E27FC236}">
                <a16:creationId xmlns:a16="http://schemas.microsoft.com/office/drawing/2014/main" id="{49352D71-8369-EE40-6084-C1A75BC87A3C}"/>
              </a:ext>
            </a:extLst>
          </p:cNvPr>
          <p:cNvCxnSpPr>
            <a:cxnSpLocks/>
            <a:stCxn id="15" idx="1"/>
          </p:cNvCxnSpPr>
          <p:nvPr/>
        </p:nvCxnSpPr>
        <p:spPr>
          <a:xfrm flipH="1">
            <a:off x="5359739" y="3510534"/>
            <a:ext cx="1733550" cy="82566"/>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B884A21-7861-8208-1994-C4CE288759B8}"/>
              </a:ext>
            </a:extLst>
          </p:cNvPr>
          <p:cNvCxnSpPr>
            <a:cxnSpLocks/>
          </p:cNvCxnSpPr>
          <p:nvPr/>
        </p:nvCxnSpPr>
        <p:spPr>
          <a:xfrm flipH="1" flipV="1">
            <a:off x="5566567" y="3897900"/>
            <a:ext cx="2035629" cy="228600"/>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DC502D-2E06-2872-1F02-F57B61270BDE}"/>
              </a:ext>
            </a:extLst>
          </p:cNvPr>
          <p:cNvSpPr txBox="1"/>
          <p:nvPr/>
        </p:nvSpPr>
        <p:spPr>
          <a:xfrm>
            <a:off x="7602196" y="3941834"/>
            <a:ext cx="3156959" cy="338554"/>
          </a:xfrm>
          <a:prstGeom prst="rect">
            <a:avLst/>
          </a:prstGeom>
          <a:noFill/>
        </p:spPr>
        <p:txBody>
          <a:bodyPr wrap="square">
            <a:spAutoFit/>
          </a:bodyPr>
          <a:lstStyle/>
          <a:p>
            <a:r>
              <a:rPr lang="en-US" sz="1600">
                <a:solidFill>
                  <a:schemeClr val="bg1"/>
                </a:solidFill>
              </a:rPr>
              <a:t>Docker container runtime</a:t>
            </a:r>
          </a:p>
        </p:txBody>
      </p:sp>
      <p:sp>
        <p:nvSpPr>
          <p:cNvPr id="23" name="TextBox 22">
            <a:extLst>
              <a:ext uri="{FF2B5EF4-FFF2-40B4-BE49-F238E27FC236}">
                <a16:creationId xmlns:a16="http://schemas.microsoft.com/office/drawing/2014/main" id="{9B273825-2B09-226F-7071-AC84D9999EF3}"/>
              </a:ext>
            </a:extLst>
          </p:cNvPr>
          <p:cNvSpPr txBox="1"/>
          <p:nvPr/>
        </p:nvSpPr>
        <p:spPr>
          <a:xfrm>
            <a:off x="6651982" y="2231750"/>
            <a:ext cx="3835061" cy="584775"/>
          </a:xfrm>
          <a:prstGeom prst="rect">
            <a:avLst/>
          </a:prstGeom>
          <a:noFill/>
        </p:spPr>
        <p:txBody>
          <a:bodyPr wrap="square">
            <a:spAutoFit/>
          </a:bodyPr>
          <a:lstStyle/>
          <a:p>
            <a:r>
              <a:rPr lang="en-US" sz="1600">
                <a:solidFill>
                  <a:schemeClr val="bg1"/>
                </a:solidFill>
              </a:rPr>
              <a:t>Automate software components for NVIDIA HW in K8s</a:t>
            </a:r>
          </a:p>
        </p:txBody>
      </p:sp>
      <p:cxnSp>
        <p:nvCxnSpPr>
          <p:cNvPr id="24" name="Straight Arrow Connector 23">
            <a:extLst>
              <a:ext uri="{FF2B5EF4-FFF2-40B4-BE49-F238E27FC236}">
                <a16:creationId xmlns:a16="http://schemas.microsoft.com/office/drawing/2014/main" id="{6B4581B5-D2E5-38D6-89C0-857080769F7C}"/>
              </a:ext>
            </a:extLst>
          </p:cNvPr>
          <p:cNvCxnSpPr>
            <a:cxnSpLocks/>
            <a:stCxn id="23" idx="1"/>
          </p:cNvCxnSpPr>
          <p:nvPr/>
        </p:nvCxnSpPr>
        <p:spPr>
          <a:xfrm flipH="1">
            <a:off x="4927175" y="2524138"/>
            <a:ext cx="1724807" cy="169277"/>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37342"/>
      </p:ext>
    </p:extLst>
  </p:cSld>
  <p:clrMapOvr>
    <a:masterClrMapping/>
  </p:clrMapOvr>
  <mc:AlternateContent xmlns:mc="http://schemas.openxmlformats.org/markup-compatibility/2006" xmlns:p14="http://schemas.microsoft.com/office/powerpoint/2010/main">
    <mc:Choice Requires="p14">
      <p:transition p14:dur="10" advTm="30398"/>
    </mc:Choice>
    <mc:Fallback xmlns="">
      <p:transition advTm="30398"/>
    </mc:Fallback>
  </mc:AlternateContent>
  <p:extLst>
    <p:ext uri="{3A86A75C-4F4B-4683-9AE1-C65F6400EC91}">
      <p14:laserTraceLst xmlns:p14="http://schemas.microsoft.com/office/powerpoint/2010/main">
        <p14:tracePtLst>
          <p14:tracePt t="477" x="4903788" y="6632575"/>
          <p14:tracePt t="484" x="5002213" y="6407150"/>
          <p14:tracePt t="492" x="5108575" y="6180138"/>
          <p14:tracePt t="499" x="5207000" y="5911850"/>
          <p14:tracePt t="507" x="5313363" y="5665788"/>
          <p14:tracePt t="515" x="5397500" y="5440363"/>
          <p14:tracePt t="522" x="5440363" y="5313363"/>
          <p14:tracePt t="530" x="5495925" y="5129213"/>
          <p14:tracePt t="538" x="5581650" y="4946650"/>
          <p14:tracePt t="546" x="5645150" y="4797425"/>
          <p14:tracePt t="554" x="5686425" y="4678363"/>
          <p14:tracePt t="562" x="5708650" y="4635500"/>
          <p14:tracePt t="570" x="5721350" y="4551363"/>
          <p14:tracePt t="579" x="5764213" y="4465638"/>
          <p14:tracePt t="587" x="5784850" y="4430713"/>
          <p14:tracePt t="593" x="5784850" y="4387850"/>
          <p14:tracePt t="2797" x="5764213" y="4387850"/>
          <p14:tracePt t="2805" x="5708650" y="4387850"/>
          <p14:tracePt t="2813" x="5645150" y="4387850"/>
          <p14:tracePt t="2821" x="5538788" y="4410075"/>
          <p14:tracePt t="2829" x="5418138" y="4410075"/>
          <p14:tracePt t="2836" x="5291138" y="4445000"/>
          <p14:tracePt t="2845" x="5172075" y="4445000"/>
          <p14:tracePt t="2853" x="5002213" y="4465638"/>
          <p14:tracePt t="2860" x="4860925" y="4487863"/>
          <p14:tracePt t="2868" x="4713288" y="4508500"/>
          <p14:tracePt t="2876" x="4592638" y="4529138"/>
          <p14:tracePt t="2884" x="4487863" y="4551363"/>
          <p14:tracePt t="2891" x="4445000" y="4551363"/>
          <p14:tracePt t="2899" x="4346575" y="4572000"/>
          <p14:tracePt t="2907" x="4283075" y="4592638"/>
          <p14:tracePt t="2915" x="4219575" y="4614863"/>
          <p14:tracePt t="2923" x="4184650" y="4635500"/>
          <p14:tracePt t="2931" x="4098925" y="4635500"/>
          <p14:tracePt t="3349" x="4035425" y="4635500"/>
          <p14:tracePt t="3356" x="3951288" y="4635500"/>
          <p14:tracePt t="3364" x="3873500" y="4656138"/>
          <p14:tracePt t="3372" x="3789363" y="4699000"/>
          <p14:tracePt t="3380" x="3703638" y="4713288"/>
          <p14:tracePt t="3388" x="3605213" y="4756150"/>
          <p14:tracePt t="3396" x="3521075" y="4797425"/>
          <p14:tracePt t="3404" x="3457575" y="4819650"/>
          <p14:tracePt t="3412" x="3379788" y="4860925"/>
          <p14:tracePt t="3420" x="3295650" y="4924425"/>
          <p14:tracePt t="3428" x="3232150" y="4959350"/>
          <p14:tracePt t="3436" x="3189288" y="4981575"/>
          <p14:tracePt t="3443" x="3154363" y="5022850"/>
          <p14:tracePt t="3451" x="3068638" y="5086350"/>
          <p14:tracePt t="3459" x="3027363" y="5086350"/>
          <p14:tracePt t="3782" x="2984500" y="5108575"/>
          <p14:tracePt t="3790" x="2921000" y="5149850"/>
          <p14:tracePt t="3798" x="2863850" y="5172075"/>
          <p14:tracePt t="3806" x="2822575" y="5192713"/>
          <p14:tracePt t="3814" x="2779713" y="5192713"/>
          <p14:tracePt t="3821" x="2716213" y="5207000"/>
          <p14:tracePt t="3829" x="2673350" y="5207000"/>
          <p14:tracePt t="3837" x="2617788" y="5227638"/>
          <p14:tracePt t="3845" x="2597150" y="5227638"/>
          <p14:tracePt t="3853" x="2554288" y="5227638"/>
          <p14:tracePt t="3862" x="2511425" y="5249863"/>
          <p14:tracePt t="3869" x="2490788" y="5249863"/>
          <p14:tracePt t="3877" x="2470150" y="5270500"/>
          <p14:tracePt t="3885" x="2447925" y="5270500"/>
          <p14:tracePt t="3892" x="2427288" y="5270500"/>
          <p14:tracePt t="3908" x="2413000" y="5291138"/>
          <p14:tracePt t="3924" x="2392363" y="5291138"/>
          <p14:tracePt t="3995" x="2370138" y="5291138"/>
          <p14:tracePt t="4011" x="2370138" y="5313363"/>
          <p14:tracePt t="4018" x="2349500" y="5313363"/>
          <p14:tracePt t="4026" x="2328863" y="5313363"/>
          <p14:tracePt t="4034" x="2328863" y="5334000"/>
          <p14:tracePt t="4050" x="2306638" y="5334000"/>
          <p14:tracePt t="4066" x="2286000" y="5354638"/>
          <p14:tracePt t="4082" x="2265363" y="5354638"/>
          <p14:tracePt t="4097" x="2265363" y="5376863"/>
          <p14:tracePt t="4105" x="2243138" y="5376863"/>
          <p14:tracePt t="4113" x="2222500" y="5376863"/>
          <p14:tracePt t="4121" x="2222500" y="5397500"/>
          <p14:tracePt t="4129" x="2201863" y="5397500"/>
          <p14:tracePt t="4137" x="2179638" y="5397500"/>
          <p14:tracePt t="4153" x="2159000" y="5397500"/>
          <p14:tracePt t="4161" x="2159000" y="5418138"/>
          <p14:tracePt t="4168" x="2144713" y="5418138"/>
          <p14:tracePt t="4200" x="2144713" y="5440363"/>
          <p14:tracePt t="4223" x="2124075" y="5440363"/>
          <p14:tracePt t="5756" x="2081213" y="5440363"/>
          <p14:tracePt t="5764" x="2060575" y="5440363"/>
          <p14:tracePt t="5772" x="2017713" y="5440363"/>
          <p14:tracePt t="5780" x="1997075" y="5440363"/>
          <p14:tracePt t="5788" x="1954213" y="5440363"/>
          <p14:tracePt t="5796" x="1933575" y="5440363"/>
          <p14:tracePt t="5803" x="1898650" y="5440363"/>
          <p14:tracePt t="5812" x="1876425" y="5440363"/>
          <p14:tracePt t="5820" x="1855788" y="5440363"/>
          <p14:tracePt t="5828" x="1835150" y="5440363"/>
          <p14:tracePt t="5835" x="1812925" y="5440363"/>
          <p14:tracePt t="5851" x="1792288" y="5440363"/>
          <p14:tracePt t="5867" x="1771650" y="5440363"/>
          <p14:tracePt t="5882" x="1749425" y="5440363"/>
          <p14:tracePt t="5898" x="1728788" y="5440363"/>
          <p14:tracePt t="5914" x="1708150" y="5440363"/>
          <p14:tracePt t="5937" x="1685925" y="5440363"/>
          <p14:tracePt t="5953" x="1665288" y="5440363"/>
          <p14:tracePt t="5969" x="1651000" y="5440363"/>
          <p14:tracePt t="5977" x="1630363" y="5440363"/>
          <p14:tracePt t="5992" x="1608138" y="5440363"/>
          <p14:tracePt t="6001" x="1587500" y="5440363"/>
          <p14:tracePt t="6016" x="1566863" y="5440363"/>
          <p14:tracePt t="6032" x="1544638" y="5440363"/>
          <p14:tracePt t="6119" x="1524000" y="5440363"/>
          <p14:tracePt t="6174" x="1503363" y="5440363"/>
          <p14:tracePt t="6182" x="1481138" y="5440363"/>
          <p14:tracePt t="6190" x="1460500" y="5440363"/>
          <p14:tracePt t="6198" x="1439863" y="5440363"/>
          <p14:tracePt t="6213" x="1417638" y="5440363"/>
          <p14:tracePt t="6221" x="1397000" y="5440363"/>
          <p14:tracePt t="6237" x="1382713" y="5440363"/>
          <p14:tracePt t="6253" x="1362075" y="5440363"/>
          <p14:tracePt t="6402" x="1339850" y="5418138"/>
          <p14:tracePt t="6434" x="1319213" y="5397500"/>
          <p14:tracePt t="6576" x="1298575" y="5397500"/>
          <p14:tracePt t="6607" x="1298575" y="5376863"/>
          <p14:tracePt t="6615" x="1276350" y="5376863"/>
          <p14:tracePt t="6623" x="1255713" y="5354638"/>
          <p14:tracePt t="6631" x="1212850" y="5354638"/>
          <p14:tracePt t="6639" x="1192213" y="5334000"/>
          <p14:tracePt t="6647" x="1171575" y="5313363"/>
          <p14:tracePt t="6655" x="1149350" y="5313363"/>
          <p14:tracePt t="6663" x="1136650" y="5291138"/>
          <p14:tracePt t="6670" x="1114425" y="5291138"/>
          <p14:tracePt t="6678" x="1093788" y="5270500"/>
          <p14:tracePt t="6694" x="1073150" y="5270500"/>
          <p14:tracePt t="6781" x="1050925" y="5270500"/>
          <p14:tracePt t="6812" x="1050925" y="5249863"/>
          <p14:tracePt t="6844" x="1030288" y="5249863"/>
          <p14:tracePt t="6852" x="1030288" y="5227638"/>
          <p14:tracePt t="6860" x="1009650" y="5227638"/>
          <p14:tracePt t="6868" x="987425" y="5207000"/>
          <p14:tracePt t="6875" x="966788" y="5207000"/>
          <p14:tracePt t="6883" x="946150" y="5192713"/>
          <p14:tracePt t="6891" x="923925" y="5192713"/>
          <p14:tracePt t="6899" x="923925" y="5172075"/>
          <p14:tracePt t="6907" x="903288" y="5172075"/>
          <p14:tracePt t="6915" x="889000" y="5149850"/>
          <p14:tracePt t="6938" x="868363" y="5149850"/>
          <p14:tracePt t="6962" x="846138" y="5149850"/>
          <p14:tracePt t="7088" x="846138" y="5172075"/>
          <p14:tracePt t="7104" x="868363" y="5192713"/>
          <p14:tracePt t="7112" x="868363" y="5207000"/>
          <p14:tracePt t="7120" x="868363" y="5227638"/>
          <p14:tracePt t="7128" x="889000" y="5249863"/>
          <p14:tracePt t="7136" x="903288" y="5270500"/>
          <p14:tracePt t="7151" x="923925" y="5291138"/>
          <p14:tracePt t="7159" x="966788" y="5313363"/>
          <p14:tracePt t="7167" x="1009650" y="5354638"/>
          <p14:tracePt t="7175" x="1030288" y="5376863"/>
          <p14:tracePt t="7183" x="1050925" y="5397500"/>
          <p14:tracePt t="7191" x="1093788" y="5418138"/>
          <p14:tracePt t="7198" x="1136650" y="5440363"/>
          <p14:tracePt t="7206" x="1149350" y="5461000"/>
          <p14:tracePt t="7214" x="1171575" y="5461000"/>
          <p14:tracePt t="7222" x="1212850" y="5475288"/>
          <p14:tracePt t="7230" x="1235075" y="5495925"/>
          <p14:tracePt t="7238" x="1255713" y="5495925"/>
          <p14:tracePt t="7246" x="1276350" y="5495925"/>
          <p14:tracePt t="7254" x="1319213" y="5518150"/>
          <p14:tracePt t="7261" x="1339850" y="5518150"/>
          <p14:tracePt t="7270" x="1362075" y="5538788"/>
          <p14:tracePt t="7278" x="1397000" y="5538788"/>
          <p14:tracePt t="7285" x="1417638" y="5559425"/>
          <p14:tracePt t="7293" x="1460500" y="5559425"/>
          <p14:tracePt t="7301" x="1481138" y="5559425"/>
          <p14:tracePt t="7309" x="1524000" y="5581650"/>
          <p14:tracePt t="7317" x="1544638" y="5581650"/>
          <p14:tracePt t="7325" x="1566863" y="5602288"/>
          <p14:tracePt t="7332" x="1587500" y="5602288"/>
          <p14:tracePt t="7340" x="1608138" y="5622925"/>
          <p14:tracePt t="7348" x="1630363" y="5622925"/>
          <p14:tracePt t="7356" x="1651000" y="5622925"/>
          <p14:tracePt t="7364" x="1651000" y="5645150"/>
          <p14:tracePt t="7372" x="1665288" y="5645150"/>
          <p14:tracePt t="7388" x="1685925" y="5645150"/>
          <p14:tracePt t="7396" x="1708150" y="5665788"/>
          <p14:tracePt t="7411" x="1728788" y="5686425"/>
          <p14:tracePt t="7427" x="1749425" y="5686425"/>
          <p14:tracePt t="7443" x="1749425" y="5708650"/>
          <p14:tracePt t="7451" x="1771650" y="5708650"/>
          <p14:tracePt t="7490" x="1771650" y="5721350"/>
          <p14:tracePt t="7506" x="1792288" y="5721350"/>
          <p14:tracePt t="7514" x="1792288" y="5743575"/>
          <p14:tracePt t="7529" x="1792288" y="5764213"/>
          <p14:tracePt t="7537" x="1812925" y="5764213"/>
          <p14:tracePt t="7553" x="1812925" y="5784850"/>
          <p14:tracePt t="7632" x="1835150" y="5784850"/>
          <p14:tracePt t="7656" x="1855788" y="5784850"/>
          <p14:tracePt t="7663" x="1876425" y="5784850"/>
          <p14:tracePt t="7679" x="1898650" y="5784850"/>
          <p14:tracePt t="7687" x="1933575" y="5784850"/>
          <p14:tracePt t="7703" x="1954213" y="5784850"/>
          <p14:tracePt t="7712" x="1974850" y="5784850"/>
          <p14:tracePt t="7726" x="1997075" y="5784850"/>
          <p14:tracePt t="7734" x="2017713" y="5784850"/>
          <p14:tracePt t="7758" x="2017713" y="5764213"/>
          <p14:tracePt t="7766" x="2038350" y="5764213"/>
          <p14:tracePt t="7782" x="2038350" y="5743575"/>
          <p14:tracePt t="8136" x="2038350" y="5721350"/>
          <p14:tracePt t="8145" x="2038350" y="5686425"/>
          <p14:tracePt t="8153" x="2081213" y="5622925"/>
          <p14:tracePt t="8160" x="2124075" y="5559425"/>
          <p14:tracePt t="8168" x="2124075" y="5538788"/>
          <p14:tracePt t="8176" x="2159000" y="5475288"/>
          <p14:tracePt t="8184" x="2201863" y="5440363"/>
          <p14:tracePt t="8192" x="2243138" y="5397500"/>
          <p14:tracePt t="8199" x="2265363" y="5354638"/>
          <p14:tracePt t="8207" x="2286000" y="5334000"/>
          <p14:tracePt t="8215" x="2306638" y="5313363"/>
          <p14:tracePt t="8223" x="2328863" y="5291138"/>
          <p14:tracePt t="8231" x="2328863" y="5270500"/>
          <p14:tracePt t="8239" x="2349500" y="5270500"/>
          <p14:tracePt t="8262" x="2349500" y="5249863"/>
          <p14:tracePt t="8270" x="2370138" y="5249863"/>
          <p14:tracePt t="8302" x="2392363" y="5249863"/>
          <p14:tracePt t="8318" x="2413000" y="5249863"/>
          <p14:tracePt t="8349" x="2427288" y="5249863"/>
          <p14:tracePt t="8404" x="2427288" y="5270500"/>
          <p14:tracePt t="8412" x="2427288" y="5291138"/>
          <p14:tracePt t="8420" x="2427288" y="5313363"/>
          <p14:tracePt t="8428" x="2427288" y="5334000"/>
          <p14:tracePt t="8437" x="2413000" y="5334000"/>
          <p14:tracePt t="8444" x="2413000" y="5354638"/>
          <p14:tracePt t="8452" x="2392363" y="5376863"/>
          <p14:tracePt t="8467" x="2392363" y="5397500"/>
          <p14:tracePt t="8475" x="2370138" y="5397500"/>
          <p14:tracePt t="8483" x="2370138" y="5418138"/>
          <p14:tracePt t="8491" x="2349500" y="5418138"/>
          <p14:tracePt t="8507" x="2328863" y="5418138"/>
          <p14:tracePt t="8514" x="2306638" y="5418138"/>
          <p14:tracePt t="8530" x="2286000" y="5418138"/>
          <p14:tracePt t="8546" x="2265363" y="5418138"/>
          <p14:tracePt t="8562" x="2243138" y="5418138"/>
          <p14:tracePt t="9464" x="2222500" y="5418138"/>
          <p14:tracePt t="9496" x="2201863" y="5418138"/>
          <p14:tracePt t="9567" x="2179638" y="5418138"/>
          <p14:tracePt t="9575" x="2159000" y="5397500"/>
          <p14:tracePt t="9583" x="2159000" y="5376863"/>
          <p14:tracePt t="9591" x="2144713" y="5354638"/>
          <p14:tracePt t="9606" x="2124075" y="5334000"/>
          <p14:tracePt t="9614" x="2101850" y="5313363"/>
          <p14:tracePt t="9622" x="2101850" y="5291138"/>
          <p14:tracePt t="9638" x="2081213" y="5270500"/>
          <p14:tracePt t="9646" x="2081213" y="5249863"/>
          <p14:tracePt t="9654" x="2081213" y="5227638"/>
          <p14:tracePt t="9662" x="2060575" y="5207000"/>
          <p14:tracePt t="10134" x="2017713" y="5172075"/>
          <p14:tracePt t="10142" x="1974850" y="5149850"/>
          <p14:tracePt t="10150" x="1933575" y="5108575"/>
          <p14:tracePt t="10158" x="1911350" y="5086350"/>
          <p14:tracePt t="10166" x="1876425" y="5045075"/>
          <p14:tracePt t="10174" x="1835150" y="4981575"/>
          <p14:tracePt t="10182" x="1792288" y="4959350"/>
          <p14:tracePt t="10189" x="1771650" y="4946650"/>
          <p14:tracePt t="10197" x="1749425" y="4924425"/>
          <p14:tracePt t="10205" x="1728788" y="4883150"/>
          <p14:tracePt t="10221" x="1708150" y="4860925"/>
          <p14:tracePt t="10229" x="1708150" y="4840288"/>
          <p14:tracePt t="10237" x="1685925" y="4819650"/>
          <p14:tracePt t="10245" x="1685925" y="4797425"/>
          <p14:tracePt t="10261" x="1665288" y="4776788"/>
          <p14:tracePt t="10276" x="1665288" y="4756150"/>
          <p14:tracePt t="10315" x="1651000" y="4756150"/>
          <p14:tracePt t="10363" x="1651000" y="4776788"/>
          <p14:tracePt t="10371" x="1630363" y="4776788"/>
          <p14:tracePt t="10450" x="1608138" y="4776788"/>
          <p14:tracePt t="10465" x="1587500" y="4776788"/>
          <p14:tracePt t="10473" x="1566863" y="4756150"/>
          <p14:tracePt t="10481" x="1524000" y="4733925"/>
          <p14:tracePt t="10489" x="1503363" y="4713288"/>
          <p14:tracePt t="10497" x="1481138" y="4699000"/>
          <p14:tracePt t="10505" x="1460500" y="4678363"/>
          <p14:tracePt t="10513" x="1439863" y="4678363"/>
          <p14:tracePt t="10520" x="1417638" y="4678363"/>
          <p14:tracePt t="10528" x="1417638" y="4656138"/>
          <p14:tracePt t="10544" x="1397000" y="4656138"/>
          <p14:tracePt t="10583" x="1382713" y="4656138"/>
          <p14:tracePt t="10623" x="1362075" y="4656138"/>
          <p14:tracePt t="10749" x="1382713" y="4656138"/>
          <p14:tracePt t="10757" x="1382713" y="4678363"/>
          <p14:tracePt t="10765" x="1397000" y="4699000"/>
          <p14:tracePt t="10773" x="1417638" y="4713288"/>
          <p14:tracePt t="10781" x="1460500" y="4713288"/>
          <p14:tracePt t="10788" x="1481138" y="4733925"/>
          <p14:tracePt t="10804" x="1503363" y="4756150"/>
          <p14:tracePt t="10820" x="1524000" y="4776788"/>
          <p14:tracePt t="10844" x="1544638" y="4776788"/>
          <p14:tracePt t="10851" x="1566863" y="4776788"/>
          <p14:tracePt t="10867" x="1587500" y="4776788"/>
          <p14:tracePt t="10875" x="1608138" y="4776788"/>
          <p14:tracePt t="10883" x="1630363" y="4776788"/>
          <p14:tracePt t="10891" x="1651000" y="4776788"/>
          <p14:tracePt t="10907" x="1665288" y="4776788"/>
          <p14:tracePt t="10922" x="1685925" y="4776788"/>
          <p14:tracePt t="10954" x="1708150" y="4776788"/>
          <p14:tracePt t="11600" x="1728788" y="4776788"/>
          <p14:tracePt t="11608" x="1771650" y="4756150"/>
          <p14:tracePt t="11616" x="1792288" y="4756150"/>
          <p14:tracePt t="11624" x="1835150" y="4733925"/>
          <p14:tracePt t="11632" x="1855788" y="4733925"/>
          <p14:tracePt t="11640" x="1898650" y="4713288"/>
          <p14:tracePt t="11647" x="1911350" y="4713288"/>
          <p14:tracePt t="11655" x="1954213" y="4699000"/>
          <p14:tracePt t="11663" x="1974850" y="4699000"/>
          <p14:tracePt t="11671" x="1997075" y="4678363"/>
          <p14:tracePt t="11687" x="2017713" y="4678363"/>
          <p14:tracePt t="11711" x="2038350" y="4678363"/>
          <p14:tracePt t="11844" x="2017713" y="4678363"/>
          <p14:tracePt t="11853" x="2017713" y="4699000"/>
          <p14:tracePt t="11861" x="1997075" y="4699000"/>
          <p14:tracePt t="11868" x="1974850" y="4713288"/>
          <p14:tracePt t="11876" x="1954213" y="4713288"/>
          <p14:tracePt t="11884" x="1933575" y="4733925"/>
          <p14:tracePt t="11900" x="1911350" y="4756150"/>
          <p14:tracePt t="11908" x="1898650" y="4756150"/>
          <p14:tracePt t="11923" x="1876425" y="4776788"/>
          <p14:tracePt t="11947" x="1855788" y="4797425"/>
          <p14:tracePt t="11963" x="1835150" y="4797425"/>
          <p14:tracePt t="11979" x="1812925" y="4797425"/>
          <p14:tracePt t="12010" x="1792288" y="4797425"/>
          <p14:tracePt t="12105" x="1771650" y="4797425"/>
          <p14:tracePt t="12120" x="1749425" y="4797425"/>
          <p14:tracePt t="12128" x="1728788" y="4797425"/>
          <p14:tracePt t="12152" x="1708150" y="4797425"/>
          <p14:tracePt t="12175" x="1685925" y="4797425"/>
          <p14:tracePt t="13105" x="1685925" y="4776788"/>
          <p14:tracePt t="13113" x="1708150" y="4756150"/>
          <p14:tracePt t="13137" x="1708150" y="4733925"/>
          <p14:tracePt t="13153" x="1728788" y="4713288"/>
          <p14:tracePt t="13929" x="1728788" y="4699000"/>
          <p14:tracePt t="13937" x="1749425" y="4656138"/>
          <p14:tracePt t="13945" x="1771650" y="4635500"/>
          <p14:tracePt t="13953" x="1792288" y="4614863"/>
          <p14:tracePt t="13962" x="1835150" y="4572000"/>
          <p14:tracePt t="13968" x="1876425" y="4529138"/>
          <p14:tracePt t="13976" x="1898650" y="4508500"/>
          <p14:tracePt t="13984" x="1933575" y="4487863"/>
          <p14:tracePt t="13992" x="1974850" y="4445000"/>
          <p14:tracePt t="14008" x="2017713" y="4430713"/>
          <p14:tracePt t="14016" x="2038350" y="4430713"/>
          <p14:tracePt t="14024" x="2038350" y="4410075"/>
          <p14:tracePt t="14031" x="2060575" y="4410075"/>
          <p14:tracePt t="14047" x="2081213" y="4387850"/>
          <p14:tracePt t="14071" x="2101850" y="4387850"/>
          <p14:tracePt t="14150" x="2124075" y="4367213"/>
          <p14:tracePt t="14520" x="2144713" y="4346575"/>
          <p14:tracePt t="14528" x="2159000" y="4324350"/>
          <p14:tracePt t="14537" x="2201863" y="4303713"/>
          <p14:tracePt t="14544" x="2222500" y="4283075"/>
          <p14:tracePt t="14552" x="2243138" y="4283075"/>
          <p14:tracePt t="14559" x="2265363" y="4260850"/>
          <p14:tracePt t="14575" x="2286000" y="4240213"/>
          <p14:tracePt t="14583" x="2306638" y="4240213"/>
          <p14:tracePt t="14615" x="2328863" y="4240213"/>
          <p14:tracePt t="14686" x="2328863" y="4219575"/>
          <p14:tracePt t="15765" x="2349500" y="4219575"/>
          <p14:tracePt t="15789" x="2370138" y="4219575"/>
          <p14:tracePt t="15805" x="2392363" y="4197350"/>
          <p14:tracePt t="15821" x="2413000" y="4197350"/>
          <p14:tracePt t="15836" x="2427288" y="4197350"/>
          <p14:tracePt t="15852" x="2427288" y="4184650"/>
          <p14:tracePt t="15860" x="2447925" y="4184650"/>
          <p14:tracePt t="15939" x="2470150" y="4184650"/>
          <p14:tracePt t="16459" x="2447925" y="4184650"/>
          <p14:tracePt t="16561" x="2427288" y="4184650"/>
          <p14:tracePt t="16664" x="2413000" y="4184650"/>
          <p14:tracePt t="17976" x="2392363" y="4184650"/>
          <p14:tracePt t="17984" x="2370138" y="4184650"/>
          <p14:tracePt t="17992" x="2349500" y="4184650"/>
          <p14:tracePt t="18000" x="2328863" y="4184650"/>
          <p14:tracePt t="18007" x="2306638" y="4184650"/>
          <p14:tracePt t="18016" x="2286000" y="4184650"/>
          <p14:tracePt t="18023" x="2265363" y="4184650"/>
          <p14:tracePt t="18031" x="2243138" y="4184650"/>
          <p14:tracePt t="18039" x="2222500" y="4184650"/>
          <p14:tracePt t="18063" x="2201863" y="4184650"/>
          <p14:tracePt t="18197" x="2179638" y="4184650"/>
          <p14:tracePt t="18323" x="2159000" y="4184650"/>
          <p14:tracePt t="18331" x="2144713" y="4162425"/>
          <p14:tracePt t="18339" x="2124075" y="4162425"/>
          <p14:tracePt t="18346" x="2081213" y="4162425"/>
          <p14:tracePt t="18354" x="2060575" y="4141788"/>
          <p14:tracePt t="18362" x="2038350" y="4141788"/>
          <p14:tracePt t="18370" x="2017713" y="4121150"/>
          <p14:tracePt t="18378" x="1974850" y="4098925"/>
          <p14:tracePt t="18387" x="1954213" y="4098925"/>
          <p14:tracePt t="18395" x="1933575" y="4098925"/>
          <p14:tracePt t="18402" x="1911350" y="4078288"/>
          <p14:tracePt t="18417" x="1898650" y="4057650"/>
          <p14:tracePt t="18449" x="1876425" y="4057650"/>
          <p14:tracePt t="18457" x="1876425" y="4035425"/>
          <p14:tracePt t="18599" x="1855788" y="4035425"/>
          <p14:tracePt t="18725" x="1835150" y="4014788"/>
          <p14:tracePt t="18733" x="1812925" y="4014788"/>
          <p14:tracePt t="18741" x="1792288" y="3994150"/>
          <p14:tracePt t="18748" x="1771650" y="3971925"/>
          <p14:tracePt t="18757" x="1749425" y="3951288"/>
          <p14:tracePt t="18764" x="1728788" y="3951288"/>
          <p14:tracePt t="18772" x="1708150" y="3937000"/>
          <p14:tracePt t="18780" x="1685925" y="3937000"/>
          <p14:tracePt t="18788" x="1665288" y="3916363"/>
          <p14:tracePt t="18796" x="1651000" y="3916363"/>
          <p14:tracePt t="18819" x="1630363" y="3894138"/>
          <p14:tracePt t="19111" x="1630363" y="3916363"/>
          <p14:tracePt t="19371" x="1651000" y="3916363"/>
          <p14:tracePt t="19387" x="1665288" y="3916363"/>
          <p14:tracePt t="19395" x="1685925" y="3916363"/>
          <p14:tracePt t="19403" x="1708150" y="3916363"/>
          <p14:tracePt t="19411" x="1749425" y="3916363"/>
          <p14:tracePt t="19418" x="1771650" y="3916363"/>
          <p14:tracePt t="19426" x="1812925" y="3916363"/>
          <p14:tracePt t="19434" x="1855788" y="3916363"/>
          <p14:tracePt t="19442" x="1898650" y="3894138"/>
          <p14:tracePt t="19450" x="1911350" y="3894138"/>
          <p14:tracePt t="19458" x="1954213" y="3894138"/>
          <p14:tracePt t="19466" x="1997075" y="3873500"/>
          <p14:tracePt t="19473" x="2017713" y="3873500"/>
          <p14:tracePt t="19481" x="2060575" y="3852863"/>
          <p14:tracePt t="19489" x="2081213" y="3852863"/>
          <p14:tracePt t="19497" x="2124075" y="3830638"/>
          <p14:tracePt t="19505" x="2144713" y="3830638"/>
          <p14:tracePt t="19513" x="2159000" y="3830638"/>
          <p14:tracePt t="19521" x="2201863" y="3830638"/>
          <p14:tracePt t="19529" x="2222500" y="3810000"/>
          <p14:tracePt t="19536" x="2243138" y="3810000"/>
          <p14:tracePt t="19545" x="2265363" y="3810000"/>
          <p14:tracePt t="19553" x="2286000" y="3810000"/>
          <p14:tracePt t="19578" x="2306638" y="3810000"/>
          <p14:tracePt t="19600" x="2306638" y="3789363"/>
          <p14:tracePt t="21579" x="2306638" y="3767138"/>
          <p14:tracePt t="21587" x="2306638" y="3725863"/>
          <p14:tracePt t="21595" x="2306638" y="3683000"/>
          <p14:tracePt t="21601" x="2306638" y="3648075"/>
          <p14:tracePt t="21609" x="2306638" y="3584575"/>
          <p14:tracePt t="21617" x="2306638" y="3521075"/>
          <p14:tracePt t="21625" x="2306638" y="3457575"/>
          <p14:tracePt t="21633" x="2306638" y="3422650"/>
          <p14:tracePt t="21641" x="2286000" y="3359150"/>
          <p14:tracePt t="21649" x="2265363" y="3316288"/>
          <p14:tracePt t="21657" x="2265363" y="3273425"/>
          <p14:tracePt t="21665" x="2243138" y="3232150"/>
          <p14:tracePt t="21673" x="2243138" y="3209925"/>
          <p14:tracePt t="21680" x="2222500" y="3189288"/>
          <p14:tracePt t="21688" x="2222500" y="3175000"/>
          <p14:tracePt t="21696" x="2222500" y="3154363"/>
          <p14:tracePt t="21712" x="2222500" y="3132138"/>
          <p14:tracePt t="21775" x="2201863" y="3132138"/>
          <p14:tracePt t="21901" x="2179638" y="3111500"/>
          <p14:tracePt t="21917" x="2159000" y="3111500"/>
          <p14:tracePt t="21933" x="2144713" y="3090863"/>
          <p14:tracePt t="21940" x="2124075" y="3090863"/>
          <p14:tracePt t="21956" x="2101850" y="3090863"/>
          <p14:tracePt t="21964" x="2101850" y="3068638"/>
          <p14:tracePt t="21980" x="2081213" y="3068638"/>
          <p14:tracePt t="25722" x="2124075" y="3048000"/>
          <p14:tracePt t="25730" x="2159000" y="3027363"/>
          <p14:tracePt t="25738" x="2179638" y="3027363"/>
          <p14:tracePt t="25746" x="2265363" y="2984500"/>
          <p14:tracePt t="25754" x="2286000" y="2963863"/>
          <p14:tracePt t="25762" x="2349500" y="2941638"/>
          <p14:tracePt t="25770" x="2392363" y="2921000"/>
          <p14:tracePt t="25778" x="2427288" y="2921000"/>
          <p14:tracePt t="25786" x="2470150" y="2906713"/>
          <p14:tracePt t="25793" x="2511425" y="2906713"/>
          <p14:tracePt t="25801" x="2533650" y="2886075"/>
          <p14:tracePt t="25809" x="2554288" y="2886075"/>
          <p14:tracePt t="25817" x="2574925" y="2886075"/>
          <p14:tracePt t="25825" x="2597150" y="2863850"/>
          <p14:tracePt t="25833" x="2617788" y="2863850"/>
          <p14:tracePt t="25841" x="2638425" y="2863850"/>
          <p14:tracePt t="25856" x="2660650" y="2863850"/>
          <p14:tracePt t="25880" x="2673350" y="2863850"/>
          <p14:tracePt t="29063" x="2695575" y="2863850"/>
          <p14:tracePt t="29071" x="2736850" y="2863850"/>
          <p14:tracePt t="29079" x="2759075" y="2863850"/>
          <p14:tracePt t="29087" x="2800350" y="2886075"/>
          <p14:tracePt t="29095" x="2822575" y="2906713"/>
          <p14:tracePt t="29102" x="2863850" y="2921000"/>
          <p14:tracePt t="29110" x="2921000" y="2963863"/>
          <p14:tracePt t="29118" x="2963863" y="2984500"/>
          <p14:tracePt t="29126" x="3027363" y="3005138"/>
          <p14:tracePt t="29134" x="3068638" y="3048000"/>
          <p14:tracePt t="29142" x="3132138" y="3090863"/>
          <p14:tracePt t="29150" x="3189288" y="3154363"/>
          <p14:tracePt t="29158" x="3273425" y="3232150"/>
          <p14:tracePt t="29166" x="3422650" y="3359150"/>
          <p14:tracePt t="29174" x="3541713" y="3457575"/>
          <p14:tracePt t="29181" x="3668713" y="3584575"/>
          <p14:tracePt t="29189" x="3810000" y="3725863"/>
          <p14:tracePt t="29197" x="3937000" y="3873500"/>
          <p14:tracePt t="29205" x="4014788" y="3937000"/>
          <p14:tracePt t="29213" x="4162425" y="4078288"/>
          <p14:tracePt t="29221" x="4367213" y="4303713"/>
          <p14:tracePt t="29229" x="4508500" y="4445000"/>
          <p14:tracePt t="29237" x="4635500" y="4592638"/>
          <p14:tracePt t="29244" x="4776788" y="4756150"/>
          <p14:tracePt t="29252" x="4946650" y="4924425"/>
          <p14:tracePt t="29260" x="5108575" y="5108575"/>
          <p14:tracePt t="29268" x="5249863" y="5291138"/>
          <p14:tracePt t="29276" x="5418138" y="5475288"/>
          <p14:tracePt t="29284" x="5475288" y="5559425"/>
          <p14:tracePt t="29292" x="5602288" y="5708650"/>
          <p14:tracePt t="29300" x="5645150" y="5743575"/>
          <p14:tracePt t="29307" x="5721350" y="5848350"/>
          <p14:tracePt t="29316" x="5764213" y="5911850"/>
          <p14:tracePt t="29324" x="5807075" y="5954713"/>
          <p14:tracePt t="29536" x="5764213" y="5954713"/>
          <p14:tracePt t="29544" x="5743575" y="5954713"/>
          <p14:tracePt t="29552" x="5721350" y="5969000"/>
          <p14:tracePt t="29560" x="5686425" y="5989638"/>
          <p14:tracePt t="29568" x="5665788" y="6011863"/>
          <p14:tracePt t="29575" x="5645150" y="6053138"/>
          <p14:tracePt t="29584" x="5602288" y="6116638"/>
          <p14:tracePt t="29591" x="5559425" y="6180138"/>
          <p14:tracePt t="29599" x="5495925" y="6237288"/>
          <p14:tracePt t="29607" x="5461000" y="6343650"/>
          <p14:tracePt t="29616" x="5418138" y="6427788"/>
          <p14:tracePt t="29624" x="5376863" y="6505575"/>
          <p14:tracePt t="29631" x="5334000" y="6589713"/>
          <p14:tracePt t="29639" x="5291138" y="6673850"/>
          <p14:tracePt t="29646" x="5249863" y="6773863"/>
          <p14:tracePt t="29654" x="5227638" y="6837363"/>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A2B9-C4E2-96B3-3375-5BBE3EBB782C}"/>
              </a:ext>
            </a:extLst>
          </p:cNvPr>
          <p:cNvSpPr>
            <a:spLocks noGrp="1"/>
          </p:cNvSpPr>
          <p:nvPr>
            <p:ph type="title"/>
          </p:nvPr>
        </p:nvSpPr>
        <p:spPr/>
        <p:txBody>
          <a:bodyPr>
            <a:normAutofit/>
          </a:bodyPr>
          <a:lstStyle/>
          <a:p>
            <a:r>
              <a:rPr lang="en-US" sz="3200"/>
              <a:t>1. Environment Overview</a:t>
            </a:r>
            <a:endParaRPr lang="en-GB" sz="3200" b="0"/>
          </a:p>
        </p:txBody>
      </p:sp>
      <p:sp>
        <p:nvSpPr>
          <p:cNvPr id="3" name="Text Placeholder 2">
            <a:extLst>
              <a:ext uri="{FF2B5EF4-FFF2-40B4-BE49-F238E27FC236}">
                <a16:creationId xmlns:a16="http://schemas.microsoft.com/office/drawing/2014/main" id="{D35A3D98-D2D7-5ED3-13E7-0048CB41E4F9}"/>
              </a:ext>
            </a:extLst>
          </p:cNvPr>
          <p:cNvSpPr>
            <a:spLocks noGrp="1"/>
          </p:cNvSpPr>
          <p:nvPr>
            <p:ph type="body" sz="quarter" idx="10"/>
          </p:nvPr>
        </p:nvSpPr>
        <p:spPr/>
        <p:txBody>
          <a:bodyPr lIns="91440" tIns="45720" rIns="91440" bIns="45720" anchor="t"/>
          <a:lstStyle/>
          <a:p>
            <a:r>
              <a:rPr lang="en-GB" sz="2000">
                <a:latin typeface="NVIDIA Sans"/>
              </a:rPr>
              <a:t>Kubernetes Installation Tools</a:t>
            </a:r>
            <a:endParaRPr lang="en-GB" sz="2000"/>
          </a:p>
        </p:txBody>
      </p:sp>
      <p:pic>
        <p:nvPicPr>
          <p:cNvPr id="4" name="Picture 3" descr="Amazon EKS - Inmetrics English">
            <a:extLst>
              <a:ext uri="{FF2B5EF4-FFF2-40B4-BE49-F238E27FC236}">
                <a16:creationId xmlns:a16="http://schemas.microsoft.com/office/drawing/2014/main" id="{13161AB1-50C6-B67A-5456-E1BABC97FE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8870" y="2332542"/>
            <a:ext cx="2658532" cy="710052"/>
          </a:xfrm>
          <a:prstGeom prst="rect">
            <a:avLst/>
          </a:prstGeom>
        </p:spPr>
      </p:pic>
      <p:pic>
        <p:nvPicPr>
          <p:cNvPr id="5" name="Picture 4" descr="Creating an Azure Kubernetes Service (AKS) Cluster: A Step-by-Step Guide |  by Srija Anaparthy | Medium">
            <a:extLst>
              <a:ext uri="{FF2B5EF4-FFF2-40B4-BE49-F238E27FC236}">
                <a16:creationId xmlns:a16="http://schemas.microsoft.com/office/drawing/2014/main" id="{6D7148A5-8550-8A2A-52F9-49AC0E0252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6134" y="3273052"/>
            <a:ext cx="3059287" cy="1412562"/>
          </a:xfrm>
          <a:prstGeom prst="rect">
            <a:avLst/>
          </a:prstGeom>
        </p:spPr>
      </p:pic>
      <p:pic>
        <p:nvPicPr>
          <p:cNvPr id="6" name="Picture 5" descr="Google Kubernetes Engine">
            <a:extLst>
              <a:ext uri="{FF2B5EF4-FFF2-40B4-BE49-F238E27FC236}">
                <a16:creationId xmlns:a16="http://schemas.microsoft.com/office/drawing/2014/main" id="{43952637-1259-E01E-F173-E950BBFEBD08}"/>
              </a:ext>
            </a:extLst>
          </p:cNvPr>
          <p:cNvPicPr>
            <a:picLocks noChangeAspect="1"/>
          </p:cNvPicPr>
          <p:nvPr/>
        </p:nvPicPr>
        <p:blipFill>
          <a:blip r:embed="rId5"/>
          <a:stretch>
            <a:fillRect/>
          </a:stretch>
        </p:blipFill>
        <p:spPr>
          <a:xfrm>
            <a:off x="1653823" y="4846559"/>
            <a:ext cx="2223911" cy="1290970"/>
          </a:xfrm>
          <a:prstGeom prst="rect">
            <a:avLst/>
          </a:prstGeom>
        </p:spPr>
      </p:pic>
      <p:pic>
        <p:nvPicPr>
          <p:cNvPr id="7" name="Picture 6" descr="Installing kubeadm | Kubernetes">
            <a:extLst>
              <a:ext uri="{FF2B5EF4-FFF2-40B4-BE49-F238E27FC236}">
                <a16:creationId xmlns:a16="http://schemas.microsoft.com/office/drawing/2014/main" id="{264A721D-DED8-6E46-8785-BDC8448D35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14267" y="2117125"/>
            <a:ext cx="1230489" cy="1404549"/>
          </a:xfrm>
          <a:prstGeom prst="rect">
            <a:avLst/>
          </a:prstGeom>
        </p:spPr>
      </p:pic>
      <p:pic>
        <p:nvPicPr>
          <p:cNvPr id="8" name="Picture 7" descr="Minikube - Rapid Dev &amp; Testing for Kubernetes - The Couchbase Blog">
            <a:extLst>
              <a:ext uri="{FF2B5EF4-FFF2-40B4-BE49-F238E27FC236}">
                <a16:creationId xmlns:a16="http://schemas.microsoft.com/office/drawing/2014/main" id="{6239AB8B-6EE7-3076-F432-5AA47109D34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32890" y="3836426"/>
            <a:ext cx="2410175" cy="680927"/>
          </a:xfrm>
          <a:prstGeom prst="rect">
            <a:avLst/>
          </a:prstGeom>
        </p:spPr>
      </p:pic>
      <p:pic>
        <p:nvPicPr>
          <p:cNvPr id="9" name="Picture 8" descr="K3s">
            <a:extLst>
              <a:ext uri="{FF2B5EF4-FFF2-40B4-BE49-F238E27FC236}">
                <a16:creationId xmlns:a16="http://schemas.microsoft.com/office/drawing/2014/main" id="{345B993D-C502-199D-7BEF-B1C8AAE3BF0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20757" y="5149211"/>
            <a:ext cx="1828798" cy="680023"/>
          </a:xfrm>
          <a:prstGeom prst="rect">
            <a:avLst/>
          </a:prstGeom>
        </p:spPr>
      </p:pic>
      <p:sp>
        <p:nvSpPr>
          <p:cNvPr id="10" name="TextBox 9">
            <a:extLst>
              <a:ext uri="{FF2B5EF4-FFF2-40B4-BE49-F238E27FC236}">
                <a16:creationId xmlns:a16="http://schemas.microsoft.com/office/drawing/2014/main" id="{769659BE-FF77-219F-A545-1D8CFB983D3A}"/>
              </a:ext>
            </a:extLst>
          </p:cNvPr>
          <p:cNvSpPr txBox="1"/>
          <p:nvPr/>
        </p:nvSpPr>
        <p:spPr>
          <a:xfrm>
            <a:off x="1437401" y="1511783"/>
            <a:ext cx="2310312"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2400" b="1">
                <a:solidFill>
                  <a:schemeClr val="bg1"/>
                </a:solidFill>
                <a:latin typeface="NVIDIA Sans"/>
                <a:cs typeface="NVIDIA Sans" panose="020B0503020203020204" pitchFamily="34" charset="0"/>
              </a:rPr>
              <a:t>CSPs based tools</a:t>
            </a:r>
            <a:endParaRPr lang="en-GB" sz="2400" b="1" err="1">
              <a:solidFill>
                <a:schemeClr val="bg1"/>
              </a:solidFill>
              <a:latin typeface="NVIDIA Sans" panose="020B0503020203020204" pitchFamily="34" charset="0"/>
              <a:cs typeface="NVIDIA Sans" panose="020B0503020203020204" pitchFamily="34" charset="0"/>
            </a:endParaRPr>
          </a:p>
        </p:txBody>
      </p:sp>
      <p:sp>
        <p:nvSpPr>
          <p:cNvPr id="11" name="TextBox 10">
            <a:extLst>
              <a:ext uri="{FF2B5EF4-FFF2-40B4-BE49-F238E27FC236}">
                <a16:creationId xmlns:a16="http://schemas.microsoft.com/office/drawing/2014/main" id="{A3828577-5428-AB94-4A06-9D466EC45768}"/>
              </a:ext>
            </a:extLst>
          </p:cNvPr>
          <p:cNvSpPr txBox="1"/>
          <p:nvPr/>
        </p:nvSpPr>
        <p:spPr>
          <a:xfrm>
            <a:off x="7228600" y="1511783"/>
            <a:ext cx="3160802" cy="46166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2400" b="1">
                <a:solidFill>
                  <a:schemeClr val="bg1"/>
                </a:solidFill>
                <a:latin typeface="NVIDIA Sans"/>
                <a:cs typeface="NVIDIA Sans" panose="020B0503020203020204" pitchFamily="34" charset="0"/>
              </a:rPr>
              <a:t>Self-hosted based tools</a:t>
            </a:r>
            <a:endParaRPr lang="en-GB" sz="2400" b="1" err="1">
              <a:solidFill>
                <a:schemeClr val="bg1"/>
              </a:solidFill>
              <a:latin typeface="NVIDIA Sans" panose="020B0503020203020204" pitchFamily="34" charset="0"/>
              <a:cs typeface="NVIDIA Sans" panose="020B0503020203020204" pitchFamily="34" charset="0"/>
            </a:endParaRPr>
          </a:p>
        </p:txBody>
      </p:sp>
      <p:sp>
        <p:nvSpPr>
          <p:cNvPr id="12" name="Rectangle 11">
            <a:extLst>
              <a:ext uri="{FF2B5EF4-FFF2-40B4-BE49-F238E27FC236}">
                <a16:creationId xmlns:a16="http://schemas.microsoft.com/office/drawing/2014/main" id="{E9558B73-043D-182C-EE24-72494DFA53DB}"/>
              </a:ext>
            </a:extLst>
          </p:cNvPr>
          <p:cNvSpPr/>
          <p:nvPr/>
        </p:nvSpPr>
        <p:spPr>
          <a:xfrm>
            <a:off x="7452995" y="3793380"/>
            <a:ext cx="3502871" cy="892233"/>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365218011"/>
      </p:ext>
    </p:extLst>
  </p:cSld>
  <p:clrMapOvr>
    <a:masterClrMapping/>
  </p:clrMapOvr>
  <mc:AlternateContent xmlns:mc="http://schemas.openxmlformats.org/markup-compatibility/2006" xmlns:p14="http://schemas.microsoft.com/office/powerpoint/2010/main">
    <mc:Choice Requires="p14">
      <p:transition p14:dur="10" advTm="25262"/>
    </mc:Choice>
    <mc:Fallback xmlns="">
      <p:transition advTm="25262"/>
    </mc:Fallback>
  </mc:AlternateContent>
  <p:extLst>
    <p:ext uri="{3A86A75C-4F4B-4683-9AE1-C65F6400EC91}">
      <p14:laserTraceLst xmlns:p14="http://schemas.microsoft.com/office/powerpoint/2010/main">
        <p14:tracePtLst>
          <p14:tracePt t="462" x="4797425" y="6280150"/>
          <p14:tracePt t="469" x="4819650" y="5827713"/>
          <p14:tracePt t="478" x="4840288" y="5313363"/>
          <p14:tracePt t="485" x="4840288" y="5086350"/>
          <p14:tracePt t="493" x="4860925" y="4614863"/>
          <p14:tracePt t="499" x="4883150" y="4219575"/>
          <p14:tracePt t="507" x="4903788" y="3873500"/>
          <p14:tracePt t="515" x="4903788" y="3725863"/>
          <p14:tracePt t="523" x="4903788" y="3478213"/>
          <p14:tracePt t="5286" x="4883150" y="3478213"/>
          <p14:tracePt t="5310" x="4860925" y="3478213"/>
          <p14:tracePt t="5318" x="4860925" y="3457575"/>
          <p14:tracePt t="5334" x="4840288" y="3457575"/>
          <p14:tracePt t="5342" x="4840288" y="3435350"/>
          <p14:tracePt t="5349" x="4819650" y="3422650"/>
          <p14:tracePt t="5365" x="4819650" y="3400425"/>
          <p14:tracePt t="5373" x="4797425" y="3379788"/>
          <p14:tracePt t="5389" x="4776788" y="3359150"/>
          <p14:tracePt t="5428" x="4776788" y="3336925"/>
          <p14:tracePt t="5436" x="4756150" y="3316288"/>
          <p14:tracePt t="5444" x="4733925" y="3295650"/>
          <p14:tracePt t="5452" x="4733925" y="3273425"/>
          <p14:tracePt t="5460" x="4713288" y="3232150"/>
          <p14:tracePt t="5468" x="4699000" y="3209925"/>
          <p14:tracePt t="5476" x="4699000" y="3189288"/>
          <p14:tracePt t="5484" x="4678363" y="3154363"/>
          <p14:tracePt t="5491" x="4656138" y="3132138"/>
          <p14:tracePt t="5499" x="4635500" y="3090863"/>
          <p14:tracePt t="5507" x="4635500" y="3068638"/>
          <p14:tracePt t="5515" x="4614863" y="3048000"/>
          <p14:tracePt t="5523" x="4614863" y="3027363"/>
          <p14:tracePt t="5531" x="4614863" y="3005138"/>
          <p14:tracePt t="5539" x="4592638" y="2984500"/>
          <p14:tracePt t="5546" x="4592638" y="2963863"/>
          <p14:tracePt t="6390" x="4572000" y="2963863"/>
          <p14:tracePt t="6398" x="4572000" y="2941638"/>
          <p14:tracePt t="6406" x="4551363" y="2921000"/>
          <p14:tracePt t="6414" x="4529138" y="2906713"/>
          <p14:tracePt t="6421" x="4508500" y="2886075"/>
          <p14:tracePt t="6429" x="4487863" y="2863850"/>
          <p14:tracePt t="6437" x="4465638" y="2843213"/>
          <p14:tracePt t="6445" x="4445000" y="2843213"/>
          <p14:tracePt t="6453" x="4445000" y="2822575"/>
          <p14:tracePt t="6461" x="4430713" y="2822575"/>
          <p14:tracePt t="6469" x="4410075" y="2800350"/>
          <p14:tracePt t="6477" x="4410075" y="2779713"/>
          <p14:tracePt t="6484" x="4387850" y="2779713"/>
          <p14:tracePt t="6493" x="4367213" y="2779713"/>
          <p14:tracePt t="6501" x="4346575" y="2759075"/>
          <p14:tracePt t="6509" x="4324350" y="2736850"/>
          <p14:tracePt t="6524" x="4303713" y="2716213"/>
          <p14:tracePt t="6532" x="4283075" y="2716213"/>
          <p14:tracePt t="6540" x="4260850" y="2716213"/>
          <p14:tracePt t="6555" x="4240213" y="2695575"/>
          <p14:tracePt t="6571" x="4219575" y="2695575"/>
          <p14:tracePt t="6579" x="4219575" y="2673350"/>
          <p14:tracePt t="6587" x="4197350" y="2673350"/>
          <p14:tracePt t="7249" x="4219575" y="2695575"/>
          <p14:tracePt t="7257" x="4260850" y="2716213"/>
          <p14:tracePt t="7265" x="4283075" y="2736850"/>
          <p14:tracePt t="7272" x="4283075" y="2759075"/>
          <p14:tracePt t="7280" x="4303713" y="2779713"/>
          <p14:tracePt t="7296" x="4324350" y="2800350"/>
          <p14:tracePt t="7328" x="4346575" y="2822575"/>
          <p14:tracePt t="7336" x="4346575" y="2843213"/>
          <p14:tracePt t="7343" x="4346575" y="2863850"/>
          <p14:tracePt t="7351" x="4367213" y="2886075"/>
          <p14:tracePt t="7359" x="4367213" y="2921000"/>
          <p14:tracePt t="7368" x="4387850" y="2941638"/>
          <p14:tracePt t="7376" x="4387850" y="2963863"/>
          <p14:tracePt t="7383" x="4410075" y="3005138"/>
          <p14:tracePt t="7391" x="4410075" y="3027363"/>
          <p14:tracePt t="7399" x="4430713" y="3048000"/>
          <p14:tracePt t="7406" x="4430713" y="3068638"/>
          <p14:tracePt t="7414" x="4430713" y="3090863"/>
          <p14:tracePt t="7422" x="4445000" y="3090863"/>
          <p14:tracePt t="7430" x="4445000" y="3111500"/>
          <p14:tracePt t="7438" x="4445000" y="3132138"/>
          <p14:tracePt t="7746" x="4445000" y="3175000"/>
          <p14:tracePt t="7753" x="4445000" y="3189288"/>
          <p14:tracePt t="7761" x="4445000" y="3252788"/>
          <p14:tracePt t="7769" x="4445000" y="3316288"/>
          <p14:tracePt t="7777" x="4445000" y="3400425"/>
          <p14:tracePt t="7785" x="4445000" y="3478213"/>
          <p14:tracePt t="7793" x="4445000" y="3584575"/>
          <p14:tracePt t="7801" x="4445000" y="3683000"/>
          <p14:tracePt t="7809" x="4465638" y="3810000"/>
          <p14:tracePt t="7817" x="4465638" y="3916363"/>
          <p14:tracePt t="7824" x="4487863" y="4035425"/>
          <p14:tracePt t="7832" x="4487863" y="4141788"/>
          <p14:tracePt t="7840" x="4508500" y="4219575"/>
          <p14:tracePt t="7848" x="4508500" y="4260850"/>
          <p14:tracePt t="7856" x="4529138" y="4387850"/>
          <p14:tracePt t="7864" x="4529138" y="4430713"/>
          <p14:tracePt t="7872" x="4551363" y="4487863"/>
          <p14:tracePt t="7879" x="4551363" y="4529138"/>
          <p14:tracePt t="7887" x="4551363" y="4572000"/>
          <p14:tracePt t="7895" x="4551363" y="4614863"/>
          <p14:tracePt t="7903" x="4572000" y="4635500"/>
          <p14:tracePt t="7911" x="4572000" y="4656138"/>
          <p14:tracePt t="7919" x="4572000" y="4678363"/>
          <p14:tracePt t="8230" x="4572000" y="4699000"/>
          <p14:tracePt t="8246" x="4572000" y="4713288"/>
          <p14:tracePt t="8261" x="4572000" y="4733925"/>
          <p14:tracePt t="8269" x="4551363" y="4733925"/>
          <p14:tracePt t="8301" x="4551363" y="4756150"/>
          <p14:tracePt t="8364" x="4551363" y="4776788"/>
          <p14:tracePt t="8380" x="4551363" y="4797425"/>
          <p14:tracePt t="8388" x="4551363" y="4819650"/>
          <p14:tracePt t="8396" x="4551363" y="4840288"/>
          <p14:tracePt t="8411" x="4551363" y="4860925"/>
          <p14:tracePt t="8742" x="4551363" y="4903788"/>
          <p14:tracePt t="8750" x="4551363" y="4946650"/>
          <p14:tracePt t="8759" x="4551363" y="5002213"/>
          <p14:tracePt t="8766" x="4551363" y="5065713"/>
          <p14:tracePt t="8774" x="4572000" y="5129213"/>
          <p14:tracePt t="8782" x="4572000" y="5172075"/>
          <p14:tracePt t="8790" x="4592638" y="5227638"/>
          <p14:tracePt t="8797" x="4592638" y="5313363"/>
          <p14:tracePt t="8805" x="4592638" y="5376863"/>
          <p14:tracePt t="8813" x="4614863" y="5440363"/>
          <p14:tracePt t="8821" x="4614863" y="5495925"/>
          <p14:tracePt t="8829" x="4614863" y="5581650"/>
          <p14:tracePt t="8837" x="4614863" y="5602288"/>
          <p14:tracePt t="8845" x="4614863" y="5665788"/>
          <p14:tracePt t="8853" x="4614863" y="5721350"/>
          <p14:tracePt t="8861" x="4614863" y="5784850"/>
          <p14:tracePt t="8868" x="4614863" y="5827713"/>
          <p14:tracePt t="8876" x="4614863" y="5848350"/>
          <p14:tracePt t="8884" x="4614863" y="5891213"/>
          <p14:tracePt t="8893" x="4614863" y="5911850"/>
          <p14:tracePt t="8901" x="4614863" y="5934075"/>
          <p14:tracePt t="8908" x="4614863" y="5954713"/>
          <p14:tracePt t="8916" x="4592638" y="5954713"/>
          <p14:tracePt t="9626" x="4592638" y="5969000"/>
          <p14:tracePt t="9633" x="4592638" y="5989638"/>
          <p14:tracePt t="9641" x="4592638" y="6011863"/>
          <p14:tracePt t="9649" x="4592638" y="6053138"/>
          <p14:tracePt t="9657" x="4592638" y="6075363"/>
          <p14:tracePt t="9664" x="4592638" y="6096000"/>
          <p14:tracePt t="9672" x="4592638" y="6116638"/>
          <p14:tracePt t="9680" x="4592638" y="6138863"/>
          <p14:tracePt t="9696" x="4592638" y="6159500"/>
          <p14:tracePt t="9704" x="4592638" y="6180138"/>
          <p14:tracePt t="9712" x="4592638" y="6202363"/>
          <p14:tracePt t="9720" x="4592638" y="6223000"/>
          <p14:tracePt t="9728" x="4572000" y="6237288"/>
          <p14:tracePt t="9735" x="4572000" y="6257925"/>
          <p14:tracePt t="9751" x="4572000" y="6280150"/>
          <p14:tracePt t="9775" x="4572000" y="6300788"/>
          <p14:tracePt t="9869" x="4551363" y="6321425"/>
          <p14:tracePt t="9901" x="4529138" y="6321425"/>
          <p14:tracePt t="9932" x="4508500" y="6321425"/>
          <p14:tracePt t="9948" x="4487863" y="6321425"/>
          <p14:tracePt t="9956" x="4465638" y="6300788"/>
          <p14:tracePt t="9964" x="4430713" y="6280150"/>
          <p14:tracePt t="9972" x="4410075" y="6237288"/>
          <p14:tracePt t="9980" x="4346575" y="6202363"/>
          <p14:tracePt t="9988" x="4303713" y="6159500"/>
          <p14:tracePt t="9995" x="4260850" y="6116638"/>
          <p14:tracePt t="10004" x="4184650" y="6053138"/>
          <p14:tracePt t="10011" x="4162425" y="6032500"/>
          <p14:tracePt t="10019" x="4121150" y="5989638"/>
          <p14:tracePt t="10027" x="4098925" y="5969000"/>
          <p14:tracePt t="10035" x="4057650" y="5954713"/>
          <p14:tracePt t="10043" x="4057650" y="5934075"/>
          <p14:tracePt t="10052" x="4035425" y="5934075"/>
          <p14:tracePt t="10060" x="4014788" y="5911850"/>
          <p14:tracePt t="10902" x="4014788" y="5870575"/>
          <p14:tracePt t="10910" x="4014788" y="5827713"/>
          <p14:tracePt t="10918" x="4057650" y="5764213"/>
          <p14:tracePt t="10926" x="4098925" y="5708650"/>
          <p14:tracePt t="10934" x="4141788" y="5622925"/>
          <p14:tracePt t="10941" x="4197350" y="5538788"/>
          <p14:tracePt t="10949" x="4260850" y="5461000"/>
          <p14:tracePt t="10957" x="4346575" y="5376863"/>
          <p14:tracePt t="10965" x="4410075" y="5313363"/>
          <p14:tracePt t="10973" x="4465638" y="5249863"/>
          <p14:tracePt t="10981" x="4551363" y="5192713"/>
          <p14:tracePt t="10988" x="4572000" y="5172075"/>
          <p14:tracePt t="10996" x="4635500" y="5129213"/>
          <p14:tracePt t="11004" x="4678363" y="5065713"/>
          <p14:tracePt t="11012" x="4713288" y="5045075"/>
          <p14:tracePt t="11020" x="4756150" y="5002213"/>
          <p14:tracePt t="11028" x="4776788" y="4959350"/>
          <p14:tracePt t="11036" x="4797425" y="4946650"/>
          <p14:tracePt t="11044" x="4819650" y="4924425"/>
          <p14:tracePt t="11556" x="4819650" y="4903788"/>
          <p14:tracePt t="11564" x="4819650" y="4883150"/>
          <p14:tracePt t="11572" x="4860925" y="4860925"/>
          <p14:tracePt t="11579" x="4924425" y="4797425"/>
          <p14:tracePt t="11587" x="5022850" y="4733925"/>
          <p14:tracePt t="11595" x="5108575" y="4678363"/>
          <p14:tracePt t="11603" x="5227638" y="4614863"/>
          <p14:tracePt t="11611" x="5354638" y="4551363"/>
          <p14:tracePt t="11619" x="5461000" y="4487863"/>
          <p14:tracePt t="11627" x="5581650" y="4465638"/>
          <p14:tracePt t="11635" x="5645150" y="4445000"/>
          <p14:tracePt t="11643" x="5721350" y="4410075"/>
          <p14:tracePt t="11651" x="5784850" y="4387850"/>
          <p14:tracePt t="11659" x="5848350" y="4387850"/>
          <p14:tracePt t="11666" x="5911850" y="4367213"/>
          <p14:tracePt t="11674" x="5954713" y="4346575"/>
          <p14:tracePt t="11682" x="5969000" y="4346575"/>
          <p14:tracePt t="11690" x="5989638" y="4324350"/>
          <p14:tracePt t="11698" x="6011863" y="4324350"/>
          <p14:tracePt t="11706" x="6011863" y="4303713"/>
          <p14:tracePt t="12529" x="6011863" y="4283075"/>
          <p14:tracePt t="12537" x="6032500" y="4240213"/>
          <p14:tracePt t="12545" x="6075363" y="4197350"/>
          <p14:tracePt t="12553" x="6138863" y="4121150"/>
          <p14:tracePt t="12561" x="6202363" y="4057650"/>
          <p14:tracePt t="12569" x="6280150" y="3971925"/>
          <p14:tracePt t="12577" x="6343650" y="3894138"/>
          <p14:tracePt t="12585" x="6407150" y="3830638"/>
          <p14:tracePt t="12593" x="6470650" y="3767138"/>
          <p14:tracePt t="12601" x="6483350" y="3746500"/>
          <p14:tracePt t="12609" x="6526213" y="3703638"/>
          <p14:tracePt t="12616" x="6569075" y="3668713"/>
          <p14:tracePt t="12624" x="6610350" y="3648075"/>
          <p14:tracePt t="12632" x="6632575" y="3605213"/>
          <p14:tracePt t="12640" x="6653213" y="3584575"/>
          <p14:tracePt t="12647" x="6673850" y="3562350"/>
          <p14:tracePt t="14082" x="6696075" y="3541713"/>
          <p14:tracePt t="14090" x="6731000" y="3521075"/>
          <p14:tracePt t="14097" x="6794500" y="3478213"/>
          <p14:tracePt t="14105" x="6837363" y="3435350"/>
          <p14:tracePt t="14114" x="6878638" y="3435350"/>
          <p14:tracePt t="14122" x="6921500" y="3400425"/>
          <p14:tracePt t="14130" x="6964363" y="3359150"/>
          <p14:tracePt t="14137" x="6999288" y="3336925"/>
          <p14:tracePt t="14145" x="7042150" y="3316288"/>
          <p14:tracePt t="14153" x="7083425" y="3295650"/>
          <p14:tracePt t="14160" x="7105650" y="3273425"/>
          <p14:tracePt t="14168" x="7146925" y="3252788"/>
          <p14:tracePt t="14176" x="7169150" y="3232150"/>
          <p14:tracePt t="14192" x="7189788" y="3209925"/>
          <p14:tracePt t="14200" x="7210425" y="3209925"/>
          <p14:tracePt t="14208" x="7232650" y="3189288"/>
          <p14:tracePt t="14231" x="7232650" y="3175000"/>
          <p14:tracePt t="14247" x="7232650" y="3154363"/>
          <p14:tracePt t="14988" x="7232650" y="3090863"/>
          <p14:tracePt t="14996" x="7267575" y="3048000"/>
          <p14:tracePt t="15005" x="7308850" y="3005138"/>
          <p14:tracePt t="15012" x="7331075" y="2963863"/>
          <p14:tracePt t="15020" x="7394575" y="2906713"/>
          <p14:tracePt t="15027" x="7435850" y="2886075"/>
          <p14:tracePt t="15035" x="7478713" y="2843213"/>
          <p14:tracePt t="15043" x="7513638" y="2822575"/>
          <p14:tracePt t="15051" x="7556500" y="2800350"/>
          <p14:tracePt t="15059" x="7599363" y="2779713"/>
          <p14:tracePt t="15067" x="7620000" y="2759075"/>
          <p14:tracePt t="15075" x="7640638" y="2759075"/>
          <p14:tracePt t="15083" x="7662863" y="2759075"/>
          <p14:tracePt t="15090" x="7683500" y="2736850"/>
          <p14:tracePt t="15106" x="7704138" y="2736850"/>
          <p14:tracePt t="15114" x="7704138" y="2716213"/>
          <p14:tracePt t="15122" x="7726363" y="2695575"/>
          <p14:tracePt t="15138" x="7726363" y="2673350"/>
          <p14:tracePt t="16379" x="7726363" y="2695575"/>
          <p14:tracePt t="16387" x="7726363" y="2716213"/>
          <p14:tracePt t="16395" x="7726363" y="2759075"/>
          <p14:tracePt t="16403" x="7704138" y="2800350"/>
          <p14:tracePt t="16410" x="7683500" y="2863850"/>
          <p14:tracePt t="16418" x="7683500" y="2941638"/>
          <p14:tracePt t="16426" x="7640638" y="3027363"/>
          <p14:tracePt t="16434" x="7599363" y="3090863"/>
          <p14:tracePt t="16442" x="7577138" y="3189288"/>
          <p14:tracePt t="16450" x="7535863" y="3273425"/>
          <p14:tracePt t="16458" x="7493000" y="3379788"/>
          <p14:tracePt t="16466" x="7478713" y="3457575"/>
          <p14:tracePt t="16473" x="7435850" y="3562350"/>
          <p14:tracePt t="16482" x="7415213" y="3668713"/>
          <p14:tracePt t="16489" x="7372350" y="3746500"/>
          <p14:tracePt t="16497" x="7351713" y="3830638"/>
          <p14:tracePt t="16505" x="7331075" y="3873500"/>
          <p14:tracePt t="16514" x="7308850" y="3971925"/>
          <p14:tracePt t="16522" x="7308850" y="3994150"/>
          <p14:tracePt t="16530" x="7288213" y="4057650"/>
          <p14:tracePt t="16536" x="7288213" y="4121150"/>
          <p14:tracePt t="16544" x="7267575" y="4162425"/>
          <p14:tracePt t="16552" x="7267575" y="4197350"/>
          <p14:tracePt t="16560" x="7267575" y="4240213"/>
          <p14:tracePt t="16568" x="7267575" y="4260850"/>
          <p14:tracePt t="16576" x="7267575" y="4303713"/>
          <p14:tracePt t="16585" x="7267575" y="4324350"/>
          <p14:tracePt t="16592" x="7267575" y="4346575"/>
          <p14:tracePt t="16600" x="7267575" y="4387850"/>
          <p14:tracePt t="16607" x="7267575" y="4410075"/>
          <p14:tracePt t="16615" x="7267575" y="4430713"/>
          <p14:tracePt t="16623" x="7267575" y="4445000"/>
          <p14:tracePt t="16631" x="7267575" y="4465638"/>
          <p14:tracePt t="16639" x="7267575" y="4487863"/>
          <p14:tracePt t="16647" x="7267575" y="4508500"/>
          <p14:tracePt t="16655" x="7267575" y="4529138"/>
          <p14:tracePt t="16664" x="7267575" y="4551363"/>
          <p14:tracePt t="16671" x="7267575" y="4572000"/>
          <p14:tracePt t="16694" x="7267575" y="4592638"/>
          <p14:tracePt t="16734" x="7288213" y="4592638"/>
          <p14:tracePt t="16742" x="7308850" y="4551363"/>
          <p14:tracePt t="16749" x="7351713" y="4529138"/>
          <p14:tracePt t="16757" x="7394575" y="4487863"/>
          <p14:tracePt t="16765" x="7415213" y="4465638"/>
          <p14:tracePt t="16773" x="7435850" y="4430713"/>
          <p14:tracePt t="16781" x="7478713" y="4387850"/>
          <p14:tracePt t="16789" x="7513638" y="4367213"/>
          <p14:tracePt t="16797" x="7535863" y="4324350"/>
          <p14:tracePt t="16805" x="7556500" y="4324350"/>
          <p14:tracePt t="16813" x="7577138" y="4303713"/>
          <p14:tracePt t="16820" x="7599363" y="4283075"/>
          <p14:tracePt t="16828" x="7620000" y="4283075"/>
          <p14:tracePt t="16852" x="7640638" y="4283075"/>
          <p14:tracePt t="16891" x="7640638" y="4260850"/>
          <p14:tracePt t="16938" x="7662863" y="4240213"/>
          <p14:tracePt t="17530" x="7662863" y="4260850"/>
          <p14:tracePt t="17538" x="7662863" y="4324350"/>
          <p14:tracePt t="17545" x="7662863" y="4410075"/>
          <p14:tracePt t="17553" x="7640638" y="4487863"/>
          <p14:tracePt t="17561" x="7640638" y="4592638"/>
          <p14:tracePt t="17569" x="7620000" y="4713288"/>
          <p14:tracePt t="17577" x="7620000" y="4840288"/>
          <p14:tracePt t="17585" x="7599363" y="4981575"/>
          <p14:tracePt t="17593" x="7599363" y="5108575"/>
          <p14:tracePt t="17601" x="7577138" y="5227638"/>
          <p14:tracePt t="17608" x="7577138" y="5354638"/>
          <p14:tracePt t="17616" x="7577138" y="5461000"/>
          <p14:tracePt t="17624" x="7577138" y="5475288"/>
          <p14:tracePt t="17632" x="7577138" y="5559425"/>
          <p14:tracePt t="17640" x="7577138" y="5622925"/>
          <p14:tracePt t="17648" x="7577138" y="5686425"/>
          <p14:tracePt t="17656" x="7577138" y="5721350"/>
          <p14:tracePt t="17664" x="7577138" y="5743575"/>
          <p14:tracePt t="17672" x="7577138" y="5764213"/>
          <p14:tracePt t="17680" x="7577138" y="5784850"/>
          <p14:tracePt t="17688" x="7577138" y="5807075"/>
          <p14:tracePt t="17695" x="7599363" y="5827713"/>
          <p14:tracePt t="17711" x="7599363" y="5848350"/>
          <p14:tracePt t="17719" x="7620000" y="5848350"/>
          <p14:tracePt t="17727" x="7620000" y="5870575"/>
          <p14:tracePt t="17734" x="7640638" y="5891213"/>
          <p14:tracePt t="17742" x="7662863" y="5891213"/>
          <p14:tracePt t="17750" x="7662863" y="5911850"/>
          <p14:tracePt t="17758" x="7683500" y="5934075"/>
          <p14:tracePt t="17774" x="7704138" y="5954713"/>
          <p14:tracePt t="17790" x="7704138" y="5969000"/>
          <p14:tracePt t="17797" x="7726363" y="5969000"/>
          <p14:tracePt t="21241" x="7747000" y="5969000"/>
          <p14:tracePt t="21249" x="7781925" y="5954713"/>
          <p14:tracePt t="21256" x="7824788" y="5934075"/>
          <p14:tracePt t="21264" x="7845425" y="5911850"/>
          <p14:tracePt t="21272" x="7908925" y="5891213"/>
          <p14:tracePt t="21280" x="7951788" y="5870575"/>
          <p14:tracePt t="21289" x="7994650" y="5848350"/>
          <p14:tracePt t="21297" x="8050213" y="5848350"/>
          <p14:tracePt t="21305" x="8113713" y="5827713"/>
          <p14:tracePt t="21312" x="8156575" y="5827713"/>
          <p14:tracePt t="21320" x="8197850" y="5827713"/>
          <p14:tracePt t="21327" x="8255000" y="5827713"/>
          <p14:tracePt t="21335" x="8275638" y="5827713"/>
          <p14:tracePt t="21343" x="8318500" y="5827713"/>
          <p14:tracePt t="21351" x="8339138" y="5827713"/>
          <p14:tracePt t="21359" x="8382000" y="5827713"/>
          <p14:tracePt t="21375" x="8402638" y="5848350"/>
          <p14:tracePt t="21390" x="8424863" y="5848350"/>
          <p14:tracePt t="21414" x="8424863" y="5870575"/>
          <p14:tracePt t="21438" x="8424863" y="5891213"/>
          <p14:tracePt t="21446" x="8402638" y="5891213"/>
          <p14:tracePt t="21454" x="8382000" y="5911850"/>
          <p14:tracePt t="21462" x="8339138" y="5911850"/>
          <p14:tracePt t="21469" x="8318500" y="5934075"/>
          <p14:tracePt t="21477" x="8275638" y="5934075"/>
          <p14:tracePt t="21485" x="8255000" y="5934075"/>
          <p14:tracePt t="21493" x="8220075" y="5954713"/>
          <p14:tracePt t="21501" x="8177213" y="5954713"/>
          <p14:tracePt t="21509" x="8156575" y="5954713"/>
          <p14:tracePt t="21517" x="8093075" y="5954713"/>
          <p14:tracePt t="21524" x="8050213" y="5934075"/>
          <p14:tracePt t="21532" x="8029575" y="5891213"/>
          <p14:tracePt t="21540" x="7994650" y="5848350"/>
          <p14:tracePt t="21548" x="7951788" y="5807075"/>
          <p14:tracePt t="21557" x="7931150" y="5743575"/>
          <p14:tracePt t="21564" x="7888288" y="5665788"/>
          <p14:tracePt t="21573" x="7867650" y="5581650"/>
          <p14:tracePt t="21581" x="7845425" y="5495925"/>
          <p14:tracePt t="21591" x="7845425" y="5418138"/>
          <p14:tracePt t="21597" x="7845425" y="5313363"/>
          <p14:tracePt t="21606" x="7845425" y="5227638"/>
          <p14:tracePt t="21614" x="7845425" y="5149850"/>
          <p14:tracePt t="21623" x="7888288" y="5065713"/>
          <p14:tracePt t="21630" x="7951788" y="4981575"/>
          <p14:tracePt t="21639" x="8007350" y="4903788"/>
          <p14:tracePt t="21647" x="8070850" y="4840288"/>
          <p14:tracePt t="21656" x="8134350" y="4776788"/>
          <p14:tracePt t="21664" x="8220075" y="4733925"/>
          <p14:tracePt t="21672" x="8275638" y="4699000"/>
          <p14:tracePt t="21681" x="8361363" y="4656138"/>
          <p14:tracePt t="21689" x="8445500" y="4635500"/>
          <p14:tracePt t="21697" x="8509000" y="4635500"/>
          <p14:tracePt t="21705" x="8543925" y="4635500"/>
          <p14:tracePt t="21706" x="8607425" y="4635500"/>
          <p14:tracePt t="21714" x="8670925" y="4635500"/>
          <p14:tracePt t="21722" x="8713788" y="4635500"/>
          <p14:tracePt t="21731" x="8756650" y="4635500"/>
          <p14:tracePt t="21740" x="8769350" y="4635500"/>
          <p14:tracePt t="21747" x="8791575" y="4635500"/>
          <p14:tracePt t="21764" x="8791575" y="4656138"/>
          <p14:tracePt t="21997" x="8812213" y="4635500"/>
          <p14:tracePt t="22005" x="8855075" y="4614863"/>
          <p14:tracePt t="22014" x="8918575" y="4572000"/>
          <p14:tracePt t="22022" x="8982075" y="4551363"/>
          <p14:tracePt t="22030" x="9037638" y="4529138"/>
          <p14:tracePt t="22037" x="9101138" y="4529138"/>
          <p14:tracePt t="22045" x="9144000" y="4529138"/>
          <p14:tracePt t="22053" x="9186863" y="4529138"/>
          <p14:tracePt t="22060" x="9250363" y="4529138"/>
          <p14:tracePt t="22068" x="9285288" y="4529138"/>
          <p14:tracePt t="22076" x="9305925" y="4529138"/>
          <p14:tracePt t="22084" x="9328150" y="4529138"/>
          <p14:tracePt t="22100" x="9328150" y="4572000"/>
          <p14:tracePt t="22108" x="9348788" y="4592638"/>
          <p14:tracePt t="22115" x="9348788" y="4614863"/>
          <p14:tracePt t="22123" x="9348788" y="4656138"/>
          <p14:tracePt t="22131" x="9348788" y="4713288"/>
          <p14:tracePt t="22139" x="9328150" y="4733925"/>
          <p14:tracePt t="22147" x="9285288" y="4776788"/>
          <p14:tracePt t="22155" x="9250363" y="4819650"/>
          <p14:tracePt t="22164" x="9186863" y="4840288"/>
          <p14:tracePt t="22171" x="9123363" y="4860925"/>
          <p14:tracePt t="22179" x="9059863" y="4860925"/>
          <p14:tracePt t="22186" x="9002713" y="4860925"/>
          <p14:tracePt t="22194" x="8939213" y="4860925"/>
          <p14:tracePt t="22202" x="8918575" y="4860925"/>
          <p14:tracePt t="22210" x="8875713" y="4860925"/>
          <p14:tracePt t="22218" x="8832850" y="4860925"/>
          <p14:tracePt t="22226" x="8791575" y="4819650"/>
          <p14:tracePt t="22234" x="8769350" y="4797425"/>
          <p14:tracePt t="22242" x="8756650" y="4733925"/>
          <p14:tracePt t="22250" x="8756650" y="4713288"/>
          <p14:tracePt t="22257" x="8756650" y="4656138"/>
          <p14:tracePt t="22265" x="8756650" y="4614863"/>
          <p14:tracePt t="22273" x="8756650" y="4551363"/>
          <p14:tracePt t="22281" x="8791575" y="4508500"/>
          <p14:tracePt t="22289" x="8832850" y="4465638"/>
          <p14:tracePt t="22297" x="8896350" y="4430713"/>
          <p14:tracePt t="22305" x="8918575" y="4410075"/>
          <p14:tracePt t="22314" x="8959850" y="4387850"/>
          <p14:tracePt t="22320" x="9002713" y="4387850"/>
          <p14:tracePt t="22328" x="9037638" y="4367213"/>
          <p14:tracePt t="22336" x="9059863" y="4367213"/>
          <p14:tracePt t="22344" x="9080500" y="4367213"/>
          <p14:tracePt t="22352" x="9101138" y="4367213"/>
          <p14:tracePt t="22360" x="9123363" y="4367213"/>
          <p14:tracePt t="22368" x="9123363" y="4387850"/>
          <p14:tracePt t="22376" x="9123363" y="4410075"/>
          <p14:tracePt t="22383" x="9123363" y="4430713"/>
          <p14:tracePt t="22391" x="9123363" y="4465638"/>
          <p14:tracePt t="22399" x="9123363" y="4487863"/>
          <p14:tracePt t="22407" x="9080500" y="4529138"/>
          <p14:tracePt t="22415" x="9037638" y="4551363"/>
          <p14:tracePt t="22423" x="8982075" y="4592638"/>
          <p14:tracePt t="22431" x="8939213" y="4592638"/>
          <p14:tracePt t="22439" x="8918575" y="4614863"/>
          <p14:tracePt t="22447" x="8855075" y="4614863"/>
          <p14:tracePt t="22455" x="8812213" y="4614863"/>
          <p14:tracePt t="22463" x="8791575" y="4635500"/>
          <p14:tracePt t="22470" x="8756650" y="4635500"/>
          <p14:tracePt t="22478" x="8734425" y="4635500"/>
          <p14:tracePt t="22486" x="8713788" y="4635500"/>
          <p14:tracePt t="22494" x="8713788" y="4614863"/>
          <p14:tracePt t="22502" x="8713788" y="4572000"/>
          <p14:tracePt t="22510" x="8713788" y="4551363"/>
          <p14:tracePt t="22518" x="8713788" y="4508500"/>
          <p14:tracePt t="22525" x="8756650" y="4465638"/>
          <p14:tracePt t="22533" x="8812213" y="4430713"/>
          <p14:tracePt t="22541" x="8875713" y="4387850"/>
          <p14:tracePt t="22549" x="8959850" y="4367213"/>
          <p14:tracePt t="22557" x="9037638" y="4346575"/>
          <p14:tracePt t="22565" x="9123363" y="4346575"/>
          <p14:tracePt t="22573" x="9228138" y="4346575"/>
          <p14:tracePt t="22581" x="9285288" y="4346575"/>
          <p14:tracePt t="22589" x="9328150" y="4346575"/>
          <p14:tracePt t="22597" x="9369425" y="4367213"/>
          <p14:tracePt t="22605" x="9412288" y="4387850"/>
          <p14:tracePt t="22612" x="9432925" y="4410075"/>
          <p14:tracePt t="22620" x="9432925" y="4430713"/>
          <p14:tracePt t="22628" x="9455150" y="4465638"/>
          <p14:tracePt t="22636" x="9455150" y="4487863"/>
          <p14:tracePt t="22644" x="9455150" y="4508500"/>
          <p14:tracePt t="22651" x="9432925" y="4529138"/>
          <p14:tracePt t="22659" x="9369425" y="4572000"/>
          <p14:tracePt t="22667" x="9305925" y="4592638"/>
          <p14:tracePt t="22675" x="9250363" y="4614863"/>
          <p14:tracePt t="22683" x="9164638" y="4635500"/>
          <p14:tracePt t="22691" x="9080500" y="4635500"/>
          <p14:tracePt t="22699" x="9059863" y="4635500"/>
          <p14:tracePt t="22707" x="8939213" y="4635500"/>
          <p14:tracePt t="22715" x="8918575" y="4635500"/>
          <p14:tracePt t="22722" x="8875713" y="4635500"/>
          <p14:tracePt t="22730" x="8812213" y="4614863"/>
          <p14:tracePt t="22739" x="8791575" y="4592638"/>
          <p14:tracePt t="22747" x="8756650" y="4551363"/>
          <p14:tracePt t="22755" x="8756650" y="4529138"/>
          <p14:tracePt t="22762" x="8734425" y="4508500"/>
          <p14:tracePt t="22770" x="8734425" y="4465638"/>
          <p14:tracePt t="22778" x="8734425" y="4445000"/>
          <p14:tracePt t="22786" x="8734425" y="4430713"/>
          <p14:tracePt t="22793" x="8734425" y="4410075"/>
          <p14:tracePt t="23140" x="8713788" y="4410075"/>
          <p14:tracePt t="23148" x="8670925" y="4410075"/>
          <p14:tracePt t="23156" x="8629650" y="4410075"/>
          <p14:tracePt t="23164" x="8566150" y="4410075"/>
          <p14:tracePt t="23172" x="8509000" y="4430713"/>
          <p14:tracePt t="23180" x="8402638" y="4445000"/>
          <p14:tracePt t="23188" x="8297863" y="4465638"/>
          <p14:tracePt t="23195" x="8177213" y="4508500"/>
          <p14:tracePt t="23203" x="8050213" y="4529138"/>
          <p14:tracePt t="23211" x="7845425" y="4592638"/>
          <p14:tracePt t="23219" x="7683500" y="4656138"/>
          <p14:tracePt t="23227" x="7599363" y="4699000"/>
          <p14:tracePt t="23235" x="7458075" y="4756150"/>
          <p14:tracePt t="23243" x="7308850" y="4819650"/>
          <p14:tracePt t="23250" x="7189788" y="4903788"/>
          <p14:tracePt t="23258" x="7062788" y="4981575"/>
          <p14:tracePt t="23266" x="6964363" y="5065713"/>
          <p14:tracePt t="23274" x="6858000" y="5129213"/>
          <p14:tracePt t="23282" x="6773863" y="5172075"/>
          <p14:tracePt t="23574" x="6731000" y="5192713"/>
          <p14:tracePt t="23581" x="6632575" y="5270500"/>
          <p14:tracePt t="23589" x="6526213" y="5354638"/>
          <p14:tracePt t="23598" x="6343650" y="5475288"/>
          <p14:tracePt t="23605" x="6180138" y="5581650"/>
          <p14:tracePt t="23614" x="5969000" y="5721350"/>
          <p14:tracePt t="23622" x="5743575" y="5870575"/>
          <p14:tracePt t="23629" x="5538788" y="6032500"/>
          <p14:tracePt t="23637" x="5461000" y="6116638"/>
          <p14:tracePt t="23645" x="5291138" y="6237288"/>
          <p14:tracePt t="23652" x="5172075" y="6364288"/>
          <p14:tracePt t="23660" x="5129213" y="6427788"/>
          <p14:tracePt t="23668" x="5022850" y="6505575"/>
          <p14:tracePt t="23932" x="5022850" y="6546850"/>
          <p14:tracePt t="23940" x="5022850" y="6589713"/>
          <p14:tracePt t="23948" x="5022850" y="6653213"/>
          <p14:tracePt t="23956" x="5022850" y="6673850"/>
          <p14:tracePt t="23964" x="5022850" y="6731000"/>
          <p14:tracePt t="23972" x="5022850" y="679450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C6DE-0CA4-A41E-32A0-CE4BDB2EC093}"/>
              </a:ext>
            </a:extLst>
          </p:cNvPr>
          <p:cNvSpPr>
            <a:spLocks noGrp="1"/>
          </p:cNvSpPr>
          <p:nvPr>
            <p:ph type="title"/>
          </p:nvPr>
        </p:nvSpPr>
        <p:spPr/>
        <p:txBody>
          <a:bodyPr>
            <a:normAutofit/>
          </a:bodyPr>
          <a:lstStyle/>
          <a:p>
            <a:r>
              <a:rPr lang="en-DE" sz="3200"/>
              <a:t>1. Environment Overview</a:t>
            </a:r>
            <a:endParaRPr lang="en-US" sz="3200"/>
          </a:p>
        </p:txBody>
      </p:sp>
      <p:sp>
        <p:nvSpPr>
          <p:cNvPr id="3" name="Text Placeholder 2">
            <a:extLst>
              <a:ext uri="{FF2B5EF4-FFF2-40B4-BE49-F238E27FC236}">
                <a16:creationId xmlns:a16="http://schemas.microsoft.com/office/drawing/2014/main" id="{53642492-BF81-0430-1043-FFCF24067863}"/>
              </a:ext>
            </a:extLst>
          </p:cNvPr>
          <p:cNvSpPr>
            <a:spLocks noGrp="1"/>
          </p:cNvSpPr>
          <p:nvPr>
            <p:ph type="body" sz="quarter" idx="10"/>
          </p:nvPr>
        </p:nvSpPr>
        <p:spPr/>
        <p:txBody>
          <a:bodyPr/>
          <a:lstStyle/>
          <a:p>
            <a:r>
              <a:rPr lang="en-US" sz="2000"/>
              <a:t>What does a GPU K8s cluster look like?</a:t>
            </a:r>
          </a:p>
        </p:txBody>
      </p:sp>
      <p:pic>
        <p:nvPicPr>
          <p:cNvPr id="5" name="Picture 4">
            <a:extLst>
              <a:ext uri="{FF2B5EF4-FFF2-40B4-BE49-F238E27FC236}">
                <a16:creationId xmlns:a16="http://schemas.microsoft.com/office/drawing/2014/main" id="{6C456A24-06DC-F4D0-E322-AAF92FCEC8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101" y="1298448"/>
            <a:ext cx="11635798" cy="5097535"/>
          </a:xfrm>
          <a:prstGeom prst="rect">
            <a:avLst/>
          </a:prstGeom>
        </p:spPr>
      </p:pic>
    </p:spTree>
    <p:extLst>
      <p:ext uri="{BB962C8B-B14F-4D97-AF65-F5344CB8AC3E}">
        <p14:creationId xmlns:p14="http://schemas.microsoft.com/office/powerpoint/2010/main" val="1362545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AE46-9E46-0EC2-D361-0E54FA64F6BF}"/>
              </a:ext>
            </a:extLst>
          </p:cNvPr>
          <p:cNvSpPr>
            <a:spLocks noGrp="1"/>
          </p:cNvSpPr>
          <p:nvPr>
            <p:ph type="title"/>
          </p:nvPr>
        </p:nvSpPr>
        <p:spPr/>
        <p:txBody>
          <a:bodyPr>
            <a:normAutofit/>
          </a:bodyPr>
          <a:lstStyle/>
          <a:p>
            <a:r>
              <a:rPr lang="en-DE" sz="3200"/>
              <a:t>1. Environment Overview</a:t>
            </a:r>
            <a:endParaRPr lang="en-US" sz="3200" b="0">
              <a:latin typeface="NVIDIA Sans"/>
            </a:endParaRPr>
          </a:p>
        </p:txBody>
      </p:sp>
      <p:sp>
        <p:nvSpPr>
          <p:cNvPr id="3" name="Text Placeholder 2">
            <a:extLst>
              <a:ext uri="{FF2B5EF4-FFF2-40B4-BE49-F238E27FC236}">
                <a16:creationId xmlns:a16="http://schemas.microsoft.com/office/drawing/2014/main" id="{07F675BA-B428-815D-1DA9-42B301AB3F42}"/>
              </a:ext>
            </a:extLst>
          </p:cNvPr>
          <p:cNvSpPr>
            <a:spLocks noGrp="1"/>
          </p:cNvSpPr>
          <p:nvPr>
            <p:ph type="body" sz="quarter" idx="10"/>
          </p:nvPr>
        </p:nvSpPr>
        <p:spPr/>
        <p:txBody>
          <a:bodyPr lIns="91440" tIns="45720" rIns="91440" bIns="45720" anchor="t"/>
          <a:lstStyle/>
          <a:p>
            <a:r>
              <a:rPr lang="en-US" sz="2000">
                <a:latin typeface="NVIDIA Sans"/>
              </a:rPr>
              <a:t>What is helm and helm charts?</a:t>
            </a:r>
            <a:endParaRPr lang="en-US" sz="2000"/>
          </a:p>
        </p:txBody>
      </p:sp>
      <p:grpSp>
        <p:nvGrpSpPr>
          <p:cNvPr id="29" name="Group 28">
            <a:extLst>
              <a:ext uri="{FF2B5EF4-FFF2-40B4-BE49-F238E27FC236}">
                <a16:creationId xmlns:a16="http://schemas.microsoft.com/office/drawing/2014/main" id="{1B29C238-A1F0-30F9-279C-98A32632DC5F}"/>
              </a:ext>
            </a:extLst>
          </p:cNvPr>
          <p:cNvGrpSpPr/>
          <p:nvPr/>
        </p:nvGrpSpPr>
        <p:grpSpPr>
          <a:xfrm>
            <a:off x="8902559" y="1935628"/>
            <a:ext cx="3047172" cy="1404457"/>
            <a:chOff x="6002615" y="1915197"/>
            <a:chExt cx="3047172" cy="1404457"/>
          </a:xfrm>
        </p:grpSpPr>
        <p:sp>
          <p:nvSpPr>
            <p:cNvPr id="5" name="Rectangle 4">
              <a:extLst>
                <a:ext uri="{FF2B5EF4-FFF2-40B4-BE49-F238E27FC236}">
                  <a16:creationId xmlns:a16="http://schemas.microsoft.com/office/drawing/2014/main" id="{75C50ABE-87F9-2431-B121-4616658368FF}"/>
                </a:ext>
              </a:extLst>
            </p:cNvPr>
            <p:cNvSpPr/>
            <p:nvPr/>
          </p:nvSpPr>
          <p:spPr>
            <a:xfrm>
              <a:off x="6218583" y="1915197"/>
              <a:ext cx="2514600" cy="78770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90000"/>
                </a:lnSpc>
              </a:pPr>
              <a:r>
                <a:rPr lang="en-US">
                  <a:solidFill>
                    <a:schemeClr val="tx1"/>
                  </a:solidFill>
                  <a:latin typeface="NVIDIA Sans" panose="020B0503020203020204" pitchFamily="34" charset="0"/>
                  <a:cs typeface="NVIDIA Sans" panose="020B0503020203020204" pitchFamily="34" charset="0"/>
                </a:rPr>
                <a:t>Helm Chart</a:t>
              </a:r>
            </a:p>
          </p:txBody>
        </p:sp>
        <p:sp>
          <p:nvSpPr>
            <p:cNvPr id="7" name="TextBox 6">
              <a:extLst>
                <a:ext uri="{FF2B5EF4-FFF2-40B4-BE49-F238E27FC236}">
                  <a16:creationId xmlns:a16="http://schemas.microsoft.com/office/drawing/2014/main" id="{DE4149F3-81C3-C5FE-A4FE-F75E59F2B3D7}"/>
                </a:ext>
              </a:extLst>
            </p:cNvPr>
            <p:cNvSpPr txBox="1"/>
            <p:nvPr/>
          </p:nvSpPr>
          <p:spPr>
            <a:xfrm>
              <a:off x="6002615" y="2728723"/>
              <a:ext cx="3047172" cy="590931"/>
            </a:xfrm>
            <a:prstGeom prst="rect">
              <a:avLst/>
            </a:prstGeom>
            <a:noFill/>
          </p:spPr>
          <p:txBody>
            <a:bodyPr wrap="square">
              <a:spAutoFit/>
            </a:bodyPr>
            <a:lstStyle/>
            <a:p>
              <a:pPr algn="ctr">
                <a:lnSpc>
                  <a:spcPct val="90000"/>
                </a:lnSpc>
              </a:pPr>
              <a:r>
                <a:rPr lang="en-US" sz="1200">
                  <a:solidFill>
                    <a:schemeClr val="bg1"/>
                  </a:solidFill>
                  <a:latin typeface="NVIDIA Sans" panose="020B0503020203020204" pitchFamily="34" charset="0"/>
                  <a:cs typeface="NVIDIA Sans" panose="020B0503020203020204" pitchFamily="34" charset="0"/>
                </a:rPr>
                <a:t>Contains actual resources (deployments, services, secrets etc. ) information that need to be deployed </a:t>
              </a:r>
            </a:p>
          </p:txBody>
        </p:sp>
      </p:grpSp>
      <p:grpSp>
        <p:nvGrpSpPr>
          <p:cNvPr id="30" name="Group 29">
            <a:extLst>
              <a:ext uri="{FF2B5EF4-FFF2-40B4-BE49-F238E27FC236}">
                <a16:creationId xmlns:a16="http://schemas.microsoft.com/office/drawing/2014/main" id="{B88C368E-E005-C9F0-8534-4E9C0E667625}"/>
              </a:ext>
            </a:extLst>
          </p:cNvPr>
          <p:cNvGrpSpPr/>
          <p:nvPr/>
        </p:nvGrpSpPr>
        <p:grpSpPr>
          <a:xfrm>
            <a:off x="9116223" y="3983795"/>
            <a:ext cx="2770947" cy="1255952"/>
            <a:chOff x="7838038" y="3465103"/>
            <a:chExt cx="2770947" cy="1255952"/>
          </a:xfrm>
        </p:grpSpPr>
        <p:sp>
          <p:nvSpPr>
            <p:cNvPr id="8" name="Rectangle 7">
              <a:extLst>
                <a:ext uri="{FF2B5EF4-FFF2-40B4-BE49-F238E27FC236}">
                  <a16:creationId xmlns:a16="http://schemas.microsoft.com/office/drawing/2014/main" id="{91061D05-116C-8090-B539-BE3224DD2160}"/>
                </a:ext>
              </a:extLst>
            </p:cNvPr>
            <p:cNvSpPr/>
            <p:nvPr/>
          </p:nvSpPr>
          <p:spPr>
            <a:xfrm>
              <a:off x="7838038" y="3465103"/>
              <a:ext cx="2516903" cy="787708"/>
            </a:xfrm>
            <a:prstGeom prst="rect">
              <a:avLst/>
            </a:prstGeom>
            <a:ln w="12700"/>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err="1">
                  <a:solidFill>
                    <a:schemeClr val="bg1"/>
                  </a:solidFill>
                  <a:latin typeface="NVIDIA Sans" panose="020B0503020203020204" pitchFamily="34" charset="0"/>
                  <a:cs typeface="NVIDIA Sans" panose="020B0503020203020204" pitchFamily="34" charset="0"/>
                </a:rPr>
                <a:t>values.yaml</a:t>
              </a:r>
              <a:endParaRPr lang="en-US">
                <a:solidFill>
                  <a:schemeClr val="bg1"/>
                </a:solidFill>
                <a:latin typeface="NVIDIA Sans" panose="020B0503020203020204" pitchFamily="34" charset="0"/>
                <a:cs typeface="NVIDIA Sans" panose="020B0503020203020204" pitchFamily="34" charset="0"/>
              </a:endParaRPr>
            </a:p>
          </p:txBody>
        </p:sp>
        <p:sp>
          <p:nvSpPr>
            <p:cNvPr id="9" name="TextBox 8">
              <a:extLst>
                <a:ext uri="{FF2B5EF4-FFF2-40B4-BE49-F238E27FC236}">
                  <a16:creationId xmlns:a16="http://schemas.microsoft.com/office/drawing/2014/main" id="{801BACDA-76A5-A057-BAB5-94EEDBF0FD75}"/>
                </a:ext>
              </a:extLst>
            </p:cNvPr>
            <p:cNvSpPr txBox="1"/>
            <p:nvPr/>
          </p:nvSpPr>
          <p:spPr>
            <a:xfrm>
              <a:off x="7838038" y="4296323"/>
              <a:ext cx="2770947" cy="424732"/>
            </a:xfrm>
            <a:prstGeom prst="rect">
              <a:avLst/>
            </a:prstGeom>
            <a:noFill/>
          </p:spPr>
          <p:txBody>
            <a:bodyPr wrap="square">
              <a:spAutoFit/>
            </a:bodyPr>
            <a:lstStyle/>
            <a:p>
              <a:pPr algn="ctr">
                <a:lnSpc>
                  <a:spcPct val="90000"/>
                </a:lnSpc>
              </a:pPr>
              <a:r>
                <a:rPr lang="en-US" sz="1200">
                  <a:solidFill>
                    <a:schemeClr val="bg1"/>
                  </a:solidFill>
                  <a:latin typeface="NVIDIA Sans" panose="020B0503020203020204" pitchFamily="34" charset="0"/>
                  <a:cs typeface="NVIDIA Sans" panose="020B0503020203020204" pitchFamily="34" charset="0"/>
                </a:rPr>
                <a:t>Contains actual configuration for each resource. </a:t>
              </a:r>
            </a:p>
          </p:txBody>
        </p:sp>
      </p:grpSp>
      <p:sp>
        <p:nvSpPr>
          <p:cNvPr id="17" name="TextBox 16">
            <a:extLst>
              <a:ext uri="{FF2B5EF4-FFF2-40B4-BE49-F238E27FC236}">
                <a16:creationId xmlns:a16="http://schemas.microsoft.com/office/drawing/2014/main" id="{2299744E-3613-789A-A946-E18D6E36A080}"/>
              </a:ext>
            </a:extLst>
          </p:cNvPr>
          <p:cNvSpPr txBox="1"/>
          <p:nvPr/>
        </p:nvSpPr>
        <p:spPr>
          <a:xfrm>
            <a:off x="6611692" y="2964696"/>
            <a:ext cx="1830974" cy="590931"/>
          </a:xfrm>
          <a:prstGeom prst="rect">
            <a:avLst/>
          </a:prstGeom>
          <a:noFill/>
        </p:spPr>
        <p:txBody>
          <a:bodyPr wrap="square">
            <a:spAutoFit/>
          </a:bodyPr>
          <a:lstStyle>
            <a:defPPr>
              <a:defRPr lang="en-US"/>
            </a:defPPr>
            <a:lvl1pPr algn="ctr">
              <a:lnSpc>
                <a:spcPct val="90000"/>
              </a:lnSpc>
              <a:defRPr sz="1200">
                <a:solidFill>
                  <a:schemeClr val="bg1"/>
                </a:solidFill>
                <a:latin typeface="NVIDIA Sans" panose="020B0503020203020204" pitchFamily="34" charset="0"/>
                <a:cs typeface="NVIDIA Sans" panose="020B0503020203020204" pitchFamily="34" charset="0"/>
              </a:defRPr>
            </a:lvl1pPr>
          </a:lstStyle>
          <a:p>
            <a:pPr algn="l"/>
            <a:r>
              <a:rPr lang="en-US"/>
              <a:t>2) Uses </a:t>
            </a:r>
            <a:r>
              <a:rPr lang="en-US" err="1"/>
              <a:t>values.yaml</a:t>
            </a:r>
            <a:r>
              <a:rPr lang="en-US"/>
              <a:t> to resolve parameters in the chart.</a:t>
            </a:r>
          </a:p>
        </p:txBody>
      </p:sp>
      <p:sp>
        <p:nvSpPr>
          <p:cNvPr id="18" name="Rectangle 17">
            <a:extLst>
              <a:ext uri="{FF2B5EF4-FFF2-40B4-BE49-F238E27FC236}">
                <a16:creationId xmlns:a16="http://schemas.microsoft.com/office/drawing/2014/main" id="{FF124974-531A-C40B-B620-412578B78F7E}"/>
              </a:ext>
            </a:extLst>
          </p:cNvPr>
          <p:cNvSpPr/>
          <p:nvPr/>
        </p:nvSpPr>
        <p:spPr>
          <a:xfrm>
            <a:off x="4097094" y="5159265"/>
            <a:ext cx="2514600" cy="78770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90000"/>
              </a:lnSpc>
            </a:pPr>
            <a:r>
              <a:rPr lang="en-US">
                <a:solidFill>
                  <a:schemeClr val="tx1"/>
                </a:solidFill>
                <a:latin typeface="NVIDIA Sans" panose="020B0503020203020204" pitchFamily="34" charset="0"/>
                <a:cs typeface="NVIDIA Sans" panose="020B0503020203020204" pitchFamily="34" charset="0"/>
              </a:rPr>
              <a:t>Kubernetes Cluster</a:t>
            </a:r>
          </a:p>
        </p:txBody>
      </p:sp>
      <p:cxnSp>
        <p:nvCxnSpPr>
          <p:cNvPr id="20" name="Straight Arrow Connector 19">
            <a:extLst>
              <a:ext uri="{FF2B5EF4-FFF2-40B4-BE49-F238E27FC236}">
                <a16:creationId xmlns:a16="http://schemas.microsoft.com/office/drawing/2014/main" id="{3426F576-2EEB-61C2-5DBC-8929796CB1B1}"/>
              </a:ext>
            </a:extLst>
          </p:cNvPr>
          <p:cNvCxnSpPr>
            <a:cxnSpLocks/>
            <a:stCxn id="10" idx="2"/>
            <a:endCxn id="18" idx="0"/>
          </p:cNvCxnSpPr>
          <p:nvPr/>
        </p:nvCxnSpPr>
        <p:spPr>
          <a:xfrm>
            <a:off x="5354394" y="3621101"/>
            <a:ext cx="0" cy="1538164"/>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7F4AE2-7F4E-DB86-BD7C-B59398B36A74}"/>
              </a:ext>
            </a:extLst>
          </p:cNvPr>
          <p:cNvSpPr txBox="1"/>
          <p:nvPr/>
        </p:nvSpPr>
        <p:spPr>
          <a:xfrm>
            <a:off x="5266509" y="4352820"/>
            <a:ext cx="948763" cy="258532"/>
          </a:xfrm>
          <a:prstGeom prst="rect">
            <a:avLst/>
          </a:prstGeom>
          <a:noFill/>
        </p:spPr>
        <p:txBody>
          <a:bodyPr wrap="square">
            <a:spAutoFit/>
          </a:bodyPr>
          <a:lstStyle/>
          <a:p>
            <a:pPr algn="ctr">
              <a:lnSpc>
                <a:spcPct val="90000"/>
              </a:lnSpc>
            </a:pPr>
            <a:r>
              <a:rPr lang="en-US" sz="1200">
                <a:solidFill>
                  <a:schemeClr val="bg1"/>
                </a:solidFill>
                <a:latin typeface="NVIDIA Sans" panose="020B0503020203020204" pitchFamily="34" charset="0"/>
                <a:cs typeface="NVIDIA Sans" panose="020B0503020203020204" pitchFamily="34" charset="0"/>
              </a:rPr>
              <a:t>3) Deploy</a:t>
            </a:r>
          </a:p>
        </p:txBody>
      </p:sp>
      <p:sp>
        <p:nvSpPr>
          <p:cNvPr id="24" name="Can 23">
            <a:extLst>
              <a:ext uri="{FF2B5EF4-FFF2-40B4-BE49-F238E27FC236}">
                <a16:creationId xmlns:a16="http://schemas.microsoft.com/office/drawing/2014/main" id="{21DD24BC-258D-042E-7A7E-3E5E0327A261}"/>
              </a:ext>
            </a:extLst>
          </p:cNvPr>
          <p:cNvSpPr/>
          <p:nvPr/>
        </p:nvSpPr>
        <p:spPr>
          <a:xfrm>
            <a:off x="708991" y="1793945"/>
            <a:ext cx="1557131" cy="1148376"/>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solidFill>
                  <a:schemeClr val="tx1"/>
                </a:solidFill>
                <a:latin typeface="NVIDIA Sans" panose="020B0503020203020204" pitchFamily="34" charset="0"/>
                <a:cs typeface="NVIDIA Sans" panose="020B0503020203020204" pitchFamily="34" charset="0"/>
              </a:rPr>
              <a:t>Helm Repository</a:t>
            </a:r>
          </a:p>
        </p:txBody>
      </p:sp>
      <p:sp>
        <p:nvSpPr>
          <p:cNvPr id="25" name="TextBox 24">
            <a:extLst>
              <a:ext uri="{FF2B5EF4-FFF2-40B4-BE49-F238E27FC236}">
                <a16:creationId xmlns:a16="http://schemas.microsoft.com/office/drawing/2014/main" id="{86DADED3-7B79-B0F9-D515-145DFAE7D156}"/>
              </a:ext>
            </a:extLst>
          </p:cNvPr>
          <p:cNvSpPr txBox="1"/>
          <p:nvPr/>
        </p:nvSpPr>
        <p:spPr>
          <a:xfrm>
            <a:off x="708991" y="2964696"/>
            <a:ext cx="1557131" cy="424732"/>
          </a:xfrm>
          <a:prstGeom prst="rect">
            <a:avLst/>
          </a:prstGeom>
          <a:noFill/>
        </p:spPr>
        <p:txBody>
          <a:bodyPr wrap="square">
            <a:spAutoFit/>
          </a:bodyPr>
          <a:lstStyle>
            <a:defPPr>
              <a:defRPr lang="en-US"/>
            </a:defPPr>
            <a:lvl1pPr algn="ctr">
              <a:lnSpc>
                <a:spcPct val="90000"/>
              </a:lnSpc>
              <a:defRPr sz="1200">
                <a:solidFill>
                  <a:schemeClr val="bg1"/>
                </a:solidFill>
                <a:latin typeface="NVIDIA Sans" panose="020B0503020203020204" pitchFamily="34" charset="0"/>
                <a:cs typeface="NVIDIA Sans" panose="020B0503020203020204" pitchFamily="34" charset="0"/>
              </a:defRPr>
            </a:lvl1pPr>
          </a:lstStyle>
          <a:p>
            <a:r>
              <a:rPr lang="en-US"/>
              <a:t>Example: NGC Private Registry</a:t>
            </a:r>
          </a:p>
        </p:txBody>
      </p:sp>
      <p:grpSp>
        <p:nvGrpSpPr>
          <p:cNvPr id="28" name="Group 27">
            <a:extLst>
              <a:ext uri="{FF2B5EF4-FFF2-40B4-BE49-F238E27FC236}">
                <a16:creationId xmlns:a16="http://schemas.microsoft.com/office/drawing/2014/main" id="{995797CF-FEC9-3CBB-A887-B73099883296}"/>
              </a:ext>
            </a:extLst>
          </p:cNvPr>
          <p:cNvGrpSpPr/>
          <p:nvPr/>
        </p:nvGrpSpPr>
        <p:grpSpPr>
          <a:xfrm>
            <a:off x="4097094" y="2833393"/>
            <a:ext cx="2514600" cy="787708"/>
            <a:chOff x="3807721" y="3613349"/>
            <a:chExt cx="2514600" cy="787708"/>
          </a:xfrm>
        </p:grpSpPr>
        <p:sp>
          <p:nvSpPr>
            <p:cNvPr id="10" name="Rectangle 9">
              <a:extLst>
                <a:ext uri="{FF2B5EF4-FFF2-40B4-BE49-F238E27FC236}">
                  <a16:creationId xmlns:a16="http://schemas.microsoft.com/office/drawing/2014/main" id="{D06FE6C5-E455-2F6B-86D7-5CFE0C1BBD27}"/>
                </a:ext>
              </a:extLst>
            </p:cNvPr>
            <p:cNvSpPr/>
            <p:nvPr/>
          </p:nvSpPr>
          <p:spPr>
            <a:xfrm>
              <a:off x="3807721" y="3613349"/>
              <a:ext cx="2514600" cy="787708"/>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nSpc>
                  <a:spcPct val="90000"/>
                </a:lnSpc>
              </a:pPr>
              <a:endParaRPr lang="en-US">
                <a:solidFill>
                  <a:schemeClr val="bg1"/>
                </a:solidFill>
                <a:latin typeface="NVIDIA Sans" panose="020B0503020203020204" pitchFamily="34" charset="0"/>
                <a:cs typeface="NVIDIA Sans" panose="020B0503020203020204" pitchFamily="34" charset="0"/>
              </a:endParaRPr>
            </a:p>
          </p:txBody>
        </p:sp>
        <p:pic>
          <p:nvPicPr>
            <p:cNvPr id="1032" name="Picture 8" descr="Understanding Helm And Architecture | by Muhammad Hamza Mirza | Medium">
              <a:extLst>
                <a:ext uri="{FF2B5EF4-FFF2-40B4-BE49-F238E27FC236}">
                  <a16:creationId xmlns:a16="http://schemas.microsoft.com/office/drawing/2014/main" id="{5660D305-18D7-9AE5-65C8-D46DA6C590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78523" y="3650582"/>
              <a:ext cx="772995" cy="7005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Arrow Connector 31">
            <a:extLst>
              <a:ext uri="{FF2B5EF4-FFF2-40B4-BE49-F238E27FC236}">
                <a16:creationId xmlns:a16="http://schemas.microsoft.com/office/drawing/2014/main" id="{884B33E0-5D06-D0B7-2CE2-9C981408011B}"/>
              </a:ext>
            </a:extLst>
          </p:cNvPr>
          <p:cNvCxnSpPr>
            <a:cxnSpLocks/>
            <a:stCxn id="24" idx="4"/>
            <a:endCxn id="10" idx="1"/>
          </p:cNvCxnSpPr>
          <p:nvPr/>
        </p:nvCxnSpPr>
        <p:spPr>
          <a:xfrm>
            <a:off x="2266122" y="2368133"/>
            <a:ext cx="1830972" cy="859114"/>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1E44AFB-6553-D777-46EE-C7626E87B901}"/>
              </a:ext>
            </a:extLst>
          </p:cNvPr>
          <p:cNvSpPr txBox="1"/>
          <p:nvPr/>
        </p:nvSpPr>
        <p:spPr>
          <a:xfrm rot="1501360">
            <a:off x="2377742" y="2561619"/>
            <a:ext cx="1518364" cy="258532"/>
          </a:xfrm>
          <a:prstGeom prst="rect">
            <a:avLst/>
          </a:prstGeom>
          <a:noFill/>
        </p:spPr>
        <p:txBody>
          <a:bodyPr wrap="square">
            <a:spAutoFit/>
          </a:bodyPr>
          <a:lstStyle>
            <a:defPPr>
              <a:defRPr lang="en-US"/>
            </a:defPPr>
            <a:lvl1pPr algn="ctr">
              <a:lnSpc>
                <a:spcPct val="90000"/>
              </a:lnSpc>
              <a:defRPr sz="1200">
                <a:solidFill>
                  <a:schemeClr val="bg1"/>
                </a:solidFill>
                <a:latin typeface="NVIDIA Sans" panose="020B0503020203020204" pitchFamily="34" charset="0"/>
                <a:cs typeface="NVIDIA Sans" panose="020B0503020203020204" pitchFamily="34" charset="0"/>
              </a:defRPr>
            </a:lvl1pPr>
          </a:lstStyle>
          <a:p>
            <a:r>
              <a:rPr lang="en-US"/>
              <a:t>1) Get helm charts</a:t>
            </a:r>
          </a:p>
        </p:txBody>
      </p:sp>
      <p:cxnSp>
        <p:nvCxnSpPr>
          <p:cNvPr id="38" name="Elbow Connector 37">
            <a:extLst>
              <a:ext uri="{FF2B5EF4-FFF2-40B4-BE49-F238E27FC236}">
                <a16:creationId xmlns:a16="http://schemas.microsoft.com/office/drawing/2014/main" id="{D98A28C2-D910-4E8B-4BF8-D7E6FD93900A}"/>
              </a:ext>
            </a:extLst>
          </p:cNvPr>
          <p:cNvCxnSpPr>
            <a:cxnSpLocks/>
            <a:stCxn id="5" idx="1"/>
          </p:cNvCxnSpPr>
          <p:nvPr/>
        </p:nvCxnSpPr>
        <p:spPr>
          <a:xfrm rot="10800000" flipV="1">
            <a:off x="6611693" y="2329482"/>
            <a:ext cx="2506834" cy="599692"/>
          </a:xfrm>
          <a:prstGeom prst="bentConnector3">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5EAEDAEB-9C93-8519-0DE7-EE0898519B3E}"/>
              </a:ext>
            </a:extLst>
          </p:cNvPr>
          <p:cNvCxnSpPr>
            <a:cxnSpLocks/>
            <a:stCxn id="8" idx="1"/>
          </p:cNvCxnSpPr>
          <p:nvPr/>
        </p:nvCxnSpPr>
        <p:spPr>
          <a:xfrm rot="10800000">
            <a:off x="6611693" y="3545931"/>
            <a:ext cx="2504530" cy="831719"/>
          </a:xfrm>
          <a:prstGeom prst="bentConnector3">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900882"/>
      </p:ext>
    </p:extLst>
  </p:cSld>
  <p:clrMapOvr>
    <a:masterClrMapping/>
  </p:clrMapOvr>
  <mc:AlternateContent xmlns:mc="http://schemas.openxmlformats.org/markup-compatibility/2006" xmlns:p14="http://schemas.microsoft.com/office/powerpoint/2010/main">
    <mc:Choice Requires="p14">
      <p:transition p14:dur="10" advTm="90994"/>
    </mc:Choice>
    <mc:Fallback xmlns="">
      <p:transition advTm="90994"/>
    </mc:Fallback>
  </mc:AlternateContent>
  <p:extLst>
    <p:ext uri="{3A86A75C-4F4B-4683-9AE1-C65F6400EC91}">
      <p14:laserTraceLst xmlns:p14="http://schemas.microsoft.com/office/powerpoint/2010/main">
        <p14:tracePtLst>
          <p14:tracePt t="11943" x="2470150" y="311150"/>
          <p14:tracePt t="11960" x="2432050" y="660400"/>
          <p14:tracePt t="11968" x="2406650" y="844550"/>
          <p14:tracePt t="11977" x="2387600" y="908050"/>
          <p14:tracePt t="11983" x="2387600" y="1047750"/>
          <p14:tracePt t="11989" x="2368550" y="1130300"/>
          <p14:tracePt t="11997" x="2349500" y="1212850"/>
          <p14:tracePt t="12013" x="2349500" y="1257300"/>
          <p14:tracePt t="12433" x="2349500" y="1276350"/>
          <p14:tracePt t="12441" x="2349500" y="1320800"/>
          <p14:tracePt t="12449" x="2349500" y="1377950"/>
          <p14:tracePt t="12457" x="2368550" y="1441450"/>
          <p14:tracePt t="12465" x="2368550" y="1524000"/>
          <p14:tracePt t="12473" x="2387600" y="1606550"/>
          <p14:tracePt t="12481" x="2387600" y="1689100"/>
          <p14:tracePt t="12494" x="2406650" y="1790700"/>
          <p14:tracePt t="12511" x="2432050" y="2000250"/>
          <p14:tracePt t="12527" x="2470150" y="2184400"/>
          <p14:tracePt t="12544" x="2489200" y="2387600"/>
          <p14:tracePt t="12561" x="2489200" y="2451100"/>
          <p14:tracePt t="12562" x="2489200" y="2489200"/>
          <p14:tracePt t="12564" x="2514600" y="2571750"/>
          <p14:tracePt t="12578" x="2533650" y="2635250"/>
          <p14:tracePt t="12579" x="2533650" y="2679700"/>
          <p14:tracePt t="12595" x="2552700" y="2762250"/>
          <p14:tracePt t="12611" x="2552700" y="2800350"/>
          <p14:tracePt t="12628" x="2571750" y="2819400"/>
          <p14:tracePt t="12644" x="2571750" y="2844800"/>
          <p14:tracePt t="31825" x="2597150" y="2844800"/>
          <p14:tracePt t="31833" x="2654300" y="2882900"/>
          <p14:tracePt t="31841" x="2717800" y="2927350"/>
          <p14:tracePt t="31849" x="2819400" y="2984500"/>
          <p14:tracePt t="31862" x="2901950" y="3048000"/>
          <p14:tracePt t="31879" x="3213100" y="3295650"/>
          <p14:tracePt t="31896" x="3460750" y="3543300"/>
          <p14:tracePt t="31912" x="3524250" y="3625850"/>
          <p14:tracePt t="31913" x="3663950" y="3746500"/>
          <p14:tracePt t="31915" x="3771900" y="3892550"/>
          <p14:tracePt t="31930" x="3975100" y="4121150"/>
          <p14:tracePt t="31946" x="4057650" y="4222750"/>
          <p14:tracePt t="31948" x="4076700" y="4260850"/>
          <p14:tracePt t="31962" x="4140200" y="4324350"/>
          <p14:tracePt t="31963" x="4178300" y="4387850"/>
          <p14:tracePt t="31979" x="4260850" y="4470400"/>
          <p14:tracePt t="31995" x="4286250" y="4489450"/>
          <p14:tracePt t="32012" x="4305300" y="4508500"/>
          <p14:tracePt t="34314" x="4324350" y="4489450"/>
          <p14:tracePt t="34321" x="4425950" y="4489450"/>
          <p14:tracePt t="34330" x="4533900" y="4451350"/>
          <p14:tracePt t="34338" x="4737100" y="4387850"/>
          <p14:tracePt t="34346" x="5067300" y="4343400"/>
          <p14:tracePt t="34354" x="5454650" y="4286250"/>
          <p14:tracePt t="34362" x="5867400" y="4260850"/>
          <p14:tracePt t="34379" x="6572250" y="4260850"/>
          <p14:tracePt t="34396" x="7372350" y="4368800"/>
          <p14:tracePt t="34413" x="7785100" y="4489450"/>
          <p14:tracePt t="34429" x="8051800" y="4572000"/>
          <p14:tracePt t="34446" x="8280400" y="4654550"/>
          <p14:tracePt t="34462" x="8343900" y="4673600"/>
          <p14:tracePt t="34479" x="8362950" y="4673600"/>
          <p14:tracePt t="34701" x="8362950" y="4654550"/>
          <p14:tracePt t="34709" x="8401050" y="4591050"/>
          <p14:tracePt t="34717" x="8445500" y="4533900"/>
          <p14:tracePt t="34725" x="8528050" y="4451350"/>
          <p14:tracePt t="34733" x="8648700" y="4305300"/>
          <p14:tracePt t="34741" x="8775700" y="4159250"/>
          <p14:tracePt t="34750" x="8832850" y="4095750"/>
          <p14:tracePt t="34762" x="8978900" y="3956050"/>
          <p14:tracePt t="34780" x="9207500" y="3746500"/>
          <p14:tracePt t="34795" x="9328150" y="3644900"/>
          <p14:tracePt t="34812" x="9455150" y="3562350"/>
          <p14:tracePt t="34815" x="9493250" y="3543300"/>
          <p14:tracePt t="34829" x="9512300" y="3524250"/>
          <p14:tracePt t="34845" x="9537700" y="3524250"/>
          <p14:tracePt t="34862" x="9556750" y="3524250"/>
          <p14:tracePt t="34864" x="9556750" y="3498850"/>
          <p14:tracePt t="35347" x="9575800" y="3498850"/>
          <p14:tracePt t="35355" x="9620250" y="3498850"/>
          <p14:tracePt t="35363" x="9658350" y="3498850"/>
          <p14:tracePt t="35371" x="9677400" y="3498850"/>
          <p14:tracePt t="35379" x="9785350" y="3498850"/>
          <p14:tracePt t="35387" x="9804400" y="3498850"/>
          <p14:tracePt t="35396" x="9842500" y="3498850"/>
          <p14:tracePt t="35413" x="9944100" y="3498850"/>
          <p14:tracePt t="35429" x="10007600" y="3498850"/>
          <p14:tracePt t="35446" x="10071100" y="3498850"/>
          <p14:tracePt t="35463" x="10109200" y="3498850"/>
          <p14:tracePt t="38463" x="10153650" y="3479800"/>
          <p14:tracePt t="38471" x="10172700" y="3460750"/>
          <p14:tracePt t="38479" x="10217150" y="3441700"/>
          <p14:tracePt t="38487" x="10255250" y="3416300"/>
          <p14:tracePt t="38495" x="10299700" y="3416300"/>
          <p14:tracePt t="38503" x="10318750" y="3397250"/>
          <p14:tracePt t="38512" x="10356850" y="3397250"/>
          <p14:tracePt t="38529" x="10420350" y="3378200"/>
          <p14:tracePt t="38546" x="10464800" y="3378200"/>
          <p14:tracePt t="38563" x="10521950" y="3378200"/>
          <p14:tracePt t="38580" x="10547350" y="3378200"/>
          <p14:tracePt t="38596" x="10585450" y="3378200"/>
          <p14:tracePt t="38612" x="10629900" y="3397250"/>
          <p14:tracePt t="38629" x="10648950" y="3416300"/>
          <p14:tracePt t="38646" x="10648950" y="3441700"/>
          <p14:tracePt t="38662" x="10668000" y="3460750"/>
          <p14:tracePt t="38679" x="10668000" y="3479800"/>
          <p14:tracePt t="38696" x="10668000" y="3498850"/>
          <p14:tracePt t="38712" x="10668000" y="3524250"/>
          <p14:tracePt t="38714" x="10648950" y="3524250"/>
          <p14:tracePt t="38729" x="10648950" y="3543300"/>
          <p14:tracePt t="38731" x="10629900" y="3543300"/>
          <p14:tracePt t="38746" x="10585450" y="3562350"/>
          <p14:tracePt t="38763" x="10521950" y="3562350"/>
          <p14:tracePt t="38779" x="10483850" y="3562350"/>
          <p14:tracePt t="38796" x="10439400" y="3562350"/>
          <p14:tracePt t="38813" x="10420350" y="3524250"/>
          <p14:tracePt t="38829" x="10420350" y="3460750"/>
          <p14:tracePt t="38846" x="10420350" y="3416300"/>
          <p14:tracePt t="38862" x="10420350" y="3397250"/>
          <p14:tracePt t="38879" x="10439400" y="3359150"/>
          <p14:tracePt t="38896" x="10483850" y="3333750"/>
          <p14:tracePt t="38912" x="10502900" y="3333750"/>
          <p14:tracePt t="38914" x="10521950" y="3314700"/>
          <p14:tracePt t="38930" x="10547350" y="3314700"/>
          <p14:tracePt t="38946" x="10566400" y="3314700"/>
          <p14:tracePt t="38948" x="10585450" y="3314700"/>
          <p14:tracePt t="38981" x="10604500" y="3314700"/>
          <p14:tracePt t="38996" x="10604500" y="3333750"/>
          <p14:tracePt t="39029" x="10629900" y="3378200"/>
          <p14:tracePt t="39046" x="10629900" y="3397250"/>
          <p14:tracePt t="39063" x="10648950" y="3416300"/>
          <p14:tracePt t="39079" x="10668000" y="3441700"/>
          <p14:tracePt t="39112" x="10687050" y="3460750"/>
          <p14:tracePt t="39129" x="10706100" y="3479800"/>
          <p14:tracePt t="39146" x="10731500" y="3479800"/>
          <p14:tracePt t="39163" x="10731500" y="3498850"/>
          <p14:tracePt t="39179" x="10750550" y="3498850"/>
          <p14:tracePt t="39238" x="10750550" y="3524250"/>
          <p14:tracePt t="39246" x="10731500" y="3524250"/>
          <p14:tracePt t="39270" x="10706100" y="3524250"/>
          <p14:tracePt t="39279" x="10687050" y="3543300"/>
          <p14:tracePt t="39295" x="10668000" y="3543300"/>
          <p14:tracePt t="39303" x="10668000" y="3562350"/>
          <p14:tracePt t="39312" x="10648950" y="3562350"/>
          <p14:tracePt t="39329" x="10629900" y="3562350"/>
          <p14:tracePt t="39346" x="10585450" y="3562350"/>
          <p14:tracePt t="39363" x="10566400" y="3562350"/>
          <p14:tracePt t="39379" x="10547350" y="3562350"/>
          <p14:tracePt t="39396" x="10521950" y="3562350"/>
          <p14:tracePt t="39413" x="10502900" y="3562350"/>
          <p14:tracePt t="39464" x="10502900" y="3543300"/>
          <p14:tracePt t="39504" x="10502900" y="3524250"/>
          <p14:tracePt t="39528" x="10502900" y="3498850"/>
          <p14:tracePt t="39553" x="10502900" y="3479800"/>
          <p14:tracePt t="39577" x="10502900" y="3460750"/>
          <p14:tracePt t="39585" x="10521950" y="3460750"/>
          <p14:tracePt t="39601" x="10547350" y="3441700"/>
          <p14:tracePt t="39617" x="10566400" y="3441700"/>
          <p14:tracePt t="39633" x="10585450" y="3441700"/>
          <p14:tracePt t="39641" x="10604500" y="3441700"/>
          <p14:tracePt t="39666" x="10629900" y="3441700"/>
          <p14:tracePt t="39682" x="10648950" y="3441700"/>
          <p14:tracePt t="39714" x="10668000" y="3441700"/>
          <p14:tracePt t="39739" x="10687050" y="3460750"/>
          <p14:tracePt t="39779" x="10706100" y="3460750"/>
          <p14:tracePt t="39860" x="10706100" y="3479800"/>
          <p14:tracePt t="41459" x="10687050" y="3479800"/>
          <p14:tracePt t="41467" x="10687050" y="3460750"/>
          <p14:tracePt t="41475" x="10668000" y="3460750"/>
          <p14:tracePt t="41507" x="10648950" y="3441700"/>
          <p14:tracePt t="41524" x="10629900" y="3416300"/>
          <p14:tracePt t="41539" x="10604500" y="3397250"/>
          <p14:tracePt t="41548" x="10604500" y="3378200"/>
          <p14:tracePt t="41556" x="10585450" y="3359150"/>
          <p14:tracePt t="41564" x="10566400" y="3333750"/>
          <p14:tracePt t="41572" x="10547350" y="3314700"/>
          <p14:tracePt t="41580" x="10521950" y="3295650"/>
          <p14:tracePt t="41596" x="10502900" y="3251200"/>
          <p14:tracePt t="41613" x="10464800" y="3232150"/>
          <p14:tracePt t="41629" x="10439400" y="3213100"/>
          <p14:tracePt t="41646" x="10401300" y="3213100"/>
          <p14:tracePt t="41663" x="10337800" y="3194050"/>
          <p14:tracePt t="41679" x="10255250" y="3194050"/>
          <p14:tracePt t="41697" x="10134600" y="3168650"/>
          <p14:tracePt t="41713" x="9944100" y="3168650"/>
          <p14:tracePt t="41730" x="9785350" y="3168650"/>
          <p14:tracePt t="41746" x="9677400" y="3168650"/>
          <p14:tracePt t="41763" x="9556750" y="3168650"/>
          <p14:tracePt t="41780" x="9455150" y="3168650"/>
          <p14:tracePt t="41796" x="9410700" y="3168650"/>
          <p14:tracePt t="42117" x="9391650" y="3168650"/>
          <p14:tracePt t="42125" x="9372600" y="3168650"/>
          <p14:tracePt t="42133" x="9328150" y="3168650"/>
          <p14:tracePt t="42141" x="9245600" y="3168650"/>
          <p14:tracePt t="42149" x="9163050" y="3194050"/>
          <p14:tracePt t="42157" x="9061450" y="3213100"/>
          <p14:tracePt t="42165" x="8940800" y="3213100"/>
          <p14:tracePt t="42180" x="8813800" y="3232150"/>
          <p14:tracePt t="42196" x="8585200" y="3232150"/>
          <p14:tracePt t="42212" x="8420100" y="3251200"/>
          <p14:tracePt t="42229" x="8362950" y="3251200"/>
          <p14:tracePt t="42230" x="8280400" y="3251200"/>
          <p14:tracePt t="42232" x="8216900" y="3251200"/>
          <p14:tracePt t="42246" x="8178800" y="3276600"/>
          <p14:tracePt t="42247" x="8153400" y="3276600"/>
          <p14:tracePt t="42263" x="8096250" y="3276600"/>
          <p14:tracePt t="42279" x="8051800" y="3276600"/>
          <p14:tracePt t="42755" x="8013700" y="3276600"/>
          <p14:tracePt t="42763" x="7969250" y="3276600"/>
          <p14:tracePt t="42771" x="7886700" y="3276600"/>
          <p14:tracePt t="42779" x="7804150" y="3295650"/>
          <p14:tracePt t="42787" x="7702550" y="3295650"/>
          <p14:tracePt t="42795" x="7600950" y="3314700"/>
          <p14:tracePt t="42803" x="7473950" y="3314700"/>
          <p14:tracePt t="42813" x="7353300" y="3333750"/>
          <p14:tracePt t="42829" x="7124700" y="3359150"/>
          <p14:tracePt t="42846" x="7004050" y="3378200"/>
          <p14:tracePt t="42863" x="6858000" y="3378200"/>
          <p14:tracePt t="42880" x="6756400" y="3397250"/>
          <p14:tracePt t="42896" x="6692900" y="3397250"/>
          <p14:tracePt t="42914" x="6654800" y="3397250"/>
          <p14:tracePt t="42929" x="6629400" y="3397250"/>
          <p14:tracePt t="43256" x="6610350" y="3397250"/>
          <p14:tracePt t="43264" x="6572250" y="3397250"/>
          <p14:tracePt t="43272" x="6508750" y="3397250"/>
          <p14:tracePt t="43280" x="6426200" y="3397250"/>
          <p14:tracePt t="43288" x="6324600" y="3397250"/>
          <p14:tracePt t="43296" x="6197600" y="3397250"/>
          <p14:tracePt t="43304" x="6096000" y="3397250"/>
          <p14:tracePt t="43313" x="5975350" y="3397250"/>
          <p14:tracePt t="43329" x="5727700" y="3397250"/>
          <p14:tracePt t="43346" x="5518150" y="3397250"/>
          <p14:tracePt t="43363" x="5397500" y="3397250"/>
          <p14:tracePt t="43380" x="5295900" y="3397250"/>
          <p14:tracePt t="43396" x="5232400" y="3416300"/>
          <p14:tracePt t="43413" x="5187950" y="3416300"/>
          <p14:tracePt t="43430" x="5168900" y="3416300"/>
          <p14:tracePt t="43466" x="5149850" y="3416300"/>
          <p14:tracePt t="43496" x="5105400" y="3397250"/>
          <p14:tracePt t="43514" x="5086350" y="3397250"/>
          <p14:tracePt t="43516" x="5067300" y="3378200"/>
          <p14:tracePt t="43530" x="5048250" y="3378200"/>
          <p14:tracePt t="43531" x="5022850" y="3378200"/>
          <p14:tracePt t="43546" x="4984750" y="3359150"/>
          <p14:tracePt t="43548" x="4965700" y="3359150"/>
          <p14:tracePt t="43563" x="4883150" y="3333750"/>
          <p14:tracePt t="43579" x="4756150" y="3333750"/>
          <p14:tracePt t="43596" x="4610100" y="3314700"/>
          <p14:tracePt t="43614" x="4425950" y="3295650"/>
          <p14:tracePt t="43630" x="4222750" y="3232150"/>
          <p14:tracePt t="43646" x="4076700" y="3194050"/>
          <p14:tracePt t="43663" x="3930650" y="3149600"/>
          <p14:tracePt t="43679" x="3829050" y="3111500"/>
          <p14:tracePt t="43696" x="3771900" y="3111500"/>
          <p14:tracePt t="43713" x="3727450" y="3086100"/>
          <p14:tracePt t="43934" x="3689350" y="3086100"/>
          <p14:tracePt t="43942" x="3606800" y="3086100"/>
          <p14:tracePt t="43950" x="3479800" y="3028950"/>
          <p14:tracePt t="43958" x="3295650" y="2965450"/>
          <p14:tracePt t="43966" x="3086100" y="2844800"/>
          <p14:tracePt t="43974" x="2844800" y="2736850"/>
          <p14:tracePt t="43982" x="2616200" y="2597150"/>
          <p14:tracePt t="43996" x="2514600" y="2533650"/>
          <p14:tracePt t="44013" x="2286000" y="2387600"/>
          <p14:tracePt t="44029" x="2101850" y="2286000"/>
          <p14:tracePt t="44046" x="2057400" y="2247900"/>
          <p14:tracePt t="44048" x="2000250" y="2222500"/>
          <p14:tracePt t="44063" x="2000250" y="2203450"/>
          <p14:tracePt t="44128" x="2019300" y="2222500"/>
          <p14:tracePt t="44136" x="2038350" y="2222500"/>
          <p14:tracePt t="44144" x="2057400" y="2247900"/>
          <p14:tracePt t="44153" x="2101850" y="2286000"/>
          <p14:tracePt t="44160" x="2139950" y="2305050"/>
          <p14:tracePt t="44168" x="2203450" y="2324100"/>
          <p14:tracePt t="44180" x="2286000" y="2349500"/>
          <p14:tracePt t="44196" x="2451100" y="2406650"/>
          <p14:tracePt t="44213" x="2800350" y="2489200"/>
          <p14:tracePt t="44230" x="3048000" y="2552700"/>
          <p14:tracePt t="44246" x="3359150" y="2654300"/>
          <p14:tracePt t="44263" x="3625850" y="2736850"/>
          <p14:tracePt t="44279" x="3727450" y="2762250"/>
          <p14:tracePt t="44280" x="3771900" y="2800350"/>
          <p14:tracePt t="44282" x="3848100" y="2819400"/>
          <p14:tracePt t="44299" x="3975100" y="2882900"/>
          <p14:tracePt t="44313" x="4013200" y="2901950"/>
          <p14:tracePt t="44314" x="4057650" y="2927350"/>
          <p14:tracePt t="44331" x="4121150" y="2965450"/>
          <p14:tracePt t="44346" x="4140200" y="3009900"/>
          <p14:tracePt t="44363" x="4178300" y="3028950"/>
          <p14:tracePt t="44380" x="4203700" y="3048000"/>
          <p14:tracePt t="44397" x="4203700" y="3067050"/>
          <p14:tracePt t="44413" x="4241800" y="3067050"/>
          <p14:tracePt t="44430" x="4241800" y="3086100"/>
          <p14:tracePt t="44446" x="4286250" y="3111500"/>
          <p14:tracePt t="44463" x="4286250" y="3130550"/>
          <p14:tracePt t="44479" x="4305300" y="3130550"/>
          <p14:tracePt t="44513" x="4324350" y="3130550"/>
          <p14:tracePt t="45210" x="4305300" y="3130550"/>
          <p14:tracePt t="45242" x="4286250" y="3130550"/>
          <p14:tracePt t="45323" x="4260850" y="3130550"/>
          <p14:tracePt t="45339" x="4241800" y="3130550"/>
          <p14:tracePt t="45347" x="4222750" y="3130550"/>
          <p14:tracePt t="45355" x="4222750" y="3149600"/>
          <p14:tracePt t="45363" x="4203700" y="3149600"/>
          <p14:tracePt t="45371" x="4178300" y="3149600"/>
          <p14:tracePt t="45380" x="4159250" y="3149600"/>
          <p14:tracePt t="45388" x="4140200" y="3149600"/>
          <p14:tracePt t="45397" x="4121150" y="3149600"/>
          <p14:tracePt t="45413" x="4057650" y="3149600"/>
          <p14:tracePt t="45429" x="4013200" y="3149600"/>
          <p14:tracePt t="45446" x="3956050" y="3130550"/>
          <p14:tracePt t="45463" x="3911600" y="3111500"/>
          <p14:tracePt t="45480" x="3873500" y="3086100"/>
          <p14:tracePt t="45496" x="3810000" y="3067050"/>
          <p14:tracePt t="45513" x="3771900" y="3048000"/>
          <p14:tracePt t="45529" x="3708400" y="3009900"/>
          <p14:tracePt t="45546" x="3663950" y="2984500"/>
          <p14:tracePt t="52169" x="3644900" y="2984500"/>
          <p14:tracePt t="52177" x="3606800" y="2984500"/>
          <p14:tracePt t="52185" x="3562350" y="2984500"/>
          <p14:tracePt t="52193" x="3479800" y="2984500"/>
          <p14:tracePt t="52201" x="3416300" y="2984500"/>
          <p14:tracePt t="52209" x="3333750" y="2965450"/>
          <p14:tracePt t="52217" x="3251200" y="2927350"/>
          <p14:tracePt t="52233" x="3168650" y="2901950"/>
          <p14:tracePt t="52246" x="3130550" y="2882900"/>
          <p14:tracePt t="52247" x="3067050" y="2863850"/>
          <p14:tracePt t="52264" x="2946400" y="2819400"/>
          <p14:tracePt t="52280" x="2863850" y="2800350"/>
          <p14:tracePt t="52296" x="2800350" y="2781300"/>
          <p14:tracePt t="52313" x="2781300" y="2762250"/>
          <p14:tracePt t="52314" x="2736850" y="2762250"/>
          <p14:tracePt t="52316" x="2717800" y="2762250"/>
          <p14:tracePt t="52330" x="2698750" y="2736850"/>
          <p14:tracePt t="52347" x="2679700" y="2736850"/>
          <p14:tracePt t="52363" x="2654300" y="2717800"/>
          <p14:tracePt t="52500" x="2679700" y="2717800"/>
          <p14:tracePt t="52508" x="2736850" y="2717800"/>
          <p14:tracePt t="52516" x="2844800" y="2717800"/>
          <p14:tracePt t="52524" x="2965450" y="2736850"/>
          <p14:tracePt t="52532" x="3048000" y="2762250"/>
          <p14:tracePt t="52541" x="3251200" y="2844800"/>
          <p14:tracePt t="52549" x="3333750" y="2863850"/>
          <p14:tracePt t="52563" x="3498850" y="2927350"/>
          <p14:tracePt t="52580" x="3790950" y="3067050"/>
          <p14:tracePt t="52596" x="3930650" y="3111500"/>
          <p14:tracePt t="52598" x="4057650" y="3194050"/>
          <p14:tracePt t="52599" x="4178300" y="3251200"/>
          <p14:tracePt t="52616" x="4324350" y="3314700"/>
          <p14:tracePt t="52630" x="4451350" y="3378200"/>
          <p14:tracePt t="52647" x="4508500" y="3416300"/>
          <p14:tracePt t="52663" x="4552950" y="3441700"/>
          <p14:tracePt t="52680" x="4572000" y="3441700"/>
          <p14:tracePt t="54313" x="4591050" y="3441700"/>
          <p14:tracePt t="54321" x="4610100" y="3441700"/>
          <p14:tracePt t="54330" x="4673600" y="3441700"/>
          <p14:tracePt t="54337" x="4756150" y="3441700"/>
          <p14:tracePt t="54346" x="4838700" y="3441700"/>
          <p14:tracePt t="54353" x="4921250" y="3441700"/>
          <p14:tracePt t="54363" x="5022850" y="3441700"/>
          <p14:tracePt t="54380" x="5149850" y="3460750"/>
          <p14:tracePt t="54397" x="5314950" y="3479800"/>
          <p14:tracePt t="54414" x="5416550" y="3498850"/>
          <p14:tracePt t="54430" x="5499100" y="3524250"/>
          <p14:tracePt t="54447" x="5562600" y="3543300"/>
          <p14:tracePt t="54463" x="5600700" y="3562350"/>
          <p14:tracePt t="54480" x="5619750" y="3581400"/>
          <p14:tracePt t="54497" x="5683250" y="3625850"/>
          <p14:tracePt t="54513" x="5702300" y="3663950"/>
          <p14:tracePt t="54530" x="5746750" y="3708400"/>
          <p14:tracePt t="54547" x="5765800" y="3727450"/>
          <p14:tracePt t="54549" x="5784850" y="3746500"/>
          <p14:tracePt t="54563" x="5784850" y="3771900"/>
          <p14:tracePt t="54580" x="5810250" y="3771900"/>
          <p14:tracePt t="54597" x="5810250" y="3790950"/>
          <p14:tracePt t="54741" x="5784850" y="3790950"/>
          <p14:tracePt t="54749" x="5765800" y="3790950"/>
          <p14:tracePt t="54757" x="5746750" y="3790950"/>
          <p14:tracePt t="54765" x="5727700" y="3790950"/>
          <p14:tracePt t="54774" x="5683250" y="3790950"/>
          <p14:tracePt t="54781" x="5645150" y="3771900"/>
          <p14:tracePt t="54797" x="5581650" y="3746500"/>
          <p14:tracePt t="54798" x="5537200" y="3708400"/>
          <p14:tracePt t="54814" x="5480050" y="3689350"/>
          <p14:tracePt t="54815" x="5416550" y="3644900"/>
          <p14:tracePt t="54831" x="5334000" y="3581400"/>
          <p14:tracePt t="54847" x="5232400" y="3524250"/>
          <p14:tracePt t="54864" x="5149850" y="3479800"/>
          <p14:tracePt t="54880" x="5105400" y="3460750"/>
          <p14:tracePt t="54897" x="5067300" y="3441700"/>
          <p14:tracePt t="54927" x="5048250" y="3416300"/>
          <p14:tracePt t="54991" x="5086350" y="3397250"/>
          <p14:tracePt t="55000" x="5149850" y="3397250"/>
          <p14:tracePt t="55008" x="5232400" y="3378200"/>
          <p14:tracePt t="55016" x="5334000" y="3359150"/>
          <p14:tracePt t="55024" x="5454650" y="3359150"/>
          <p14:tracePt t="55032" x="5600700" y="3359150"/>
          <p14:tracePt t="55047" x="5727700" y="3333750"/>
          <p14:tracePt t="55063" x="5848350" y="3333750"/>
          <p14:tracePt t="55064" x="5975350" y="3333750"/>
          <p14:tracePt t="55066" x="6076950" y="3333750"/>
          <p14:tracePt t="55080" x="6115050" y="3333750"/>
          <p14:tracePt t="55082" x="6197600" y="3333750"/>
          <p14:tracePt t="55097" x="6299200" y="3333750"/>
          <p14:tracePt t="55114" x="6343650" y="3333750"/>
          <p14:tracePt t="55130" x="6362700" y="3314700"/>
          <p14:tracePt t="55444" x="6381750" y="3314700"/>
          <p14:tracePt t="55452" x="6464300" y="3314700"/>
          <p14:tracePt t="55460" x="6591300" y="3333750"/>
          <p14:tracePt t="55468" x="6756400" y="3359150"/>
          <p14:tracePt t="55476" x="6940550" y="3397250"/>
          <p14:tracePt t="55484" x="7143750" y="3441700"/>
          <p14:tracePt t="55497" x="7391400" y="3524250"/>
          <p14:tracePt t="55513" x="7886700" y="3689350"/>
          <p14:tracePt t="55530" x="8362950" y="3892550"/>
          <p14:tracePt t="55547" x="8813800" y="4121150"/>
          <p14:tracePt t="55563" x="9061450" y="4286250"/>
          <p14:tracePt t="55566" x="9207500" y="4368800"/>
          <p14:tracePt t="55580" x="9328150" y="4451350"/>
          <p14:tracePt t="55596" x="9429750" y="4533900"/>
          <p14:tracePt t="55598" x="9537700" y="4610100"/>
          <p14:tracePt t="55614" x="9620250" y="4673600"/>
          <p14:tracePt t="55630" x="9639300" y="4692650"/>
          <p14:tracePt t="55896" x="9702800" y="4692650"/>
          <p14:tracePt t="55904" x="9740900" y="4673600"/>
          <p14:tracePt t="55912" x="9804400" y="4654550"/>
          <p14:tracePt t="55920" x="9906000" y="4635500"/>
          <p14:tracePt t="55928" x="10007600" y="4610100"/>
          <p14:tracePt t="55937" x="10109200" y="4610100"/>
          <p14:tracePt t="55947" x="10217150" y="4610100"/>
          <p14:tracePt t="55964" x="10382250" y="4610100"/>
          <p14:tracePt t="55980" x="10483850" y="4610100"/>
          <p14:tracePt t="55997" x="10604500" y="4673600"/>
          <p14:tracePt t="56013" x="10668000" y="4718050"/>
          <p14:tracePt t="56030" x="10750550" y="4756150"/>
          <p14:tracePt t="56047" x="10814050" y="4819650"/>
          <p14:tracePt t="56064" x="10852150" y="4857750"/>
          <p14:tracePt t="56080" x="10852150" y="4883150"/>
          <p14:tracePt t="56081" x="10871200" y="4883150"/>
          <p14:tracePt t="56082" x="10871200" y="4902200"/>
          <p14:tracePt t="56097" x="10896600" y="4921250"/>
          <p14:tracePt t="56113" x="10896600" y="4940300"/>
          <p14:tracePt t="56116" x="10915650" y="4940300"/>
          <p14:tracePt t="56131" x="10915650" y="4984750"/>
          <p14:tracePt t="56147" x="10915650" y="5003800"/>
          <p14:tracePt t="56163" x="10871200" y="5048250"/>
          <p14:tracePt t="56180" x="10814050" y="5067300"/>
          <p14:tracePt t="56197" x="10750550" y="5086350"/>
          <p14:tracePt t="56214" x="10648950" y="5105400"/>
          <p14:tracePt t="56230" x="10547350" y="5105400"/>
          <p14:tracePt t="56247" x="10439400" y="5048250"/>
          <p14:tracePt t="56264" x="10318750" y="4940300"/>
          <p14:tracePt t="56280" x="10255250" y="4857750"/>
          <p14:tracePt t="56298" x="10153650" y="4692650"/>
          <p14:tracePt t="56313" x="10109200" y="4654550"/>
          <p14:tracePt t="56314" x="10090150" y="4591050"/>
          <p14:tracePt t="56330" x="10090150" y="4533900"/>
          <p14:tracePt t="56332" x="10071100" y="4470400"/>
          <p14:tracePt t="56333" x="10071100" y="4387850"/>
          <p14:tracePt t="56348" x="10071100" y="4343400"/>
          <p14:tracePt t="56349" x="10071100" y="4305300"/>
          <p14:tracePt t="56364" x="10071100" y="4222750"/>
          <p14:tracePt t="56365" x="10109200" y="4178300"/>
          <p14:tracePt t="56380" x="10109200" y="4159250"/>
          <p14:tracePt t="56382" x="10153650" y="4121150"/>
          <p14:tracePt t="56397" x="10236200" y="4038600"/>
          <p14:tracePt t="56414" x="10299700" y="4013200"/>
          <p14:tracePt t="56430" x="10382250" y="3994150"/>
          <p14:tracePt t="56448" x="10464800" y="3975100"/>
          <p14:tracePt t="56464" x="10566400" y="3975100"/>
          <p14:tracePt t="56480" x="10668000" y="3975100"/>
          <p14:tracePt t="56497" x="10731500" y="3994150"/>
          <p14:tracePt t="56513" x="10852150" y="4057650"/>
          <p14:tracePt t="56531" x="10953750" y="4140200"/>
          <p14:tracePt t="56547" x="10998200" y="4203700"/>
          <p14:tracePt t="56564" x="11061700" y="4286250"/>
          <p14:tracePt t="56580" x="11118850" y="4343400"/>
          <p14:tracePt t="56597" x="11144250" y="4406900"/>
          <p14:tracePt t="56614" x="11163300" y="4425950"/>
          <p14:tracePt t="56615" x="11163300" y="4470400"/>
          <p14:tracePt t="56616" x="11182350" y="4489450"/>
          <p14:tracePt t="56630" x="11182350" y="4508500"/>
          <p14:tracePt t="56632" x="11182350" y="4533900"/>
          <p14:tracePt t="56648" x="11201400" y="4572000"/>
          <p14:tracePt t="56664" x="11201400" y="4591050"/>
          <p14:tracePt t="56680" x="11201400" y="4635500"/>
          <p14:tracePt t="56697" x="11201400" y="4673600"/>
          <p14:tracePt t="56713" x="11201400" y="4718050"/>
          <p14:tracePt t="56730" x="11182350" y="4737100"/>
          <p14:tracePt t="56747" x="11163300" y="4775200"/>
          <p14:tracePt t="56764" x="11118850" y="4800600"/>
          <p14:tracePt t="56780" x="11080750" y="4819650"/>
          <p14:tracePt t="56797" x="11017250" y="4838700"/>
          <p14:tracePt t="56814" x="10953750" y="4857750"/>
          <p14:tracePt t="56830" x="10852150" y="4857750"/>
          <p14:tracePt t="56847" x="10769600" y="4838700"/>
          <p14:tracePt t="56863" x="10629900" y="4737100"/>
          <p14:tracePt t="56880" x="10566400" y="4673600"/>
          <p14:tracePt t="56882" x="10502900" y="4635500"/>
          <p14:tracePt t="56883" x="10464800" y="4572000"/>
          <p14:tracePt t="56900" x="10356850" y="4451350"/>
          <p14:tracePt t="56915" x="10274300" y="4324350"/>
          <p14:tracePt t="56931" x="10255250" y="4241800"/>
          <p14:tracePt t="56947" x="10236200" y="4140200"/>
          <p14:tracePt t="56963" x="10236200" y="4076700"/>
          <p14:tracePt t="56981" x="10255250" y="4013200"/>
          <p14:tracePt t="56997" x="10318750" y="3975100"/>
          <p14:tracePt t="57013" x="10401300" y="3956050"/>
          <p14:tracePt t="57031" x="10483850" y="3930650"/>
          <p14:tracePt t="57047" x="10585450" y="3930650"/>
          <p14:tracePt t="57064" x="10687050" y="3956050"/>
          <p14:tracePt t="57080" x="10814050" y="4013200"/>
          <p14:tracePt t="57097" x="10896600" y="4076700"/>
          <p14:tracePt t="57113" x="10953750" y="4140200"/>
          <p14:tracePt t="57130" x="11017250" y="4203700"/>
          <p14:tracePt t="57146" x="11036300" y="4222750"/>
          <p14:tracePt t="57148" x="11061700" y="4260850"/>
          <p14:tracePt t="57149" x="11080750" y="4260850"/>
          <p14:tracePt t="57164" x="11080750" y="4305300"/>
          <p14:tracePt t="57165" x="11099800" y="4324350"/>
          <p14:tracePt t="57181" x="11099800" y="4368800"/>
          <p14:tracePt t="57198" x="11118850" y="4406900"/>
          <p14:tracePt t="57214" x="11118850" y="4451350"/>
          <p14:tracePt t="57231" x="11118850" y="4508500"/>
          <p14:tracePt t="57247" x="11118850" y="4552950"/>
          <p14:tracePt t="57264" x="11118850" y="4591050"/>
          <p14:tracePt t="57280" x="11099800" y="4635500"/>
          <p14:tracePt t="57297" x="11036300" y="4654550"/>
          <p14:tracePt t="57314" x="10953750" y="4673600"/>
          <p14:tracePt t="57330" x="10852150" y="4692650"/>
          <p14:tracePt t="57347" x="10706100" y="4692650"/>
          <p14:tracePt t="57363" x="10566400" y="4654550"/>
          <p14:tracePt t="57380" x="10439400" y="4610100"/>
          <p14:tracePt t="57396" x="10382250" y="4552950"/>
          <p14:tracePt t="57398" x="10274300" y="4508500"/>
          <p14:tracePt t="57399" x="10255250" y="4489450"/>
          <p14:tracePt t="57416" x="10191750" y="4406900"/>
          <p14:tracePt t="57431" x="10172700" y="4368800"/>
          <p14:tracePt t="57447" x="10172700" y="4324350"/>
          <p14:tracePt t="57464" x="10172700" y="4286250"/>
          <p14:tracePt t="57481" x="10191750" y="4260850"/>
          <p14:tracePt t="57497" x="10299700" y="4241800"/>
          <p14:tracePt t="57514" x="10401300" y="4241800"/>
          <p14:tracePt t="57530" x="10483850" y="4241800"/>
          <p14:tracePt t="57547" x="10566400" y="4286250"/>
          <p14:tracePt t="57564" x="10668000" y="4324350"/>
          <p14:tracePt t="57580" x="10731500" y="4387850"/>
          <p14:tracePt t="57597" x="10769600" y="4451350"/>
          <p14:tracePt t="57614" x="10788650" y="4508500"/>
          <p14:tracePt t="57630" x="10814050" y="4552950"/>
          <p14:tracePt t="57646" x="10814050" y="4572000"/>
          <p14:tracePt t="57648" x="10833100" y="4591050"/>
          <p14:tracePt t="57649" x="10833100" y="4610100"/>
          <p14:tracePt t="57680" x="10833100" y="4635500"/>
          <p14:tracePt t="57681" x="10833100" y="4654550"/>
          <p14:tracePt t="57683" x="10814050" y="4673600"/>
          <p14:tracePt t="57697" x="10788650" y="4692650"/>
          <p14:tracePt t="57714" x="10731500" y="4718050"/>
          <p14:tracePt t="57731" x="10687050" y="4756150"/>
          <p14:tracePt t="57747" x="10648950" y="4775200"/>
          <p14:tracePt t="57764" x="10585450" y="4800600"/>
          <p14:tracePt t="57780" x="10566400" y="4800600"/>
          <p14:tracePt t="57797" x="10521950" y="4819650"/>
          <p14:tracePt t="57814" x="10483850" y="4819650"/>
          <p14:tracePt t="57830" x="10420350" y="4819650"/>
          <p14:tracePt t="57847" x="10356850" y="4775200"/>
          <p14:tracePt t="57863" x="10299700" y="4718050"/>
          <p14:tracePt t="57881" x="10236200" y="4654550"/>
          <p14:tracePt t="57897" x="10172700" y="4591050"/>
          <p14:tracePt t="57913" x="10153650" y="4572000"/>
          <p14:tracePt t="57915" x="10134600" y="4533900"/>
          <p14:tracePt t="57916" x="10109200" y="4508500"/>
          <p14:tracePt t="57931" x="10090150" y="4470400"/>
          <p14:tracePt t="57948" x="10090150" y="4425950"/>
          <p14:tracePt t="57965" x="10071100" y="4387850"/>
          <p14:tracePt t="57980" x="10071100" y="4368800"/>
          <p14:tracePt t="58008" x="10071100" y="4324350"/>
          <p14:tracePt t="58031" x="10090150" y="4286250"/>
          <p14:tracePt t="58047" x="10109200" y="4260850"/>
          <p14:tracePt t="59001" x="10109200" y="4203700"/>
          <p14:tracePt t="59009" x="10109200" y="4159250"/>
          <p14:tracePt t="59017" x="10134600" y="4095750"/>
          <p14:tracePt t="59025" x="10153650" y="4057650"/>
          <p14:tracePt t="59033" x="10172700" y="4013200"/>
          <p14:tracePt t="59041" x="10191750" y="3975100"/>
          <p14:tracePt t="59050" x="10217150" y="3930650"/>
          <p14:tracePt t="59064" x="10236200" y="3911600"/>
          <p14:tracePt t="59080" x="10255250" y="3873500"/>
          <p14:tracePt t="59098" x="10274300" y="3873500"/>
          <p14:tracePt t="59099" x="10299700" y="3848100"/>
          <p14:tracePt t="59131" x="10337800" y="3848100"/>
          <p14:tracePt t="59147" x="10356850" y="3848100"/>
          <p14:tracePt t="59164" x="10382250" y="3892550"/>
          <p14:tracePt t="59180" x="10420350" y="3956050"/>
          <p14:tracePt t="59197" x="10464800" y="4013200"/>
          <p14:tracePt t="59213" x="10483850" y="4076700"/>
          <p14:tracePt t="59230" x="10502900" y="4140200"/>
          <p14:tracePt t="59247" x="10502900" y="4178300"/>
          <p14:tracePt t="59264" x="10502900" y="4222750"/>
          <p14:tracePt t="59281" x="10502900" y="4241800"/>
          <p14:tracePt t="59297" x="10502900" y="4260850"/>
          <p14:tracePt t="59313" x="10464800" y="4286250"/>
          <p14:tracePt t="59331" x="10420350" y="4305300"/>
          <p14:tracePt t="59333" x="10382250" y="4305300"/>
          <p14:tracePt t="59347" x="10356850" y="4305300"/>
          <p14:tracePt t="59363" x="10318750" y="4305300"/>
          <p14:tracePt t="59365" x="10274300" y="4305300"/>
          <p14:tracePt t="59366" x="10236200" y="4305300"/>
          <p14:tracePt t="59380" x="10217150" y="4260850"/>
          <p14:tracePt t="59382" x="10172700" y="4241800"/>
          <p14:tracePt t="59398" x="10134600" y="4178300"/>
          <p14:tracePt t="59414" x="10090150" y="4140200"/>
          <p14:tracePt t="59431" x="10090150" y="4095750"/>
          <p14:tracePt t="59451" x="10090150" y="4057650"/>
          <p14:tracePt t="59464" x="10090150" y="4038600"/>
          <p14:tracePt t="59483" x="10090150" y="4013200"/>
          <p14:tracePt t="59497" x="10109200" y="4013200"/>
          <p14:tracePt t="59514" x="10153650" y="4013200"/>
          <p14:tracePt t="59530" x="10191750" y="4013200"/>
          <p14:tracePt t="59547" x="10255250" y="4076700"/>
          <p14:tracePt t="59564" x="10299700" y="4140200"/>
          <p14:tracePt t="59580" x="10337800" y="4203700"/>
          <p14:tracePt t="59597" x="10356850" y="4241800"/>
          <p14:tracePt t="59614" x="10356850" y="4286250"/>
          <p14:tracePt t="59630" x="10356850" y="4305300"/>
          <p14:tracePt t="59633" x="10356850" y="4324350"/>
          <p14:tracePt t="59648" x="10318750" y="4324350"/>
          <p14:tracePt t="59664" x="10255250" y="4324350"/>
          <p14:tracePt t="59680" x="10191750" y="4324350"/>
          <p14:tracePt t="59697" x="10134600" y="4324350"/>
          <p14:tracePt t="59714" x="10090150" y="4286250"/>
          <p14:tracePt t="59731" x="10071100" y="4260850"/>
          <p14:tracePt t="59747" x="10052050" y="4222750"/>
          <p14:tracePt t="59764" x="10052050" y="4159250"/>
          <p14:tracePt t="59780" x="10052050" y="4121150"/>
          <p14:tracePt t="59797" x="10090150" y="4076700"/>
          <p14:tracePt t="59814" x="10134600" y="4057650"/>
          <p14:tracePt t="59830" x="10172700" y="4038600"/>
          <p14:tracePt t="59847" x="10217150" y="4038600"/>
          <p14:tracePt t="59864" x="10236200" y="4038600"/>
          <p14:tracePt t="59866" x="10255250" y="4038600"/>
          <p14:tracePt t="59896" x="10274300" y="4038600"/>
          <p14:tracePt t="59898" x="10274300" y="4057650"/>
          <p14:tracePt t="59899" x="10299700" y="4057650"/>
          <p14:tracePt t="59914" x="10299700" y="4076700"/>
          <p14:tracePt t="59930" x="10318750" y="4076700"/>
          <p14:tracePt t="64999" x="10318750" y="4057650"/>
          <p14:tracePt t="65006" x="10299700" y="4013200"/>
          <p14:tracePt t="65016" x="10255250" y="3930650"/>
          <p14:tracePt t="65023" x="10191750" y="3810000"/>
          <p14:tracePt t="65031" x="10134600" y="3663950"/>
          <p14:tracePt t="65039" x="10052050" y="3524250"/>
          <p14:tracePt t="65048" x="10007600" y="3416300"/>
          <p14:tracePt t="65055" x="9944100" y="3251200"/>
          <p14:tracePt t="65064" x="9906000" y="3111500"/>
          <p14:tracePt t="65081" x="9842500" y="2927350"/>
          <p14:tracePt t="65097" x="9785350" y="2762250"/>
          <p14:tracePt t="65114" x="9740900" y="2654300"/>
          <p14:tracePt t="65131" x="9721850" y="2571750"/>
          <p14:tracePt t="65147" x="9702800" y="2514600"/>
          <p14:tracePt t="65164" x="9702800" y="2489200"/>
          <p14:tracePt t="65181" x="9677400" y="2470150"/>
          <p14:tracePt t="65197" x="9677400" y="2451100"/>
          <p14:tracePt t="65297" x="9658350" y="2406650"/>
          <p14:tracePt t="67431" x="9639300" y="2406650"/>
          <p14:tracePt t="67455" x="9620250" y="2406650"/>
          <p14:tracePt t="67463" x="9594850" y="2406650"/>
          <p14:tracePt t="67480" x="9575800" y="2406650"/>
          <p14:tracePt t="67536" x="9594850" y="2387600"/>
          <p14:tracePt t="67544" x="9658350" y="2368550"/>
          <p14:tracePt t="67552" x="9677400" y="2368550"/>
          <p14:tracePt t="67561" x="9759950" y="2349500"/>
          <p14:tracePt t="67568" x="9804400" y="2349500"/>
          <p14:tracePt t="67576" x="9842500" y="2349500"/>
          <p14:tracePt t="67584" x="9886950" y="2349500"/>
          <p14:tracePt t="67598" x="9925050" y="2349500"/>
          <p14:tracePt t="67614" x="9969500" y="2349500"/>
          <p14:tracePt t="67631" x="10007600" y="2349500"/>
          <p14:tracePt t="67648" x="10007600" y="2368550"/>
          <p14:tracePt t="67650" x="10007600" y="2387600"/>
          <p14:tracePt t="67664" x="10007600" y="2406650"/>
          <p14:tracePt t="67680" x="10007600" y="2432050"/>
          <p14:tracePt t="67682" x="10007600" y="2470150"/>
          <p14:tracePt t="67683" x="10007600" y="2489200"/>
          <p14:tracePt t="67698" x="9988550" y="2514600"/>
          <p14:tracePt t="67699" x="9969500" y="2533650"/>
          <p14:tracePt t="67715" x="9925050" y="2571750"/>
          <p14:tracePt t="67731" x="9886950" y="2597150"/>
          <p14:tracePt t="67748" x="9842500" y="2616200"/>
          <p14:tracePt t="70403" x="9804400" y="2616200"/>
          <p14:tracePt t="70412" x="9759950" y="2616200"/>
          <p14:tracePt t="70420" x="9721850" y="2635250"/>
          <p14:tracePt t="70428" x="9658350" y="2654300"/>
          <p14:tracePt t="70435" x="9620250" y="2679700"/>
          <p14:tracePt t="70448" x="9556750" y="2698750"/>
          <p14:tracePt t="70451" x="9493250" y="2717800"/>
          <p14:tracePt t="70465" x="9455150" y="2736850"/>
          <p14:tracePt t="70481" x="9347200" y="2781300"/>
          <p14:tracePt t="70497" x="9264650" y="2819400"/>
          <p14:tracePt t="70514" x="9182100" y="2882900"/>
          <p14:tracePt t="70517" x="9144000" y="2882900"/>
          <p14:tracePt t="70531" x="9124950" y="2901950"/>
          <p14:tracePt t="70533" x="9105900" y="2927350"/>
          <p14:tracePt t="70549" x="9042400" y="2927350"/>
          <p14:tracePt t="70565" x="8997950" y="2946400"/>
          <p14:tracePt t="70581" x="8978900" y="2946400"/>
          <p14:tracePt t="70883" x="8959850" y="2946400"/>
          <p14:tracePt t="70891" x="8896350" y="2965450"/>
          <p14:tracePt t="70899" x="8794750" y="3009900"/>
          <p14:tracePt t="70907" x="8629650" y="3067050"/>
          <p14:tracePt t="70916" x="8547100" y="3086100"/>
          <p14:tracePt t="70924" x="8280400" y="3149600"/>
          <p14:tracePt t="70933" x="8197850" y="3194050"/>
          <p14:tracePt t="70956" x="7683500" y="3314700"/>
          <p14:tracePt t="70964" x="7556500" y="3359150"/>
          <p14:tracePt t="70981" x="7334250" y="3441700"/>
          <p14:tracePt t="70998" x="7207250" y="3460750"/>
          <p14:tracePt t="71014" x="7086600" y="3498850"/>
          <p14:tracePt t="71031" x="7023100" y="3524250"/>
          <p14:tracePt t="71327" x="7004050" y="3524250"/>
          <p14:tracePt t="71336" x="6940550" y="3524250"/>
          <p14:tracePt t="71344" x="6858000" y="3524250"/>
          <p14:tracePt t="71352" x="6775450" y="3543300"/>
          <p14:tracePt t="71360" x="6673850" y="3562350"/>
          <p14:tracePt t="71368" x="6546850" y="3562350"/>
          <p14:tracePt t="71381" x="6426200" y="3581400"/>
          <p14:tracePt t="71398" x="6197600" y="3581400"/>
          <p14:tracePt t="71415" x="6057900" y="3581400"/>
          <p14:tracePt t="71430" x="5975350" y="3581400"/>
          <p14:tracePt t="71432" x="5911850" y="3581400"/>
          <p14:tracePt t="71433" x="5867400" y="3581400"/>
          <p14:tracePt t="71449" x="5810250" y="3581400"/>
          <p14:tracePt t="71450" x="5765800" y="3581400"/>
          <p14:tracePt t="71464" x="5746750" y="3581400"/>
          <p14:tracePt t="71466" x="5727700" y="3581400"/>
          <p14:tracePt t="71723" x="5702300" y="3581400"/>
          <p14:tracePt t="71731" x="5683250" y="3581400"/>
          <p14:tracePt t="71739" x="5664200" y="3581400"/>
          <p14:tracePt t="71747" x="5645150" y="3581400"/>
          <p14:tracePt t="71755" x="5619750" y="3581400"/>
          <p14:tracePt t="71764" x="5600700" y="3562350"/>
          <p14:tracePt t="71781" x="5581650" y="3562350"/>
          <p14:tracePt t="71788" x="5562600" y="3562350"/>
          <p14:tracePt t="71814" x="5537200" y="3562350"/>
          <p14:tracePt t="71869" x="5518150" y="3562350"/>
          <p14:tracePt t="71893" x="5518150" y="3543300"/>
          <p14:tracePt t="73459" x="5537200" y="3543300"/>
          <p14:tracePt t="73467" x="5600700" y="3498850"/>
          <p14:tracePt t="73475" x="5727700" y="3416300"/>
          <p14:tracePt t="73483" x="5784850" y="3378200"/>
          <p14:tracePt t="73492" x="5975350" y="3276600"/>
          <p14:tracePt t="73500" x="6076950" y="3232150"/>
          <p14:tracePt t="73515" x="6216650" y="3149600"/>
          <p14:tracePt t="73531" x="6362700" y="3111500"/>
          <p14:tracePt t="73532" x="6508750" y="3048000"/>
          <p14:tracePt t="73534" x="6629400" y="3028950"/>
          <p14:tracePt t="73550" x="6896100" y="2965450"/>
          <p14:tracePt t="73565" x="7105650" y="2965450"/>
          <p14:tracePt t="73583" x="7226300" y="2965450"/>
          <p14:tracePt t="73598" x="7353300" y="2965450"/>
          <p14:tracePt t="73615" x="7435850" y="2965450"/>
          <p14:tracePt t="73631" x="7499350" y="2965450"/>
          <p14:tracePt t="73648" x="7518400" y="2965450"/>
          <p14:tracePt t="73664" x="7556500" y="2965450"/>
          <p14:tracePt t="73698" x="7581900" y="2965450"/>
          <p14:tracePt t="73823" x="7556500" y="2965450"/>
          <p14:tracePt t="73831" x="7537450" y="3009900"/>
          <p14:tracePt t="73839" x="7518400" y="3028950"/>
          <p14:tracePt t="73847" x="7473950" y="3048000"/>
          <p14:tracePt t="73855" x="7416800" y="3111500"/>
          <p14:tracePt t="73863" x="7391400" y="3130550"/>
          <p14:tracePt t="73871" x="7353300" y="3168650"/>
          <p14:tracePt t="73881" x="7334250" y="3194050"/>
          <p14:tracePt t="73898" x="7207250" y="3295650"/>
          <p14:tracePt t="73916" x="7169150" y="3359150"/>
          <p14:tracePt t="73931" x="7086600" y="3441700"/>
          <p14:tracePt t="73948" x="7023100" y="3524250"/>
          <p14:tracePt t="73965" x="6959600" y="3606800"/>
          <p14:tracePt t="73981" x="6940550" y="3663950"/>
          <p14:tracePt t="73998" x="6921500" y="3727450"/>
          <p14:tracePt t="74014" x="6921500" y="3746500"/>
          <p14:tracePt t="74034" x="6921500" y="3790950"/>
          <p14:tracePt t="74050" x="6959600" y="3810000"/>
          <p14:tracePt t="74065" x="7023100" y="3810000"/>
          <p14:tracePt t="74066" x="7086600" y="3829050"/>
          <p14:tracePt t="74081" x="7270750" y="3829050"/>
          <p14:tracePt t="74098" x="7499350" y="3848100"/>
          <p14:tracePt t="74115" x="7766050" y="3873500"/>
          <p14:tracePt t="74131" x="8032750" y="3892550"/>
          <p14:tracePt t="74148" x="8343900" y="3911600"/>
          <p14:tracePt t="74164" x="8610600" y="3956050"/>
          <p14:tracePt t="74181" x="8832850" y="3994150"/>
          <p14:tracePt t="74198" x="8978900" y="4013200"/>
          <p14:tracePt t="74215" x="9144000" y="4076700"/>
          <p14:tracePt t="74231" x="9264650" y="4121150"/>
          <p14:tracePt t="74248" x="9328150" y="4178300"/>
          <p14:tracePt t="74265" x="9391650" y="4203700"/>
          <p14:tracePt t="74281" x="9410700" y="4222750"/>
          <p14:tracePt t="74282" x="9455150" y="4241800"/>
          <p14:tracePt t="74284" x="9474200" y="4241800"/>
          <p14:tracePt t="74298" x="9512300" y="4286250"/>
          <p14:tracePt t="74314" x="9537700" y="4286250"/>
          <p14:tracePt t="74316" x="9556750" y="4305300"/>
          <p14:tracePt t="74317" x="9594850" y="4324350"/>
          <p14:tracePt t="74331" x="9639300" y="4343400"/>
          <p14:tracePt t="74333" x="9658350" y="4343400"/>
          <p14:tracePt t="74348" x="9721850" y="4368800"/>
          <p14:tracePt t="74366" x="9785350" y="4387850"/>
          <p14:tracePt t="74381" x="9867900" y="4387850"/>
          <p14:tracePt t="74398" x="9925050" y="4406900"/>
          <p14:tracePt t="74414" x="10007600" y="4406900"/>
          <p14:tracePt t="74432" x="10052050" y="4406900"/>
          <p14:tracePt t="74448" x="10090150" y="4406900"/>
          <p14:tracePt t="74465" x="10109200" y="4406900"/>
          <p14:tracePt t="74517" x="10109200" y="4425950"/>
          <p14:tracePt t="74533" x="10090150" y="4425950"/>
          <p14:tracePt t="74541" x="10071100" y="4425950"/>
          <p14:tracePt t="74550" x="10052050" y="4451350"/>
          <p14:tracePt t="74565" x="10007600" y="4470400"/>
          <p14:tracePt t="74581" x="9969500" y="4489450"/>
          <p14:tracePt t="74582" x="9886950" y="4552950"/>
          <p14:tracePt t="74599" x="9759950" y="4591050"/>
          <p14:tracePt t="74615" x="9639300" y="4635500"/>
          <p14:tracePt t="74631" x="9493250" y="4673600"/>
          <p14:tracePt t="74648" x="9328150" y="4692650"/>
          <p14:tracePt t="74665" x="9182100" y="4692650"/>
          <p14:tracePt t="74681" x="9042400" y="4692650"/>
          <p14:tracePt t="74698" x="8959850" y="4692650"/>
          <p14:tracePt t="74715" x="8858250" y="4692650"/>
          <p14:tracePt t="74732" x="8775700" y="4692650"/>
          <p14:tracePt t="74748" x="8712200" y="4692650"/>
          <p14:tracePt t="74764" x="8648700" y="4692650"/>
          <p14:tracePt t="74781" x="8610600" y="4673600"/>
          <p14:tracePt t="74798" x="8566150" y="4673600"/>
          <p14:tracePt t="74815" x="8528050" y="4654550"/>
          <p14:tracePt t="74817" x="8483600" y="4635500"/>
          <p14:tracePt t="74831" x="8464550" y="4610100"/>
          <p14:tracePt t="74848" x="8420100" y="4591050"/>
          <p14:tracePt t="74849" x="8343900" y="4552950"/>
          <p14:tracePt t="74865" x="8235950" y="4489450"/>
          <p14:tracePt t="74882" x="8134350" y="4406900"/>
          <p14:tracePt t="74898" x="8032750" y="4305300"/>
          <p14:tracePt t="74919" x="7931150" y="4222750"/>
          <p14:tracePt t="74931" x="7785100" y="4076700"/>
          <p14:tracePt t="74948" x="7683500" y="3956050"/>
          <p14:tracePt t="74965" x="7581900" y="3829050"/>
          <p14:tracePt t="74981" x="7499350" y="3771900"/>
          <p14:tracePt t="74998" x="7416800" y="3708400"/>
          <p14:tracePt t="75014" x="7353300" y="3663950"/>
          <p14:tracePt t="75031" x="7308850" y="3625850"/>
          <p14:tracePt t="75048" x="7270750" y="3625850"/>
          <p14:tracePt t="75065" x="7226300" y="3606800"/>
          <p14:tracePt t="75082" x="7188200" y="3581400"/>
          <p14:tracePt t="75083" x="7169150" y="3581400"/>
          <p14:tracePt t="75098" x="7143750" y="3581400"/>
          <p14:tracePt t="75099" x="7124700" y="3581400"/>
          <p14:tracePt t="75115" x="7105650" y="3562350"/>
          <p14:tracePt t="75132" x="7042150" y="3562350"/>
          <p14:tracePt t="75148" x="6959600" y="3562350"/>
          <p14:tracePt t="75165" x="6877050" y="3543300"/>
          <p14:tracePt t="75181" x="6794500" y="3543300"/>
          <p14:tracePt t="75198" x="6692900" y="3543300"/>
          <p14:tracePt t="75215" x="6591300" y="3524250"/>
          <p14:tracePt t="75231" x="6527800" y="3524250"/>
          <p14:tracePt t="75248" x="6464300" y="3524250"/>
          <p14:tracePt t="75265" x="6426200" y="3498850"/>
          <p14:tracePt t="75281" x="6362700" y="3460750"/>
          <p14:tracePt t="76185" x="6343650" y="3460750"/>
          <p14:tracePt t="76193" x="6324600" y="3460750"/>
          <p14:tracePt t="76201" x="6299200" y="3460750"/>
          <p14:tracePt t="76209" x="6280150" y="3479800"/>
          <p14:tracePt t="76217" x="6242050" y="3479800"/>
          <p14:tracePt t="76225" x="6216650" y="3479800"/>
          <p14:tracePt t="76233" x="6197600" y="3498850"/>
          <p14:tracePt t="76248" x="6178550" y="3498850"/>
          <p14:tracePt t="76264" x="6134100" y="3498850"/>
          <p14:tracePt t="76266" x="6115050" y="3498850"/>
          <p14:tracePt t="76267" x="6096000" y="3498850"/>
          <p14:tracePt t="76281" x="6057900" y="3498850"/>
          <p14:tracePt t="76283" x="6032500" y="3498850"/>
          <p14:tracePt t="76299" x="5975350" y="3498850"/>
          <p14:tracePt t="76315" x="5892800" y="3460750"/>
          <p14:tracePt t="76332" x="5829300" y="3416300"/>
          <p14:tracePt t="76348" x="5765800" y="3378200"/>
          <p14:tracePt t="76365" x="5727700" y="3359150"/>
          <p14:tracePt t="76381" x="5683250" y="3359150"/>
          <p14:tracePt t="76399" x="5664200" y="3333750"/>
          <p14:tracePt t="76415" x="5645150" y="3333750"/>
          <p14:tracePt t="76431" x="5619750" y="3333750"/>
          <p14:tracePt t="76448" x="5600700" y="3333750"/>
          <p14:tracePt t="76467" x="5581650" y="3333750"/>
          <p14:tracePt t="76516" x="5562600" y="3333750"/>
          <p14:tracePt t="76701" x="5562600" y="3314700"/>
          <p14:tracePt t="76718" x="5562600" y="3295650"/>
          <p14:tracePt t="76734" x="5562600" y="3276600"/>
          <p14:tracePt t="76750" x="5562600" y="3251200"/>
          <p14:tracePt t="76766" x="5537200" y="3251200"/>
          <p14:tracePt t="76782" x="5499100" y="3251200"/>
          <p14:tracePt t="76790" x="5480050" y="3251200"/>
          <p14:tracePt t="76799" x="5435600" y="3251200"/>
          <p14:tracePt t="76807" x="5397500" y="3314700"/>
          <p14:tracePt t="76815" x="5334000" y="3441700"/>
          <p14:tracePt t="76823" x="5295900" y="3581400"/>
          <p14:tracePt t="76832" x="5295900" y="3663950"/>
          <p14:tracePt t="76848" x="5232400" y="3975100"/>
          <p14:tracePt t="76864" x="5232400" y="4305300"/>
          <p14:tracePt t="76884" x="5232400" y="4591050"/>
          <p14:tracePt t="76898" x="5232400" y="4737100"/>
          <p14:tracePt t="76916" x="5251450" y="4857750"/>
          <p14:tracePt t="76931" x="5270500" y="4921250"/>
          <p14:tracePt t="76932" x="5295900" y="4965700"/>
          <p14:tracePt t="76949" x="5314950" y="5003800"/>
          <p14:tracePt t="76968" x="5334000" y="5022850"/>
          <p14:tracePt t="77015" x="5353050" y="5048250"/>
          <p14:tracePt t="77113" x="5353050" y="5067300"/>
          <p14:tracePt t="77162" x="5353050" y="5086350"/>
          <p14:tracePt t="77178" x="5353050" y="5105400"/>
          <p14:tracePt t="77194" x="5353050" y="5130800"/>
          <p14:tracePt t="77203" x="5353050" y="5149850"/>
          <p14:tracePt t="77211" x="5353050" y="5168900"/>
          <p14:tracePt t="77226" x="5353050" y="5187950"/>
          <p14:tracePt t="77234" x="5353050" y="5213350"/>
          <p14:tracePt t="77251" x="5353050" y="5232400"/>
          <p14:tracePt t="77267" x="5353050" y="5251450"/>
          <p14:tracePt t="77283" x="5353050" y="5270500"/>
          <p14:tracePt t="77299" x="5353050" y="5295900"/>
          <p14:tracePt t="77323" x="5353050" y="5314950"/>
          <p14:tracePt t="85720" x="5372100" y="5295900"/>
          <p14:tracePt t="85728" x="5416550" y="5270500"/>
          <p14:tracePt t="85735" x="5480050" y="5232400"/>
          <p14:tracePt t="85744" x="5499100" y="5213350"/>
          <p14:tracePt t="85752" x="5581650" y="5168900"/>
          <p14:tracePt t="85760" x="5600700" y="5149850"/>
          <p14:tracePt t="85768" x="5683250" y="5105400"/>
          <p14:tracePt t="85783" x="5702300" y="5105400"/>
          <p14:tracePt t="85798" x="5765800" y="5086350"/>
          <p14:tracePt t="85799" x="5810250" y="5067300"/>
          <p14:tracePt t="85801" x="5867400" y="5067300"/>
          <p14:tracePt t="85815" x="5892800" y="5048250"/>
          <p14:tracePt t="85831" x="5911850" y="5048250"/>
          <p14:tracePt t="85833" x="5949950" y="5048250"/>
          <p14:tracePt t="85834" x="5975350" y="5022850"/>
          <p14:tracePt t="85849" x="5994400" y="5022850"/>
          <p14:tracePt t="85865" x="6013450" y="4984750"/>
          <p14:tracePt t="86220" x="6013450" y="4940300"/>
          <p14:tracePt t="86228" x="6013450" y="4902200"/>
          <p14:tracePt t="86236" x="6032500" y="4838700"/>
          <p14:tracePt t="86245" x="6057900" y="4756150"/>
          <p14:tracePt t="86253" x="6076950" y="4673600"/>
          <p14:tracePt t="86261" x="6096000" y="4572000"/>
          <p14:tracePt t="86269" x="6096000" y="4451350"/>
          <p14:tracePt t="86282" x="6115050" y="4343400"/>
          <p14:tracePt t="86299" x="6159500" y="4140200"/>
          <p14:tracePt t="86315" x="6178550" y="3994150"/>
          <p14:tracePt t="86332" x="6216650" y="3848100"/>
          <p14:tracePt t="86334" x="6242050" y="3746500"/>
          <p14:tracePt t="86349" x="6242050" y="3708400"/>
          <p14:tracePt t="87019" x="6216650" y="3708400"/>
          <p14:tracePt t="87028" x="6178550" y="3689350"/>
          <p14:tracePt t="87036" x="6115050" y="3689350"/>
          <p14:tracePt t="87044" x="6076950" y="3644900"/>
          <p14:tracePt t="87052" x="6013450" y="3625850"/>
          <p14:tracePt t="87060" x="5994400" y="3606800"/>
          <p14:tracePt t="87068" x="5930900" y="3562350"/>
          <p14:tracePt t="87082" x="5911850" y="3543300"/>
          <p14:tracePt t="87099" x="5829300" y="3498850"/>
          <p14:tracePt t="87115" x="5810250" y="3498850"/>
          <p14:tracePt t="87116" x="5784850" y="3479800"/>
          <p14:tracePt t="87133" x="5765800" y="3479800"/>
          <p14:tracePt t="89420" x="5765800" y="3498850"/>
          <p14:tracePt t="89428" x="5765800" y="3543300"/>
          <p14:tracePt t="89436" x="5784850" y="3581400"/>
          <p14:tracePt t="89444" x="5810250" y="3625850"/>
          <p14:tracePt t="89452" x="5829300" y="3644900"/>
          <p14:tracePt t="89460" x="5829300" y="3663950"/>
          <p14:tracePt t="89468" x="5848350" y="3663950"/>
          <p14:tracePt t="89482" x="5848350" y="3689350"/>
          <p14:tracePt t="89499" x="5867400" y="3708400"/>
          <p14:tracePt t="89533" x="5892800" y="3708400"/>
          <p14:tracePt t="89549" x="5892800" y="3689350"/>
          <p14:tracePt t="89565" x="5892800" y="3625850"/>
          <p14:tracePt t="89582" x="5911850" y="3524250"/>
          <p14:tracePt t="89599" x="5911850" y="3295650"/>
          <p14:tracePt t="89615" x="5930900" y="2800350"/>
          <p14:tracePt t="89632" x="5975350" y="2038350"/>
          <p14:tracePt t="89649" x="6096000" y="90805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C1C8-2C16-793C-CCDC-66393E64B74F}"/>
              </a:ext>
            </a:extLst>
          </p:cNvPr>
          <p:cNvSpPr>
            <a:spLocks noGrp="1"/>
          </p:cNvSpPr>
          <p:nvPr>
            <p:ph type="title"/>
          </p:nvPr>
        </p:nvSpPr>
        <p:spPr/>
        <p:txBody>
          <a:bodyPr>
            <a:normAutofit/>
          </a:bodyPr>
          <a:lstStyle/>
          <a:p>
            <a:r>
              <a:rPr lang="en-DE" sz="3200"/>
              <a:t>1. Environment Overview</a:t>
            </a:r>
            <a:endParaRPr lang="en-US" sz="3200"/>
          </a:p>
        </p:txBody>
      </p:sp>
      <p:sp>
        <p:nvSpPr>
          <p:cNvPr id="3" name="Text Placeholder 2">
            <a:extLst>
              <a:ext uri="{FF2B5EF4-FFF2-40B4-BE49-F238E27FC236}">
                <a16:creationId xmlns:a16="http://schemas.microsoft.com/office/drawing/2014/main" id="{E716CDE1-2B44-10A9-3B75-3F29A28DB11A}"/>
              </a:ext>
            </a:extLst>
          </p:cNvPr>
          <p:cNvSpPr>
            <a:spLocks noGrp="1"/>
          </p:cNvSpPr>
          <p:nvPr>
            <p:ph type="body" sz="quarter" idx="10"/>
          </p:nvPr>
        </p:nvSpPr>
        <p:spPr/>
        <p:txBody>
          <a:bodyPr/>
          <a:lstStyle/>
          <a:p>
            <a:r>
              <a:rPr lang="en-US" sz="2000"/>
              <a:t>NVIDIA GPU Operator Helm Chart</a:t>
            </a:r>
          </a:p>
        </p:txBody>
      </p:sp>
      <p:pic>
        <p:nvPicPr>
          <p:cNvPr id="5" name="Picture 4">
            <a:extLst>
              <a:ext uri="{FF2B5EF4-FFF2-40B4-BE49-F238E27FC236}">
                <a16:creationId xmlns:a16="http://schemas.microsoft.com/office/drawing/2014/main" id="{4FD3A648-9D3C-645B-A2D0-C336590D02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396" y="1667256"/>
            <a:ext cx="11879207" cy="4721352"/>
          </a:xfrm>
          <a:prstGeom prst="rect">
            <a:avLst/>
          </a:prstGeom>
        </p:spPr>
      </p:pic>
    </p:spTree>
    <p:extLst>
      <p:ext uri="{BB962C8B-B14F-4D97-AF65-F5344CB8AC3E}">
        <p14:creationId xmlns:p14="http://schemas.microsoft.com/office/powerpoint/2010/main" val="1495605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67565-F4FC-B18A-2BB2-FD353AA401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9CC6D-67F9-2AD9-9E36-32C579D5F291}"/>
              </a:ext>
            </a:extLst>
          </p:cNvPr>
          <p:cNvSpPr>
            <a:spLocks noGrp="1"/>
          </p:cNvSpPr>
          <p:nvPr>
            <p:ph type="title"/>
          </p:nvPr>
        </p:nvSpPr>
        <p:spPr/>
        <p:txBody>
          <a:bodyPr>
            <a:normAutofit/>
          </a:bodyPr>
          <a:lstStyle/>
          <a:p>
            <a:r>
              <a:rPr lang="en-DE" sz="3200"/>
              <a:t>GPU Operator</a:t>
            </a:r>
            <a:endParaRPr lang="en-US" sz="3200"/>
          </a:p>
        </p:txBody>
      </p:sp>
      <p:sp>
        <p:nvSpPr>
          <p:cNvPr id="3" name="Text Placeholder 2">
            <a:extLst>
              <a:ext uri="{FF2B5EF4-FFF2-40B4-BE49-F238E27FC236}">
                <a16:creationId xmlns:a16="http://schemas.microsoft.com/office/drawing/2014/main" id="{58610B99-7EE7-B8F4-484A-82518D82B7AE}"/>
              </a:ext>
            </a:extLst>
          </p:cNvPr>
          <p:cNvSpPr>
            <a:spLocks noGrp="1"/>
          </p:cNvSpPr>
          <p:nvPr>
            <p:ph type="body" sz="quarter" idx="10"/>
          </p:nvPr>
        </p:nvSpPr>
        <p:spPr/>
        <p:txBody>
          <a:bodyPr/>
          <a:lstStyle/>
          <a:p>
            <a:r>
              <a:rPr lang="en-US" sz="2000"/>
              <a:t>NVIDIA GPU Operator Pod – Orchestrates all Components</a:t>
            </a:r>
          </a:p>
        </p:txBody>
      </p:sp>
      <p:pic>
        <p:nvPicPr>
          <p:cNvPr id="5" name="Picture 4">
            <a:extLst>
              <a:ext uri="{FF2B5EF4-FFF2-40B4-BE49-F238E27FC236}">
                <a16:creationId xmlns:a16="http://schemas.microsoft.com/office/drawing/2014/main" id="{328888A9-CA28-D8AC-7AA2-5A3304F873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452" y="1399032"/>
            <a:ext cx="11473096" cy="4989576"/>
          </a:xfrm>
          <a:prstGeom prst="rect">
            <a:avLst/>
          </a:prstGeom>
        </p:spPr>
      </p:pic>
    </p:spTree>
    <p:extLst>
      <p:ext uri="{BB962C8B-B14F-4D97-AF65-F5344CB8AC3E}">
        <p14:creationId xmlns:p14="http://schemas.microsoft.com/office/powerpoint/2010/main" val="1854350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7F9A-0BA0-3062-4FEE-F532943E5190}"/>
              </a:ext>
            </a:extLst>
          </p:cNvPr>
          <p:cNvSpPr>
            <a:spLocks noGrp="1"/>
          </p:cNvSpPr>
          <p:nvPr>
            <p:ph type="title"/>
          </p:nvPr>
        </p:nvSpPr>
        <p:spPr/>
        <p:txBody>
          <a:bodyPr>
            <a:normAutofit/>
          </a:bodyPr>
          <a:lstStyle/>
          <a:p>
            <a:r>
              <a:rPr lang="en-DE" sz="3200"/>
              <a:t>1. Environment Overview</a:t>
            </a:r>
            <a:endParaRPr lang="en-US" sz="3200"/>
          </a:p>
        </p:txBody>
      </p:sp>
      <p:sp>
        <p:nvSpPr>
          <p:cNvPr id="3" name="Text Placeholder 2">
            <a:extLst>
              <a:ext uri="{FF2B5EF4-FFF2-40B4-BE49-F238E27FC236}">
                <a16:creationId xmlns:a16="http://schemas.microsoft.com/office/drawing/2014/main" id="{5FDC97A5-95AF-3C8E-68C0-8DCA0ECE1256}"/>
              </a:ext>
            </a:extLst>
          </p:cNvPr>
          <p:cNvSpPr>
            <a:spLocks noGrp="1"/>
          </p:cNvSpPr>
          <p:nvPr>
            <p:ph type="body" sz="quarter" idx="10"/>
          </p:nvPr>
        </p:nvSpPr>
        <p:spPr/>
        <p:txBody>
          <a:bodyPr/>
          <a:lstStyle/>
          <a:p>
            <a:r>
              <a:rPr lang="en-DE" sz="2000"/>
              <a:t>GPU Operator </a:t>
            </a:r>
            <a:r>
              <a:rPr lang="en-US" sz="2000"/>
              <a:t>Pods</a:t>
            </a:r>
            <a:endParaRPr lang="en-US"/>
          </a:p>
        </p:txBody>
      </p:sp>
      <p:pic>
        <p:nvPicPr>
          <p:cNvPr id="5" name="Picture 4">
            <a:extLst>
              <a:ext uri="{FF2B5EF4-FFF2-40B4-BE49-F238E27FC236}">
                <a16:creationId xmlns:a16="http://schemas.microsoft.com/office/drawing/2014/main" id="{5B29C847-E7CD-3CED-39A9-1261EDCCBF2F}"/>
              </a:ext>
            </a:extLst>
          </p:cNvPr>
          <p:cNvPicPr>
            <a:picLocks noChangeAspect="1"/>
          </p:cNvPicPr>
          <p:nvPr/>
        </p:nvPicPr>
        <p:blipFill>
          <a:blip r:embed="rId2"/>
          <a:stretch>
            <a:fillRect/>
          </a:stretch>
        </p:blipFill>
        <p:spPr>
          <a:xfrm>
            <a:off x="1014651" y="2017890"/>
            <a:ext cx="10607664" cy="3178224"/>
          </a:xfrm>
          <a:prstGeom prst="rect">
            <a:avLst/>
          </a:prstGeom>
          <a:ln>
            <a:solidFill>
              <a:schemeClr val="bg1"/>
            </a:solidFill>
          </a:ln>
        </p:spPr>
      </p:pic>
    </p:spTree>
    <p:extLst>
      <p:ext uri="{BB962C8B-B14F-4D97-AF65-F5344CB8AC3E}">
        <p14:creationId xmlns:p14="http://schemas.microsoft.com/office/powerpoint/2010/main" val="1215862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list of numbers&#10;&#10;AI-generated content may be incorrect.">
            <a:extLst>
              <a:ext uri="{FF2B5EF4-FFF2-40B4-BE49-F238E27FC236}">
                <a16:creationId xmlns:a16="http://schemas.microsoft.com/office/drawing/2014/main" id="{14379209-89B8-E543-1E18-A8510171FD2B}"/>
              </a:ext>
            </a:extLst>
          </p:cNvPr>
          <p:cNvPicPr>
            <a:picLocks noChangeAspect="1"/>
          </p:cNvPicPr>
          <p:nvPr/>
        </p:nvPicPr>
        <p:blipFill>
          <a:blip r:embed="rId2" cstate="screen">
            <a:extLst>
              <a:ext uri="{28A0092B-C50C-407E-A947-70E740481C1C}">
                <a14:useLocalDpi xmlns:a14="http://schemas.microsoft.com/office/drawing/2010/main"/>
              </a:ext>
            </a:extLst>
          </a:blip>
          <a:srcRect b="-1"/>
          <a:stretch/>
        </p:blipFill>
        <p:spPr>
          <a:xfrm>
            <a:off x="6451600" y="2306656"/>
            <a:ext cx="5194532" cy="2626508"/>
          </a:xfrm>
          <a:prstGeom prst="rect">
            <a:avLst/>
          </a:prstGeom>
          <a:noFill/>
          <a:ln>
            <a:solidFill>
              <a:schemeClr val="bg1"/>
            </a:solidFill>
          </a:ln>
        </p:spPr>
      </p:pic>
      <p:pic>
        <p:nvPicPr>
          <p:cNvPr id="5" name="Picture 4" descr="A screenshot of a computer&#10;&#10;AI-generated content may be incorrect.">
            <a:extLst>
              <a:ext uri="{FF2B5EF4-FFF2-40B4-BE49-F238E27FC236}">
                <a16:creationId xmlns:a16="http://schemas.microsoft.com/office/drawing/2014/main" id="{C96D81A1-ED13-FF75-E06C-6554D83BCC7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5868" y="1616604"/>
            <a:ext cx="5448532" cy="4006612"/>
          </a:xfrm>
          <a:prstGeom prst="rect">
            <a:avLst/>
          </a:prstGeom>
          <a:noFill/>
          <a:ln w="9525">
            <a:solidFill>
              <a:schemeClr val="accent5"/>
            </a:solidFill>
          </a:ln>
        </p:spPr>
      </p:pic>
      <p:sp>
        <p:nvSpPr>
          <p:cNvPr id="15" name="Title 5">
            <a:extLst>
              <a:ext uri="{FF2B5EF4-FFF2-40B4-BE49-F238E27FC236}">
                <a16:creationId xmlns:a16="http://schemas.microsoft.com/office/drawing/2014/main" id="{ACBAFE95-B446-E232-E49C-0D6BECA59094}"/>
              </a:ext>
            </a:extLst>
          </p:cNvPr>
          <p:cNvSpPr>
            <a:spLocks noGrp="1"/>
          </p:cNvSpPr>
          <p:nvPr>
            <p:ph type="title"/>
          </p:nvPr>
        </p:nvSpPr>
        <p:spPr>
          <a:xfrm>
            <a:off x="838200" y="0"/>
            <a:ext cx="10515600" cy="838200"/>
          </a:xfrm>
        </p:spPr>
        <p:txBody>
          <a:bodyPr>
            <a:normAutofit/>
          </a:bodyPr>
          <a:lstStyle/>
          <a:p>
            <a:r>
              <a:rPr lang="en-DE" sz="3200"/>
              <a:t>2. Connecting Git repository to ArgoCD</a:t>
            </a:r>
            <a:endParaRPr lang="en-US" sz="3200"/>
          </a:p>
        </p:txBody>
      </p:sp>
      <p:sp>
        <p:nvSpPr>
          <p:cNvPr id="4" name="Content Placeholder 3">
            <a:extLst>
              <a:ext uri="{FF2B5EF4-FFF2-40B4-BE49-F238E27FC236}">
                <a16:creationId xmlns:a16="http://schemas.microsoft.com/office/drawing/2014/main" id="{079873B8-5B57-A731-70CB-6722D065EBC8}"/>
              </a:ext>
            </a:extLst>
          </p:cNvPr>
          <p:cNvSpPr>
            <a:spLocks noGrp="1"/>
          </p:cNvSpPr>
          <p:nvPr>
            <p:ph type="body" sz="quarter" idx="10"/>
          </p:nvPr>
        </p:nvSpPr>
        <p:spPr>
          <a:xfrm>
            <a:off x="838200" y="829056"/>
            <a:ext cx="10515600" cy="469392"/>
          </a:xfrm>
        </p:spPr>
        <p:txBody>
          <a:bodyPr>
            <a:normAutofit/>
          </a:bodyPr>
          <a:lstStyle/>
          <a:p>
            <a:pPr>
              <a:spcAft>
                <a:spcPts val="600"/>
              </a:spcAft>
            </a:pPr>
            <a:r>
              <a:rPr lang="en-US" sz="2000" err="1"/>
              <a:t>ArgoCD</a:t>
            </a:r>
            <a:r>
              <a:rPr lang="en-US" sz="2000"/>
              <a:t> already been Deployed</a:t>
            </a:r>
          </a:p>
        </p:txBody>
      </p:sp>
    </p:spTree>
    <p:extLst>
      <p:ext uri="{BB962C8B-B14F-4D97-AF65-F5344CB8AC3E}">
        <p14:creationId xmlns:p14="http://schemas.microsoft.com/office/powerpoint/2010/main" val="672674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2324064948"/>
              </p:ext>
            </p:extLst>
          </p:nvPr>
        </p:nvGraphicFramePr>
        <p:xfrm>
          <a:off x="6339840" y="509217"/>
          <a:ext cx="5589694" cy="5867035"/>
        </p:xfrm>
        <a:graphic>
          <a:graphicData uri="http://schemas.openxmlformats.org/drawingml/2006/table">
            <a:tbl>
              <a:tblPr firstRow="1" bandRow="1">
                <a:tableStyleId>{5C22544A-7EE6-4342-B048-85BDC9FD1C3A}</a:tableStyleId>
              </a:tblPr>
              <a:tblGrid>
                <a:gridCol w="5589694">
                  <a:extLst>
                    <a:ext uri="{9D8B030D-6E8A-4147-A177-3AD203B41FA5}">
                      <a16:colId xmlns:a16="http://schemas.microsoft.com/office/drawing/2014/main" val="954955120"/>
                    </a:ext>
                  </a:extLst>
                </a:gridCol>
              </a:tblGrid>
              <a:tr h="1804051">
                <a:tc>
                  <a:txBody>
                    <a:bodyPr/>
                    <a:lstStyle/>
                    <a:p>
                      <a:pPr algn="l">
                        <a:lnSpc>
                          <a:spcPct val="90000"/>
                        </a:lnSpc>
                        <a:spcAft>
                          <a:spcPts val="1200"/>
                        </a:spcAft>
                      </a:pPr>
                      <a:r>
                        <a:rPr lang="en-US" sz="1800" b="1" dirty="0">
                          <a:solidFill>
                            <a:schemeClr val="tx2"/>
                          </a:solidFill>
                          <a:latin typeface="+mn-lt"/>
                        </a:rPr>
                        <a:t>Part 1: Kubernetes Basics and </a:t>
                      </a:r>
                      <a:r>
                        <a:rPr lang="en-US" sz="1800" b="1" dirty="0" err="1">
                          <a:solidFill>
                            <a:schemeClr val="tx2"/>
                          </a:solidFill>
                          <a:latin typeface="+mn-lt"/>
                        </a:rPr>
                        <a:t>GitOps</a:t>
                      </a:r>
                      <a:r>
                        <a:rPr lang="en-US" sz="1800" b="1" dirty="0">
                          <a:solidFill>
                            <a:schemeClr val="tx2"/>
                          </a:solidFill>
                          <a:latin typeface="+mn-lt"/>
                        </a:rPr>
                        <a:t> </a:t>
                      </a:r>
                    </a:p>
                    <a:p>
                      <a:pPr algn="l">
                        <a:lnSpc>
                          <a:spcPct val="90000"/>
                        </a:lnSpc>
                        <a:spcAft>
                          <a:spcPts val="1200"/>
                        </a:spcAft>
                      </a:pPr>
                      <a:r>
                        <a:rPr lang="en-US" sz="1500" b="1" dirty="0">
                          <a:solidFill>
                            <a:schemeClr val="bg1"/>
                          </a:solidFill>
                          <a:latin typeface="+mn-lt"/>
                        </a:rPr>
                        <a:t>Lecture: </a:t>
                      </a:r>
                      <a:r>
                        <a:rPr lang="en-US" sz="1500" b="0" dirty="0">
                          <a:solidFill>
                            <a:schemeClr val="bg1"/>
                          </a:solidFill>
                          <a:latin typeface="+mn-lt"/>
                        </a:rPr>
                        <a:t>Basics of Kubernetes and introduction to </a:t>
                      </a:r>
                      <a:r>
                        <a:rPr lang="en-US" sz="1500" b="0" dirty="0" err="1">
                          <a:solidFill>
                            <a:schemeClr val="bg1"/>
                          </a:solidFill>
                          <a:latin typeface="+mn-lt"/>
                        </a:rPr>
                        <a:t>GitOps</a:t>
                      </a:r>
                      <a:r>
                        <a:rPr lang="en-US" sz="1500" b="0" dirty="0">
                          <a:solidFill>
                            <a:schemeClr val="bg1"/>
                          </a:solidFill>
                          <a:latin typeface="+mn-lt"/>
                        </a:rPr>
                        <a:t> and </a:t>
                      </a:r>
                      <a:r>
                        <a:rPr lang="en-US" sz="1500" b="0" dirty="0" err="1">
                          <a:solidFill>
                            <a:schemeClr val="bg1"/>
                          </a:solidFill>
                          <a:latin typeface="+mn-lt"/>
                        </a:rPr>
                        <a:t>ArgoCD</a:t>
                      </a:r>
                      <a:r>
                        <a:rPr lang="en-US" sz="1500" b="0" dirty="0">
                          <a:solidFill>
                            <a:schemeClr val="bg1"/>
                          </a:solidFill>
                          <a:latin typeface="+mn-lt"/>
                        </a:rPr>
                        <a:t> </a:t>
                      </a:r>
                    </a:p>
                    <a:p>
                      <a:pPr algn="l">
                        <a:lnSpc>
                          <a:spcPct val="90000"/>
                        </a:lnSpc>
                        <a:spcAft>
                          <a:spcPts val="1200"/>
                        </a:spcAft>
                      </a:pPr>
                      <a:r>
                        <a:rPr lang="en-US" sz="1500" b="1" dirty="0">
                          <a:solidFill>
                            <a:schemeClr val="bg1"/>
                          </a:solidFill>
                          <a:latin typeface="+mn-lt"/>
                        </a:rPr>
                        <a:t>Labs: </a:t>
                      </a:r>
                      <a:r>
                        <a:rPr lang="en-US" sz="1500" b="0" dirty="0">
                          <a:solidFill>
                            <a:schemeClr val="bg1"/>
                          </a:solidFill>
                          <a:latin typeface="+mn-lt"/>
                        </a:rPr>
                        <a:t>1. Overview of The Class Environment, and 2. </a:t>
                      </a:r>
                      <a:r>
                        <a:rPr lang="en-US" sz="1500" b="0" dirty="0" err="1">
                          <a:solidFill>
                            <a:schemeClr val="bg1"/>
                          </a:solidFill>
                          <a:latin typeface="+mn-lt"/>
                        </a:rPr>
                        <a:t>GitOps</a:t>
                      </a:r>
                      <a:r>
                        <a:rPr lang="en-US" sz="1500" b="0" dirty="0">
                          <a:solidFill>
                            <a:schemeClr val="bg1"/>
                          </a:solidFill>
                          <a:latin typeface="+mn-lt"/>
                        </a:rPr>
                        <a:t> using </a:t>
                      </a:r>
                      <a:r>
                        <a:rPr lang="en-US" sz="1500" b="0" dirty="0" err="1">
                          <a:solidFill>
                            <a:schemeClr val="bg1"/>
                          </a:solidFill>
                          <a:latin typeface="+mn-lt"/>
                        </a:rPr>
                        <a:t>ArgoCD</a:t>
                      </a:r>
                      <a:r>
                        <a:rPr lang="en-US" sz="1500" b="0" dirty="0">
                          <a:solidFill>
                            <a:schemeClr val="bg1"/>
                          </a:solidFill>
                          <a:latin typeface="+mn-lt"/>
                        </a:rPr>
                        <a:t> </a:t>
                      </a:r>
                      <a:endParaRPr lang="en-US" sz="1500" b="0" kern="1200" dirty="0">
                        <a:solidFill>
                          <a:schemeClr val="bg1"/>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154936">
                <a:tc>
                  <a:txBody>
                    <a:bodyPr/>
                    <a:lstStyle/>
                    <a:p>
                      <a:pPr marL="0" marR="0" lvl="0" indent="0" algn="l" defTabSz="914309" rtl="0" eaLnBrk="1" fontAlgn="auto" latinLnBrk="0" hangingPunct="1">
                        <a:lnSpc>
                          <a:spcPct val="90000"/>
                        </a:lnSpc>
                        <a:spcBef>
                          <a:spcPts val="0"/>
                        </a:spcBef>
                        <a:spcAft>
                          <a:spcPts val="1200"/>
                        </a:spcAft>
                        <a:buClrTx/>
                        <a:buSzTx/>
                        <a:buFontTx/>
                        <a:buNone/>
                        <a:tabLst/>
                        <a:defRPr/>
                      </a:pPr>
                      <a:r>
                        <a:rPr lang="en-US" sz="1800" b="1" kern="1200" dirty="0">
                          <a:solidFill>
                            <a:schemeClr val="tx2"/>
                          </a:solidFill>
                          <a:latin typeface="+mn-lt"/>
                          <a:ea typeface="+mn-ea"/>
                          <a:cs typeface="+mn-cs"/>
                        </a:rPr>
                        <a:t>Part 2: NIMs, Nemo Microservices and components  </a:t>
                      </a:r>
                    </a:p>
                    <a:p>
                      <a:pPr marL="0" marR="0" lvl="0" indent="0" algn="l" defTabSz="914309" rtl="0" eaLnBrk="1" fontAlgn="auto" latinLnBrk="0" hangingPunct="1">
                        <a:lnSpc>
                          <a:spcPct val="90000"/>
                        </a:lnSpc>
                        <a:spcBef>
                          <a:spcPts val="0"/>
                        </a:spcBef>
                        <a:spcAft>
                          <a:spcPts val="1200"/>
                        </a:spcAft>
                        <a:buClrTx/>
                        <a:buSzTx/>
                        <a:buFontTx/>
                        <a:buNone/>
                        <a:tabLst/>
                        <a:defRPr/>
                      </a:pPr>
                      <a:r>
                        <a:rPr lang="en-US" sz="1500" b="1" dirty="0">
                          <a:solidFill>
                            <a:schemeClr val="bg1"/>
                          </a:solidFill>
                          <a:latin typeface="+mn-lt"/>
                        </a:rPr>
                        <a:t>Lecture: </a:t>
                      </a:r>
                      <a:r>
                        <a:rPr lang="en-US" sz="1500" dirty="0">
                          <a:solidFill>
                            <a:schemeClr val="bg1"/>
                          </a:solidFill>
                          <a:latin typeface="+mn-lt"/>
                        </a:rPr>
                        <a:t>Introduction to NIMs and Nemo Microservices</a:t>
                      </a:r>
                    </a:p>
                    <a:p>
                      <a:pPr algn="l">
                        <a:lnSpc>
                          <a:spcPct val="90000"/>
                        </a:lnSpc>
                        <a:spcAft>
                          <a:spcPts val="1200"/>
                        </a:spcAft>
                      </a:pPr>
                      <a:r>
                        <a:rPr lang="en-US" sz="1500" b="1" dirty="0">
                          <a:solidFill>
                            <a:schemeClr val="bg1"/>
                          </a:solidFill>
                          <a:latin typeface="+mn-lt"/>
                        </a:rPr>
                        <a:t>Labs: </a:t>
                      </a:r>
                      <a:r>
                        <a:rPr lang="en-US" sz="1500" dirty="0">
                          <a:solidFill>
                            <a:schemeClr val="bg1"/>
                          </a:solidFill>
                          <a:latin typeface="+mn-lt"/>
                        </a:rPr>
                        <a:t>3. Nemo Microservices Components Deployment, 4. Nemo Microservices Deployment</a:t>
                      </a:r>
                      <a:endParaRPr lang="en-US" sz="1500" b="0" kern="1200" noProof="0" dirty="0">
                        <a:solidFill>
                          <a:schemeClr val="bg1"/>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1908048">
                <a:tc>
                  <a:txBody>
                    <a:bodyPr/>
                    <a:lstStyle/>
                    <a:p>
                      <a:pPr marL="0" algn="l" defTabSz="914400" rtl="0" eaLnBrk="1" latinLnBrk="0" hangingPunct="1">
                        <a:lnSpc>
                          <a:spcPct val="90000"/>
                        </a:lnSpc>
                        <a:spcAft>
                          <a:spcPts val="1200"/>
                        </a:spcAft>
                      </a:pPr>
                      <a:r>
                        <a:rPr lang="en-US" sz="1800" b="1" kern="1200" dirty="0">
                          <a:solidFill>
                            <a:schemeClr val="tx2"/>
                          </a:solidFill>
                          <a:latin typeface="+mn-lt"/>
                          <a:ea typeface="+mn-ea"/>
                          <a:cs typeface="+mn-cs"/>
                        </a:rPr>
                        <a:t>Part 3: Fine-tuning process and automation</a:t>
                      </a:r>
                    </a:p>
                    <a:p>
                      <a:pPr algn="l">
                        <a:lnSpc>
                          <a:spcPct val="90000"/>
                        </a:lnSpc>
                        <a:spcAft>
                          <a:spcPts val="1200"/>
                        </a:spcAft>
                      </a:pPr>
                      <a:r>
                        <a:rPr lang="en-US" sz="1500" b="1" kern="1200" dirty="0">
                          <a:solidFill>
                            <a:schemeClr val="bg1"/>
                          </a:solidFill>
                          <a:latin typeface="+mn-lt"/>
                          <a:ea typeface="+mn-ea"/>
                          <a:cs typeface="+mn-cs"/>
                        </a:rPr>
                        <a:t>Lecture: </a:t>
                      </a:r>
                      <a:r>
                        <a:rPr lang="en-US" sz="1500" b="0" kern="1200" dirty="0">
                          <a:solidFill>
                            <a:schemeClr val="bg1"/>
                          </a:solidFill>
                          <a:latin typeface="+mn-lt"/>
                          <a:ea typeface="+mn-ea"/>
                          <a:cs typeface="+mn-cs"/>
                        </a:rPr>
                        <a:t>Discussion on Fine Tuning process and creating workflows in Argo Workflows for automation </a:t>
                      </a:r>
                    </a:p>
                    <a:p>
                      <a:pPr algn="l">
                        <a:lnSpc>
                          <a:spcPct val="90000"/>
                        </a:lnSpc>
                        <a:spcAft>
                          <a:spcPts val="1200"/>
                        </a:spcAft>
                      </a:pPr>
                      <a:r>
                        <a:rPr lang="en-US" sz="1500" b="1" kern="1200" dirty="0">
                          <a:solidFill>
                            <a:schemeClr val="bg1"/>
                          </a:solidFill>
                          <a:latin typeface="+mn-lt"/>
                          <a:ea typeface="+mn-ea"/>
                          <a:cs typeface="+mn-cs"/>
                        </a:rPr>
                        <a:t>Labs:  </a:t>
                      </a:r>
                      <a:r>
                        <a:rPr lang="en-US" sz="1500" b="0" kern="1200" dirty="0">
                          <a:solidFill>
                            <a:schemeClr val="bg1"/>
                          </a:solidFill>
                          <a:latin typeface="+mn-lt"/>
                          <a:ea typeface="+mn-ea"/>
                          <a:cs typeface="+mn-cs"/>
                        </a:rPr>
                        <a:t>5. Interactive Fine Tuning using Nemo MS and  6. Fine Tuning Automation Pipelines using Argo Workflows</a:t>
                      </a:r>
                      <a:endParaRPr lang="en-US" sz="1500" kern="1200" dirty="0">
                        <a:solidFill>
                          <a:schemeClr val="tx1"/>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2" name="TextBox 1">
            <a:extLst>
              <a:ext uri="{FF2B5EF4-FFF2-40B4-BE49-F238E27FC236}">
                <a16:creationId xmlns:a16="http://schemas.microsoft.com/office/drawing/2014/main" id="{F3125915-B4D9-BDF6-1CE4-23BE4B5ACFA0}"/>
              </a:ext>
            </a:extLst>
          </p:cNvPr>
          <p:cNvSpPr txBox="1"/>
          <p:nvPr/>
        </p:nvSpPr>
        <p:spPr>
          <a:xfrm>
            <a:off x="6187756" y="76940"/>
            <a:ext cx="3749662" cy="584775"/>
          </a:xfrm>
          <a:prstGeom prst="rect">
            <a:avLst/>
          </a:prstGeom>
          <a:noFill/>
        </p:spPr>
        <p:txBody>
          <a:bodyPr wrap="square" rtlCol="0" anchor="b">
            <a:spAutoFit/>
          </a:bodyPr>
          <a:lstStyle/>
          <a:p>
            <a:pPr defTabSz="152385">
              <a:defRPr/>
            </a:pPr>
            <a:r>
              <a:rPr lang="en-US" sz="3200" b="1">
                <a:solidFill>
                  <a:srgbClr val="76B900"/>
                </a:solidFill>
                <a:latin typeface="NVIDIA Sans" panose="020B0503020203020204" pitchFamily="34" charset="0"/>
                <a:cs typeface="NVIDIA Sans" panose="020B0503020203020204" pitchFamily="34" charset="0"/>
              </a:rPr>
              <a:t>Agenda</a:t>
            </a:r>
          </a:p>
        </p:txBody>
      </p:sp>
    </p:spTree>
    <p:extLst>
      <p:ext uri="{BB962C8B-B14F-4D97-AF65-F5344CB8AC3E}">
        <p14:creationId xmlns:p14="http://schemas.microsoft.com/office/powerpoint/2010/main" val="3385600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0BFF-5202-36A5-761E-3054C8697C51}"/>
              </a:ext>
            </a:extLst>
          </p:cNvPr>
          <p:cNvSpPr>
            <a:spLocks noGrp="1"/>
          </p:cNvSpPr>
          <p:nvPr>
            <p:ph type="title"/>
          </p:nvPr>
        </p:nvSpPr>
        <p:spPr/>
        <p:txBody>
          <a:bodyPr>
            <a:normAutofit/>
          </a:bodyPr>
          <a:lstStyle/>
          <a:p>
            <a:r>
              <a:rPr lang="en-DE" sz="3200"/>
              <a:t>2. Connecting Git repository to ArgoCD</a:t>
            </a:r>
            <a:endParaRPr lang="en-US" sz="3200"/>
          </a:p>
        </p:txBody>
      </p:sp>
      <p:sp>
        <p:nvSpPr>
          <p:cNvPr id="3" name="Text Placeholder 2">
            <a:extLst>
              <a:ext uri="{FF2B5EF4-FFF2-40B4-BE49-F238E27FC236}">
                <a16:creationId xmlns:a16="http://schemas.microsoft.com/office/drawing/2014/main" id="{2D005F9D-3C4E-3624-41EA-65BAEF5F4B26}"/>
              </a:ext>
            </a:extLst>
          </p:cNvPr>
          <p:cNvSpPr>
            <a:spLocks noGrp="1"/>
          </p:cNvSpPr>
          <p:nvPr>
            <p:ph type="body" sz="quarter" idx="10"/>
          </p:nvPr>
        </p:nvSpPr>
        <p:spPr/>
        <p:txBody>
          <a:bodyPr/>
          <a:lstStyle/>
          <a:p>
            <a:r>
              <a:rPr lang="en-US" sz="2000"/>
              <a:t>Overall workflow</a:t>
            </a:r>
          </a:p>
        </p:txBody>
      </p:sp>
      <p:grpSp>
        <p:nvGrpSpPr>
          <p:cNvPr id="24" name="Group 23">
            <a:extLst>
              <a:ext uri="{FF2B5EF4-FFF2-40B4-BE49-F238E27FC236}">
                <a16:creationId xmlns:a16="http://schemas.microsoft.com/office/drawing/2014/main" id="{BFF357BF-83B4-682E-FA38-BE1750D0EAC1}"/>
              </a:ext>
            </a:extLst>
          </p:cNvPr>
          <p:cNvGrpSpPr/>
          <p:nvPr/>
        </p:nvGrpSpPr>
        <p:grpSpPr>
          <a:xfrm>
            <a:off x="519026" y="2886690"/>
            <a:ext cx="11098951" cy="1671607"/>
            <a:chOff x="519026" y="2488507"/>
            <a:chExt cx="15002341" cy="1741284"/>
          </a:xfrm>
        </p:grpSpPr>
        <p:sp>
          <p:nvSpPr>
            <p:cNvPr id="5" name="Rectangle 4">
              <a:extLst>
                <a:ext uri="{FF2B5EF4-FFF2-40B4-BE49-F238E27FC236}">
                  <a16:creationId xmlns:a16="http://schemas.microsoft.com/office/drawing/2014/main" id="{F3EDCCF1-7F2C-103D-5657-AB96EC066F28}"/>
                </a:ext>
              </a:extLst>
            </p:cNvPr>
            <p:cNvSpPr/>
            <p:nvPr/>
          </p:nvSpPr>
          <p:spPr>
            <a:xfrm>
              <a:off x="519026" y="2683824"/>
              <a:ext cx="2090057" cy="973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a:solidFill>
                    <a:schemeClr val="tx1"/>
                  </a:solidFill>
                  <a:latin typeface="NVIDIA Sans" panose="020B0503020203020204" pitchFamily="34" charset="0"/>
                  <a:cs typeface="NVIDIA Sans" panose="020B0503020203020204" pitchFamily="34" charset="0"/>
                </a:rPr>
                <a:t>Add Example K8s manifests</a:t>
              </a:r>
            </a:p>
          </p:txBody>
        </p:sp>
        <p:pic>
          <p:nvPicPr>
            <p:cNvPr id="6" name="Picture 5">
              <a:extLst>
                <a:ext uri="{FF2B5EF4-FFF2-40B4-BE49-F238E27FC236}">
                  <a16:creationId xmlns:a16="http://schemas.microsoft.com/office/drawing/2014/main" id="{E265F1E2-E7DD-1996-B425-219322E04AC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05641" y="2850437"/>
              <a:ext cx="1532528" cy="640549"/>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380EC432-D25F-E444-FBF7-C6CEEA9D009A}"/>
                </a:ext>
              </a:extLst>
            </p:cNvPr>
            <p:cNvSpPr/>
            <p:nvPr/>
          </p:nvSpPr>
          <p:spPr>
            <a:xfrm>
              <a:off x="5351409" y="2911768"/>
              <a:ext cx="1815777" cy="548306"/>
            </a:xfrm>
            <a:custGeom>
              <a:avLst/>
              <a:gdLst>
                <a:gd name="connsiteX0" fmla="*/ 0 w 1815777"/>
                <a:gd name="connsiteY0" fmla="*/ 137077 h 548306"/>
                <a:gd name="connsiteX1" fmla="*/ 498458 w 1815777"/>
                <a:gd name="connsiteY1" fmla="*/ 137077 h 548306"/>
                <a:gd name="connsiteX2" fmla="*/ 1012333 w 1815777"/>
                <a:gd name="connsiteY2" fmla="*/ 137077 h 548306"/>
                <a:gd name="connsiteX3" fmla="*/ 1541624 w 1815777"/>
                <a:gd name="connsiteY3" fmla="*/ 137077 h 548306"/>
                <a:gd name="connsiteX4" fmla="*/ 1541624 w 1815777"/>
                <a:gd name="connsiteY4" fmla="*/ 0 h 548306"/>
                <a:gd name="connsiteX5" fmla="*/ 1815777 w 1815777"/>
                <a:gd name="connsiteY5" fmla="*/ 274153 h 548306"/>
                <a:gd name="connsiteX6" fmla="*/ 1541624 w 1815777"/>
                <a:gd name="connsiteY6" fmla="*/ 548306 h 548306"/>
                <a:gd name="connsiteX7" fmla="*/ 1541624 w 1815777"/>
                <a:gd name="connsiteY7" fmla="*/ 411230 h 548306"/>
                <a:gd name="connsiteX8" fmla="*/ 1012333 w 1815777"/>
                <a:gd name="connsiteY8" fmla="*/ 411230 h 548306"/>
                <a:gd name="connsiteX9" fmla="*/ 467626 w 1815777"/>
                <a:gd name="connsiteY9" fmla="*/ 411230 h 548306"/>
                <a:gd name="connsiteX10" fmla="*/ 0 w 1815777"/>
                <a:gd name="connsiteY10" fmla="*/ 411230 h 548306"/>
                <a:gd name="connsiteX11" fmla="*/ 0 w 1815777"/>
                <a:gd name="connsiteY11" fmla="*/ 137077 h 5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777" h="548306" fill="none" extrusionOk="0">
                  <a:moveTo>
                    <a:pt x="0" y="137077"/>
                  </a:moveTo>
                  <a:cubicBezTo>
                    <a:pt x="157666" y="97877"/>
                    <a:pt x="278601" y="187632"/>
                    <a:pt x="498458" y="137077"/>
                  </a:cubicBezTo>
                  <a:cubicBezTo>
                    <a:pt x="718315" y="86522"/>
                    <a:pt x="859151" y="152213"/>
                    <a:pt x="1012333" y="137077"/>
                  </a:cubicBezTo>
                  <a:cubicBezTo>
                    <a:pt x="1165516" y="121941"/>
                    <a:pt x="1296292" y="178587"/>
                    <a:pt x="1541624" y="137077"/>
                  </a:cubicBezTo>
                  <a:cubicBezTo>
                    <a:pt x="1532875" y="94752"/>
                    <a:pt x="1543213" y="30494"/>
                    <a:pt x="1541624" y="0"/>
                  </a:cubicBezTo>
                  <a:cubicBezTo>
                    <a:pt x="1676025" y="130963"/>
                    <a:pt x="1699578" y="193909"/>
                    <a:pt x="1815777" y="274153"/>
                  </a:cubicBezTo>
                  <a:cubicBezTo>
                    <a:pt x="1718754" y="377015"/>
                    <a:pt x="1593457" y="460916"/>
                    <a:pt x="1541624" y="548306"/>
                  </a:cubicBezTo>
                  <a:cubicBezTo>
                    <a:pt x="1537047" y="518364"/>
                    <a:pt x="1558030" y="473804"/>
                    <a:pt x="1541624" y="411230"/>
                  </a:cubicBezTo>
                  <a:cubicBezTo>
                    <a:pt x="1288994" y="435998"/>
                    <a:pt x="1225095" y="391972"/>
                    <a:pt x="1012333" y="411230"/>
                  </a:cubicBezTo>
                  <a:cubicBezTo>
                    <a:pt x="799571" y="430488"/>
                    <a:pt x="669434" y="378783"/>
                    <a:pt x="467626" y="411230"/>
                  </a:cubicBezTo>
                  <a:cubicBezTo>
                    <a:pt x="265818" y="443677"/>
                    <a:pt x="180113" y="356755"/>
                    <a:pt x="0" y="411230"/>
                  </a:cubicBezTo>
                  <a:cubicBezTo>
                    <a:pt x="-4302" y="304105"/>
                    <a:pt x="22498" y="203570"/>
                    <a:pt x="0" y="137077"/>
                  </a:cubicBezTo>
                  <a:close/>
                </a:path>
                <a:path w="1815777" h="548306" stroke="0" extrusionOk="0">
                  <a:moveTo>
                    <a:pt x="0" y="137077"/>
                  </a:moveTo>
                  <a:cubicBezTo>
                    <a:pt x="179647" y="99340"/>
                    <a:pt x="364267" y="159736"/>
                    <a:pt x="483042" y="137077"/>
                  </a:cubicBezTo>
                  <a:cubicBezTo>
                    <a:pt x="601817" y="114418"/>
                    <a:pt x="845828" y="193111"/>
                    <a:pt x="1012333" y="137077"/>
                  </a:cubicBezTo>
                  <a:cubicBezTo>
                    <a:pt x="1178838" y="81043"/>
                    <a:pt x="1393975" y="181677"/>
                    <a:pt x="1541624" y="137077"/>
                  </a:cubicBezTo>
                  <a:cubicBezTo>
                    <a:pt x="1537906" y="109531"/>
                    <a:pt x="1555673" y="52939"/>
                    <a:pt x="1541624" y="0"/>
                  </a:cubicBezTo>
                  <a:cubicBezTo>
                    <a:pt x="1655105" y="57607"/>
                    <a:pt x="1682793" y="177633"/>
                    <a:pt x="1815777" y="274153"/>
                  </a:cubicBezTo>
                  <a:cubicBezTo>
                    <a:pt x="1741691" y="413850"/>
                    <a:pt x="1645007" y="438267"/>
                    <a:pt x="1541624" y="548306"/>
                  </a:cubicBezTo>
                  <a:cubicBezTo>
                    <a:pt x="1534567" y="513170"/>
                    <a:pt x="1544145" y="456620"/>
                    <a:pt x="1541624" y="411230"/>
                  </a:cubicBezTo>
                  <a:cubicBezTo>
                    <a:pt x="1439904" y="457811"/>
                    <a:pt x="1170970" y="400722"/>
                    <a:pt x="1058582" y="411230"/>
                  </a:cubicBezTo>
                  <a:cubicBezTo>
                    <a:pt x="946194" y="421738"/>
                    <a:pt x="669640" y="389673"/>
                    <a:pt x="529291" y="411230"/>
                  </a:cubicBezTo>
                  <a:cubicBezTo>
                    <a:pt x="388942" y="432787"/>
                    <a:pt x="235100" y="376542"/>
                    <a:pt x="0" y="411230"/>
                  </a:cubicBezTo>
                  <a:cubicBezTo>
                    <a:pt x="-16487" y="322784"/>
                    <a:pt x="11051" y="245331"/>
                    <a:pt x="0" y="137077"/>
                  </a:cubicBezTo>
                  <a:close/>
                </a:path>
              </a:pathLst>
            </a:custGeom>
            <a:ln w="38100">
              <a:extLst>
                <a:ext uri="{C807C97D-BFC1-408E-A445-0C87EB9F89A2}">
                  <ask:lineSketchStyleProps xmlns:ask="http://schemas.microsoft.com/office/drawing/2018/sketchyshapes" sd="1771817289">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sz="1400"/>
            </a:p>
          </p:txBody>
        </p:sp>
        <p:sp>
          <p:nvSpPr>
            <p:cNvPr id="8" name="TextBox 7">
              <a:extLst>
                <a:ext uri="{FF2B5EF4-FFF2-40B4-BE49-F238E27FC236}">
                  <a16:creationId xmlns:a16="http://schemas.microsoft.com/office/drawing/2014/main" id="{79BC959B-85F3-ACDA-C3A3-B7B4C3D7E481}"/>
                </a:ext>
              </a:extLst>
            </p:cNvPr>
            <p:cNvSpPr txBox="1"/>
            <p:nvPr/>
          </p:nvSpPr>
          <p:spPr>
            <a:xfrm>
              <a:off x="5513969" y="3336994"/>
              <a:ext cx="1371909" cy="320606"/>
            </a:xfrm>
            <a:prstGeom prst="rect">
              <a:avLst/>
            </a:prstGeom>
            <a:noFill/>
          </p:spPr>
          <p:txBody>
            <a:bodyPr wrap="none" rtlCol="0">
              <a:spAutoFit/>
            </a:bodyPr>
            <a:lstStyle/>
            <a:p>
              <a:r>
                <a:rPr lang="en-DE" sz="1400">
                  <a:solidFill>
                    <a:schemeClr val="accent6">
                      <a:lumMod val="50000"/>
                    </a:schemeClr>
                  </a:solidFill>
                </a:rPr>
                <a:t>Create PR</a:t>
              </a:r>
            </a:p>
          </p:txBody>
        </p:sp>
        <p:sp>
          <p:nvSpPr>
            <p:cNvPr id="9" name="TextBox 8">
              <a:extLst>
                <a:ext uri="{FF2B5EF4-FFF2-40B4-BE49-F238E27FC236}">
                  <a16:creationId xmlns:a16="http://schemas.microsoft.com/office/drawing/2014/main" id="{33505F0A-B198-287F-057B-B8E5FF2C34D7}"/>
                </a:ext>
              </a:extLst>
            </p:cNvPr>
            <p:cNvSpPr txBox="1"/>
            <p:nvPr/>
          </p:nvSpPr>
          <p:spPr>
            <a:xfrm>
              <a:off x="5324592" y="2713720"/>
              <a:ext cx="1990600" cy="320606"/>
            </a:xfrm>
            <a:prstGeom prst="rect">
              <a:avLst/>
            </a:prstGeom>
            <a:noFill/>
          </p:spPr>
          <p:txBody>
            <a:bodyPr wrap="square">
              <a:spAutoFit/>
            </a:bodyPr>
            <a:lstStyle/>
            <a:p>
              <a:r>
                <a:rPr lang="en-DE" sz="1400">
                  <a:solidFill>
                    <a:schemeClr val="accent6">
                      <a:lumMod val="50000"/>
                    </a:schemeClr>
                  </a:solidFill>
                </a:rPr>
                <a:t>Commits code</a:t>
              </a:r>
            </a:p>
          </p:txBody>
        </p:sp>
        <p:sp>
          <p:nvSpPr>
            <p:cNvPr id="10" name="TextBox 9">
              <a:extLst>
                <a:ext uri="{FF2B5EF4-FFF2-40B4-BE49-F238E27FC236}">
                  <a16:creationId xmlns:a16="http://schemas.microsoft.com/office/drawing/2014/main" id="{01F3F44D-94A4-1518-4B7A-4F6CBFA825DD}"/>
                </a:ext>
              </a:extLst>
            </p:cNvPr>
            <p:cNvSpPr txBox="1"/>
            <p:nvPr/>
          </p:nvSpPr>
          <p:spPr>
            <a:xfrm>
              <a:off x="7630471" y="3633132"/>
              <a:ext cx="1728545" cy="545029"/>
            </a:xfrm>
            <a:prstGeom prst="rect">
              <a:avLst/>
            </a:prstGeom>
            <a:ln/>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n-DE" sz="1400"/>
                <a:t>Code </a:t>
              </a:r>
            </a:p>
            <a:p>
              <a:pPr algn="ctr"/>
              <a:r>
                <a:rPr lang="en-DE" sz="1400"/>
                <a:t>Repository</a:t>
              </a:r>
            </a:p>
          </p:txBody>
        </p:sp>
        <p:sp>
          <p:nvSpPr>
            <p:cNvPr id="11" name="Oval 10">
              <a:extLst>
                <a:ext uri="{FF2B5EF4-FFF2-40B4-BE49-F238E27FC236}">
                  <a16:creationId xmlns:a16="http://schemas.microsoft.com/office/drawing/2014/main" id="{10A0DDAF-0CDB-6A5B-113C-84AC259E204D}"/>
                </a:ext>
              </a:extLst>
            </p:cNvPr>
            <p:cNvSpPr/>
            <p:nvPr/>
          </p:nvSpPr>
          <p:spPr>
            <a:xfrm>
              <a:off x="5968449" y="2488507"/>
              <a:ext cx="393327" cy="27706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DE" sz="1400"/>
                <a:t>1</a:t>
              </a:r>
            </a:p>
          </p:txBody>
        </p:sp>
        <p:sp>
          <p:nvSpPr>
            <p:cNvPr id="12" name="Rectangle 11">
              <a:extLst>
                <a:ext uri="{FF2B5EF4-FFF2-40B4-BE49-F238E27FC236}">
                  <a16:creationId xmlns:a16="http://schemas.microsoft.com/office/drawing/2014/main" id="{A73326BD-7EF6-0C9D-CFB7-7EF2A716052E}"/>
                </a:ext>
              </a:extLst>
            </p:cNvPr>
            <p:cNvSpPr/>
            <p:nvPr/>
          </p:nvSpPr>
          <p:spPr>
            <a:xfrm>
              <a:off x="3079669" y="2683824"/>
              <a:ext cx="2090057" cy="973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a:solidFill>
                    <a:schemeClr val="tx1"/>
                  </a:solidFill>
                  <a:latin typeface="NVIDIA Sans" panose="020B0503020203020204" pitchFamily="34" charset="0"/>
                  <a:cs typeface="NVIDIA Sans" panose="020B0503020203020204" pitchFamily="34" charset="0"/>
                </a:rPr>
                <a:t>Add </a:t>
              </a:r>
              <a:r>
                <a:rPr lang="en-US" sz="1600" err="1">
                  <a:solidFill>
                    <a:schemeClr val="tx1"/>
                  </a:solidFill>
                  <a:latin typeface="NVIDIA Sans" panose="020B0503020203020204" pitchFamily="34" charset="0"/>
                  <a:cs typeface="NVIDIA Sans" panose="020B0503020203020204" pitchFamily="34" charset="0"/>
                </a:rPr>
                <a:t>ArgoCD</a:t>
              </a:r>
              <a:r>
                <a:rPr lang="en-US" sz="1600">
                  <a:solidFill>
                    <a:schemeClr val="tx1"/>
                  </a:solidFill>
                  <a:latin typeface="NVIDIA Sans" panose="020B0503020203020204" pitchFamily="34" charset="0"/>
                  <a:cs typeface="NVIDIA Sans" panose="020B0503020203020204" pitchFamily="34" charset="0"/>
                </a:rPr>
                <a:t> Application for tracking it</a:t>
              </a:r>
            </a:p>
          </p:txBody>
        </p:sp>
        <p:sp>
          <p:nvSpPr>
            <p:cNvPr id="13" name="TextBox 12">
              <a:extLst>
                <a:ext uri="{FF2B5EF4-FFF2-40B4-BE49-F238E27FC236}">
                  <a16:creationId xmlns:a16="http://schemas.microsoft.com/office/drawing/2014/main" id="{420DD4C7-D5E6-D26A-78B8-65B228E327C3}"/>
                </a:ext>
              </a:extLst>
            </p:cNvPr>
            <p:cNvSpPr txBox="1"/>
            <p:nvPr/>
          </p:nvSpPr>
          <p:spPr>
            <a:xfrm>
              <a:off x="2563660" y="2850324"/>
              <a:ext cx="583293" cy="609150"/>
            </a:xfrm>
            <a:prstGeom prst="rect">
              <a:avLst/>
            </a:prstGeom>
            <a:noFill/>
          </p:spPr>
          <p:txBody>
            <a:bodyPr wrap="none" rtlCol="0">
              <a:spAutoFit/>
            </a:bodyPr>
            <a:lstStyle/>
            <a:p>
              <a:pPr algn="ctr"/>
              <a:r>
                <a:rPr lang="en-US" sz="3200">
                  <a:solidFill>
                    <a:schemeClr val="bg1"/>
                  </a:solidFill>
                  <a:latin typeface="NVIDIA Sans" panose="020B0503020203020204" pitchFamily="34" charset="0"/>
                  <a:cs typeface="NVIDIA Sans" panose="020B0503020203020204" pitchFamily="34" charset="0"/>
                </a:rPr>
                <a:t>+</a:t>
              </a:r>
            </a:p>
          </p:txBody>
        </p:sp>
        <p:sp>
          <p:nvSpPr>
            <p:cNvPr id="14" name="Right Arrow 13">
              <a:extLst>
                <a:ext uri="{FF2B5EF4-FFF2-40B4-BE49-F238E27FC236}">
                  <a16:creationId xmlns:a16="http://schemas.microsoft.com/office/drawing/2014/main" id="{9D43BA7F-B685-BE4D-3BF9-63EF3A952034}"/>
                </a:ext>
              </a:extLst>
            </p:cNvPr>
            <p:cNvSpPr/>
            <p:nvPr/>
          </p:nvSpPr>
          <p:spPr>
            <a:xfrm>
              <a:off x="9142933" y="2923694"/>
              <a:ext cx="1316148" cy="504187"/>
            </a:xfrm>
            <a:custGeom>
              <a:avLst/>
              <a:gdLst>
                <a:gd name="connsiteX0" fmla="*/ 0 w 1316148"/>
                <a:gd name="connsiteY0" fmla="*/ 126047 h 504187"/>
                <a:gd name="connsiteX1" fmla="*/ 542668 w 1316148"/>
                <a:gd name="connsiteY1" fmla="*/ 126047 h 504187"/>
                <a:gd name="connsiteX2" fmla="*/ 1064055 w 1316148"/>
                <a:gd name="connsiteY2" fmla="*/ 126047 h 504187"/>
                <a:gd name="connsiteX3" fmla="*/ 1064055 w 1316148"/>
                <a:gd name="connsiteY3" fmla="*/ 0 h 504187"/>
                <a:gd name="connsiteX4" fmla="*/ 1316148 w 1316148"/>
                <a:gd name="connsiteY4" fmla="*/ 252094 h 504187"/>
                <a:gd name="connsiteX5" fmla="*/ 1064055 w 1316148"/>
                <a:gd name="connsiteY5" fmla="*/ 504187 h 504187"/>
                <a:gd name="connsiteX6" fmla="*/ 1064055 w 1316148"/>
                <a:gd name="connsiteY6" fmla="*/ 378140 h 504187"/>
                <a:gd name="connsiteX7" fmla="*/ 532028 w 1316148"/>
                <a:gd name="connsiteY7" fmla="*/ 378140 h 504187"/>
                <a:gd name="connsiteX8" fmla="*/ 0 w 1316148"/>
                <a:gd name="connsiteY8" fmla="*/ 378140 h 504187"/>
                <a:gd name="connsiteX9" fmla="*/ 0 w 1316148"/>
                <a:gd name="connsiteY9" fmla="*/ 126047 h 50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6148" h="504187" fill="none" extrusionOk="0">
                  <a:moveTo>
                    <a:pt x="0" y="126047"/>
                  </a:moveTo>
                  <a:cubicBezTo>
                    <a:pt x="243182" y="78156"/>
                    <a:pt x="313420" y="145506"/>
                    <a:pt x="542668" y="126047"/>
                  </a:cubicBezTo>
                  <a:cubicBezTo>
                    <a:pt x="771916" y="106588"/>
                    <a:pt x="905710" y="150889"/>
                    <a:pt x="1064055" y="126047"/>
                  </a:cubicBezTo>
                  <a:cubicBezTo>
                    <a:pt x="1051258" y="96319"/>
                    <a:pt x="1069925" y="35101"/>
                    <a:pt x="1064055" y="0"/>
                  </a:cubicBezTo>
                  <a:cubicBezTo>
                    <a:pt x="1197995" y="84445"/>
                    <a:pt x="1187133" y="133273"/>
                    <a:pt x="1316148" y="252094"/>
                  </a:cubicBezTo>
                  <a:cubicBezTo>
                    <a:pt x="1242166" y="356299"/>
                    <a:pt x="1164633" y="386979"/>
                    <a:pt x="1064055" y="504187"/>
                  </a:cubicBezTo>
                  <a:cubicBezTo>
                    <a:pt x="1055179" y="463311"/>
                    <a:pt x="1075831" y="412562"/>
                    <a:pt x="1064055" y="378140"/>
                  </a:cubicBezTo>
                  <a:cubicBezTo>
                    <a:pt x="802200" y="397874"/>
                    <a:pt x="767050" y="374845"/>
                    <a:pt x="532028" y="378140"/>
                  </a:cubicBezTo>
                  <a:cubicBezTo>
                    <a:pt x="297006" y="381435"/>
                    <a:pt x="149052" y="355946"/>
                    <a:pt x="0" y="378140"/>
                  </a:cubicBezTo>
                  <a:cubicBezTo>
                    <a:pt x="-17722" y="309760"/>
                    <a:pt x="25199" y="247289"/>
                    <a:pt x="0" y="126047"/>
                  </a:cubicBezTo>
                  <a:close/>
                </a:path>
                <a:path w="1316148" h="504187" stroke="0" extrusionOk="0">
                  <a:moveTo>
                    <a:pt x="0" y="126047"/>
                  </a:moveTo>
                  <a:cubicBezTo>
                    <a:pt x="113716" y="112292"/>
                    <a:pt x="315389" y="167615"/>
                    <a:pt x="521387" y="126047"/>
                  </a:cubicBezTo>
                  <a:cubicBezTo>
                    <a:pt x="727385" y="84479"/>
                    <a:pt x="817939" y="138836"/>
                    <a:pt x="1064055" y="126047"/>
                  </a:cubicBezTo>
                  <a:cubicBezTo>
                    <a:pt x="1059452" y="65055"/>
                    <a:pt x="1066684" y="33968"/>
                    <a:pt x="1064055" y="0"/>
                  </a:cubicBezTo>
                  <a:cubicBezTo>
                    <a:pt x="1173908" y="60039"/>
                    <a:pt x="1218668" y="211608"/>
                    <a:pt x="1316148" y="252094"/>
                  </a:cubicBezTo>
                  <a:cubicBezTo>
                    <a:pt x="1225543" y="389372"/>
                    <a:pt x="1099491" y="435942"/>
                    <a:pt x="1064055" y="504187"/>
                  </a:cubicBezTo>
                  <a:cubicBezTo>
                    <a:pt x="1057583" y="458599"/>
                    <a:pt x="1072187" y="412333"/>
                    <a:pt x="1064055" y="378140"/>
                  </a:cubicBezTo>
                  <a:cubicBezTo>
                    <a:pt x="951728" y="389918"/>
                    <a:pt x="763359" y="347964"/>
                    <a:pt x="553309" y="378140"/>
                  </a:cubicBezTo>
                  <a:cubicBezTo>
                    <a:pt x="343259" y="408316"/>
                    <a:pt x="115229" y="312569"/>
                    <a:pt x="0" y="378140"/>
                  </a:cubicBezTo>
                  <a:cubicBezTo>
                    <a:pt x="-29891" y="308959"/>
                    <a:pt x="24236" y="209285"/>
                    <a:pt x="0" y="126047"/>
                  </a:cubicBezTo>
                  <a:close/>
                </a:path>
              </a:pathLst>
            </a:custGeom>
            <a:ln w="381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sz="1400"/>
            </a:p>
          </p:txBody>
        </p:sp>
        <p:pic>
          <p:nvPicPr>
            <p:cNvPr id="15" name="Picture 8" descr="Setting up Azure AD Saml using Dex server in ARGOCD ...">
              <a:extLst>
                <a:ext uri="{FF2B5EF4-FFF2-40B4-BE49-F238E27FC236}">
                  <a16:creationId xmlns:a16="http://schemas.microsoft.com/office/drawing/2014/main" id="{377AD759-6921-0558-D597-E51A9F174C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055388" y="3566805"/>
              <a:ext cx="1285483" cy="6629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945B00B-8EAA-3069-5B76-473395D3B20C}"/>
                </a:ext>
              </a:extLst>
            </p:cNvPr>
            <p:cNvSpPr txBox="1"/>
            <p:nvPr/>
          </p:nvSpPr>
          <p:spPr>
            <a:xfrm>
              <a:off x="10475276" y="2850324"/>
              <a:ext cx="2473795" cy="769453"/>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DE" sz="1400">
                  <a:solidFill>
                    <a:schemeClr val="tx1"/>
                  </a:solidFill>
                </a:rPr>
                <a:t>Continuous Delivery </a:t>
              </a:r>
            </a:p>
            <a:p>
              <a:pPr algn="ctr"/>
              <a:r>
                <a:rPr lang="en-DE" sz="1400">
                  <a:solidFill>
                    <a:schemeClr val="tx1"/>
                  </a:solidFill>
                </a:rPr>
                <a:t>Sync (Pull)</a:t>
              </a:r>
            </a:p>
          </p:txBody>
        </p:sp>
        <p:sp>
          <p:nvSpPr>
            <p:cNvPr id="17" name="Oval 16">
              <a:extLst>
                <a:ext uri="{FF2B5EF4-FFF2-40B4-BE49-F238E27FC236}">
                  <a16:creationId xmlns:a16="http://schemas.microsoft.com/office/drawing/2014/main" id="{B3AE7943-7A9E-94D6-C38F-0E5EBF6E2493}"/>
                </a:ext>
              </a:extLst>
            </p:cNvPr>
            <p:cNvSpPr/>
            <p:nvPr/>
          </p:nvSpPr>
          <p:spPr>
            <a:xfrm rot="127474">
              <a:off x="9551467" y="2700326"/>
              <a:ext cx="419256" cy="2772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DE" sz="1400"/>
                <a:t>2</a:t>
              </a:r>
            </a:p>
          </p:txBody>
        </p:sp>
        <p:pic>
          <p:nvPicPr>
            <p:cNvPr id="18" name="Picture 18">
              <a:extLst>
                <a:ext uri="{FF2B5EF4-FFF2-40B4-BE49-F238E27FC236}">
                  <a16:creationId xmlns:a16="http://schemas.microsoft.com/office/drawing/2014/main" id="{3A556310-5E3C-11BA-094E-C8A0234779B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141123" y="2769794"/>
              <a:ext cx="1023159" cy="832254"/>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a:extLst>
                <a:ext uri="{FF2B5EF4-FFF2-40B4-BE49-F238E27FC236}">
                  <a16:creationId xmlns:a16="http://schemas.microsoft.com/office/drawing/2014/main" id="{C6698F6D-A36D-EE70-4E9A-F98FF4D7EFAF}"/>
                </a:ext>
              </a:extLst>
            </p:cNvPr>
            <p:cNvSpPr/>
            <p:nvPr/>
          </p:nvSpPr>
          <p:spPr>
            <a:xfrm>
              <a:off x="12998019" y="3042025"/>
              <a:ext cx="960679" cy="385856"/>
            </a:xfrm>
            <a:custGeom>
              <a:avLst/>
              <a:gdLst>
                <a:gd name="connsiteX0" fmla="*/ 0 w 960679"/>
                <a:gd name="connsiteY0" fmla="*/ 96464 h 385856"/>
                <a:gd name="connsiteX1" fmla="*/ 391553 w 960679"/>
                <a:gd name="connsiteY1" fmla="*/ 96464 h 385856"/>
                <a:gd name="connsiteX2" fmla="*/ 767751 w 960679"/>
                <a:gd name="connsiteY2" fmla="*/ 96464 h 385856"/>
                <a:gd name="connsiteX3" fmla="*/ 767751 w 960679"/>
                <a:gd name="connsiteY3" fmla="*/ 0 h 385856"/>
                <a:gd name="connsiteX4" fmla="*/ 960679 w 960679"/>
                <a:gd name="connsiteY4" fmla="*/ 192928 h 385856"/>
                <a:gd name="connsiteX5" fmla="*/ 767751 w 960679"/>
                <a:gd name="connsiteY5" fmla="*/ 385856 h 385856"/>
                <a:gd name="connsiteX6" fmla="*/ 767751 w 960679"/>
                <a:gd name="connsiteY6" fmla="*/ 289392 h 385856"/>
                <a:gd name="connsiteX7" fmla="*/ 383876 w 960679"/>
                <a:gd name="connsiteY7" fmla="*/ 289392 h 385856"/>
                <a:gd name="connsiteX8" fmla="*/ 0 w 960679"/>
                <a:gd name="connsiteY8" fmla="*/ 289392 h 385856"/>
                <a:gd name="connsiteX9" fmla="*/ 0 w 960679"/>
                <a:gd name="connsiteY9" fmla="*/ 96464 h 38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679" h="385856" fill="none" extrusionOk="0">
                  <a:moveTo>
                    <a:pt x="0" y="96464"/>
                  </a:moveTo>
                  <a:cubicBezTo>
                    <a:pt x="194747" y="75117"/>
                    <a:pt x="276854" y="138600"/>
                    <a:pt x="391553" y="96464"/>
                  </a:cubicBezTo>
                  <a:cubicBezTo>
                    <a:pt x="506252" y="54328"/>
                    <a:pt x="599898" y="119054"/>
                    <a:pt x="767751" y="96464"/>
                  </a:cubicBezTo>
                  <a:cubicBezTo>
                    <a:pt x="761827" y="62463"/>
                    <a:pt x="768294" y="30356"/>
                    <a:pt x="767751" y="0"/>
                  </a:cubicBezTo>
                  <a:cubicBezTo>
                    <a:pt x="850568" y="79204"/>
                    <a:pt x="871335" y="114919"/>
                    <a:pt x="960679" y="192928"/>
                  </a:cubicBezTo>
                  <a:cubicBezTo>
                    <a:pt x="929450" y="241852"/>
                    <a:pt x="809360" y="334453"/>
                    <a:pt x="767751" y="385856"/>
                  </a:cubicBezTo>
                  <a:cubicBezTo>
                    <a:pt x="758963" y="352164"/>
                    <a:pt x="769768" y="328772"/>
                    <a:pt x="767751" y="289392"/>
                  </a:cubicBezTo>
                  <a:cubicBezTo>
                    <a:pt x="621462" y="296125"/>
                    <a:pt x="552336" y="257093"/>
                    <a:pt x="383876" y="289392"/>
                  </a:cubicBezTo>
                  <a:cubicBezTo>
                    <a:pt x="215417" y="321691"/>
                    <a:pt x="156943" y="272376"/>
                    <a:pt x="0" y="289392"/>
                  </a:cubicBezTo>
                  <a:cubicBezTo>
                    <a:pt x="-18974" y="230920"/>
                    <a:pt x="7197" y="135628"/>
                    <a:pt x="0" y="96464"/>
                  </a:cubicBezTo>
                  <a:close/>
                </a:path>
                <a:path w="960679" h="385856" stroke="0" extrusionOk="0">
                  <a:moveTo>
                    <a:pt x="0" y="96464"/>
                  </a:moveTo>
                  <a:cubicBezTo>
                    <a:pt x="152163" y="56073"/>
                    <a:pt x="228835" y="102349"/>
                    <a:pt x="376198" y="96464"/>
                  </a:cubicBezTo>
                  <a:cubicBezTo>
                    <a:pt x="523561" y="90579"/>
                    <a:pt x="579959" y="102133"/>
                    <a:pt x="767751" y="96464"/>
                  </a:cubicBezTo>
                  <a:cubicBezTo>
                    <a:pt x="766439" y="66830"/>
                    <a:pt x="777040" y="47125"/>
                    <a:pt x="767751" y="0"/>
                  </a:cubicBezTo>
                  <a:cubicBezTo>
                    <a:pt x="834186" y="52723"/>
                    <a:pt x="879503" y="150289"/>
                    <a:pt x="960679" y="192928"/>
                  </a:cubicBezTo>
                  <a:cubicBezTo>
                    <a:pt x="879435" y="284579"/>
                    <a:pt x="815432" y="322981"/>
                    <a:pt x="767751" y="385856"/>
                  </a:cubicBezTo>
                  <a:cubicBezTo>
                    <a:pt x="760717" y="365242"/>
                    <a:pt x="771991" y="337179"/>
                    <a:pt x="767751" y="289392"/>
                  </a:cubicBezTo>
                  <a:cubicBezTo>
                    <a:pt x="681373" y="323614"/>
                    <a:pt x="528405" y="260965"/>
                    <a:pt x="399231" y="289392"/>
                  </a:cubicBezTo>
                  <a:cubicBezTo>
                    <a:pt x="270057" y="317819"/>
                    <a:pt x="97833" y="287695"/>
                    <a:pt x="0" y="289392"/>
                  </a:cubicBezTo>
                  <a:cubicBezTo>
                    <a:pt x="-16435" y="199450"/>
                    <a:pt x="8763" y="183351"/>
                    <a:pt x="0" y="96464"/>
                  </a:cubicBezTo>
                  <a:close/>
                </a:path>
              </a:pathLst>
            </a:custGeom>
            <a:ln w="38100">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DE" sz="1400"/>
            </a:p>
          </p:txBody>
        </p:sp>
        <p:sp>
          <p:nvSpPr>
            <p:cNvPr id="20" name="TextBox 19">
              <a:extLst>
                <a:ext uri="{FF2B5EF4-FFF2-40B4-BE49-F238E27FC236}">
                  <a16:creationId xmlns:a16="http://schemas.microsoft.com/office/drawing/2014/main" id="{7FDB46D2-266F-4402-1211-1390F9EEBFD6}"/>
                </a:ext>
              </a:extLst>
            </p:cNvPr>
            <p:cNvSpPr txBox="1"/>
            <p:nvPr/>
          </p:nvSpPr>
          <p:spPr>
            <a:xfrm>
              <a:off x="13958697" y="3664059"/>
              <a:ext cx="1562670" cy="32060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DE" sz="1400">
                  <a:solidFill>
                    <a:schemeClr val="bg1"/>
                  </a:solidFill>
                </a:rPr>
                <a:t>K8s Cluster</a:t>
              </a:r>
            </a:p>
          </p:txBody>
        </p:sp>
        <p:sp>
          <p:nvSpPr>
            <p:cNvPr id="21" name="Oval 20">
              <a:extLst>
                <a:ext uri="{FF2B5EF4-FFF2-40B4-BE49-F238E27FC236}">
                  <a16:creationId xmlns:a16="http://schemas.microsoft.com/office/drawing/2014/main" id="{2793084D-FC69-B56B-9243-7DA942A6BD94}"/>
                </a:ext>
              </a:extLst>
            </p:cNvPr>
            <p:cNvSpPr/>
            <p:nvPr/>
          </p:nvSpPr>
          <p:spPr>
            <a:xfrm rot="127474">
              <a:off x="13270730" y="2771432"/>
              <a:ext cx="417733" cy="30888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DE" sz="1400"/>
                <a:t>3</a:t>
              </a:r>
            </a:p>
          </p:txBody>
        </p:sp>
        <p:sp>
          <p:nvSpPr>
            <p:cNvPr id="22" name="TextBox 21">
              <a:extLst>
                <a:ext uri="{FF2B5EF4-FFF2-40B4-BE49-F238E27FC236}">
                  <a16:creationId xmlns:a16="http://schemas.microsoft.com/office/drawing/2014/main" id="{7F94BD8E-F1C7-0662-8BF9-D8C27EE5DE06}"/>
                </a:ext>
              </a:extLst>
            </p:cNvPr>
            <p:cNvSpPr txBox="1"/>
            <p:nvPr/>
          </p:nvSpPr>
          <p:spPr>
            <a:xfrm>
              <a:off x="13026603" y="3305226"/>
              <a:ext cx="1027220" cy="320606"/>
            </a:xfrm>
            <a:prstGeom prst="rect">
              <a:avLst/>
            </a:prstGeom>
            <a:noFill/>
          </p:spPr>
          <p:txBody>
            <a:bodyPr wrap="none" rtlCol="0">
              <a:spAutoFit/>
            </a:bodyPr>
            <a:lstStyle>
              <a:defPPr>
                <a:defRPr lang="en-US"/>
              </a:defPPr>
              <a:lvl1pPr>
                <a:defRPr>
                  <a:solidFill>
                    <a:schemeClr val="accent6">
                      <a:lumMod val="50000"/>
                    </a:schemeClr>
                  </a:solidFill>
                </a:defRPr>
              </a:lvl1pPr>
            </a:lstStyle>
            <a:p>
              <a:r>
                <a:rPr lang="en-US" sz="1400"/>
                <a:t>Deploy</a:t>
              </a:r>
            </a:p>
          </p:txBody>
        </p:sp>
        <p:sp>
          <p:nvSpPr>
            <p:cNvPr id="23" name="TextBox 22">
              <a:extLst>
                <a:ext uri="{FF2B5EF4-FFF2-40B4-BE49-F238E27FC236}">
                  <a16:creationId xmlns:a16="http://schemas.microsoft.com/office/drawing/2014/main" id="{2D43F3C8-5E94-F87A-F1A8-0118BB655E14}"/>
                </a:ext>
              </a:extLst>
            </p:cNvPr>
            <p:cNvSpPr txBox="1"/>
            <p:nvPr/>
          </p:nvSpPr>
          <p:spPr>
            <a:xfrm>
              <a:off x="9390192" y="3244335"/>
              <a:ext cx="797803" cy="320606"/>
            </a:xfrm>
            <a:prstGeom prst="rect">
              <a:avLst/>
            </a:prstGeom>
            <a:noFill/>
          </p:spPr>
          <p:txBody>
            <a:bodyPr wrap="none" rtlCol="0">
              <a:spAutoFit/>
            </a:bodyPr>
            <a:lstStyle>
              <a:defPPr>
                <a:defRPr lang="en-US"/>
              </a:defPPr>
              <a:lvl1pPr>
                <a:defRPr>
                  <a:solidFill>
                    <a:schemeClr val="accent6">
                      <a:lumMod val="50000"/>
                    </a:schemeClr>
                  </a:solidFill>
                </a:defRPr>
              </a:lvl1pPr>
            </a:lstStyle>
            <a:p>
              <a:r>
                <a:rPr lang="en-US" sz="1400"/>
                <a:t>Sync</a:t>
              </a:r>
            </a:p>
          </p:txBody>
        </p:sp>
      </p:grpSp>
    </p:spTree>
    <p:extLst>
      <p:ext uri="{BB962C8B-B14F-4D97-AF65-F5344CB8AC3E}">
        <p14:creationId xmlns:p14="http://schemas.microsoft.com/office/powerpoint/2010/main" val="1705583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62EC-833D-12B2-21CA-4AD5D3D95942}"/>
              </a:ext>
            </a:extLst>
          </p:cNvPr>
          <p:cNvSpPr>
            <a:spLocks noGrp="1"/>
          </p:cNvSpPr>
          <p:nvPr>
            <p:ph type="title"/>
          </p:nvPr>
        </p:nvSpPr>
        <p:spPr/>
        <p:txBody>
          <a:bodyPr/>
          <a:lstStyle/>
          <a:p>
            <a:r>
              <a:rPr lang="en-US"/>
              <a:t>Lab 1 and Lab 2 </a:t>
            </a:r>
          </a:p>
        </p:txBody>
      </p:sp>
      <p:sp>
        <p:nvSpPr>
          <p:cNvPr id="3" name="Text Placeholder 2">
            <a:extLst>
              <a:ext uri="{FF2B5EF4-FFF2-40B4-BE49-F238E27FC236}">
                <a16:creationId xmlns:a16="http://schemas.microsoft.com/office/drawing/2014/main" id="{00C23234-D0C8-D905-EE9C-DC50F873C347}"/>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id="{896DA8D5-81B9-1A9A-F525-91C21BDAD314}"/>
              </a:ext>
            </a:extLst>
          </p:cNvPr>
          <p:cNvSpPr txBox="1"/>
          <p:nvPr/>
        </p:nvSpPr>
        <p:spPr>
          <a:xfrm>
            <a:off x="838199" y="1375052"/>
            <a:ext cx="5184569" cy="1785104"/>
          </a:xfrm>
          <a:prstGeom prst="rect">
            <a:avLst/>
          </a:prstGeom>
          <a:noFill/>
        </p:spPr>
        <p:txBody>
          <a:bodyPr wrap="square">
            <a:spAutoFit/>
          </a:bodyPr>
          <a:lstStyle/>
          <a:p>
            <a:r>
              <a:rPr lang="en-US" sz="2000" b="1">
                <a:solidFill>
                  <a:schemeClr val="bg1"/>
                </a:solidFill>
              </a:rPr>
              <a:t>Open Notebook: </a:t>
            </a:r>
            <a:r>
              <a:rPr lang="en-GB">
                <a:solidFill>
                  <a:schemeClr val="tx2"/>
                </a:solidFill>
                <a:latin typeface="Consolas" panose="020B0609020204030204" pitchFamily="49" charset="0"/>
                <a:cs typeface="Consolas" panose="020B0609020204030204" pitchFamily="49" charset="0"/>
              </a:rPr>
              <a:t>01_OverviewOfTheClassEnvironment.ipynb</a:t>
            </a:r>
          </a:p>
          <a:p>
            <a:pPr marL="647669" lvl="1" indent="-342900">
              <a:buFont typeface="+mj-lt"/>
              <a:buAutoNum type="arabicPeriod"/>
            </a:pPr>
            <a:r>
              <a:rPr lang="en-US" sz="1800">
                <a:solidFill>
                  <a:schemeClr val="bg1"/>
                </a:solidFill>
              </a:rPr>
              <a:t>The node HW configuration Overview</a:t>
            </a:r>
          </a:p>
          <a:p>
            <a:pPr marL="647669" lvl="1" indent="-342900">
              <a:buFont typeface="+mj-lt"/>
              <a:buAutoNum type="arabicPeriod"/>
            </a:pPr>
            <a:r>
              <a:rPr lang="en-US">
                <a:solidFill>
                  <a:schemeClr val="bg1"/>
                </a:solidFill>
              </a:rPr>
              <a:t>Kubernetes basic commands</a:t>
            </a:r>
          </a:p>
          <a:p>
            <a:pPr marL="647669" lvl="1" indent="-342900">
              <a:buFont typeface="+mj-lt"/>
              <a:buAutoNum type="arabicPeriod"/>
            </a:pPr>
            <a:r>
              <a:rPr lang="en-US" sz="1800">
                <a:solidFill>
                  <a:schemeClr val="bg1"/>
                </a:solidFill>
              </a:rPr>
              <a:t>Deploying a basic GPU application</a:t>
            </a:r>
          </a:p>
          <a:p>
            <a:pPr marL="647669" lvl="1" indent="-342900">
              <a:buFont typeface="+mj-lt"/>
              <a:buAutoNum type="arabicPeriod"/>
            </a:pPr>
            <a:endParaRPr lang="en-US">
              <a:solidFill>
                <a:schemeClr val="bg1"/>
              </a:solidFill>
            </a:endParaRPr>
          </a:p>
        </p:txBody>
      </p:sp>
      <p:sp>
        <p:nvSpPr>
          <p:cNvPr id="9" name="TextBox 8">
            <a:extLst>
              <a:ext uri="{FF2B5EF4-FFF2-40B4-BE49-F238E27FC236}">
                <a16:creationId xmlns:a16="http://schemas.microsoft.com/office/drawing/2014/main" id="{4220DC6F-956F-27E3-3A09-8F2E7B32473F}"/>
              </a:ext>
            </a:extLst>
          </p:cNvPr>
          <p:cNvSpPr txBox="1"/>
          <p:nvPr/>
        </p:nvSpPr>
        <p:spPr>
          <a:xfrm>
            <a:off x="6448302" y="1375052"/>
            <a:ext cx="5636820" cy="1785104"/>
          </a:xfrm>
          <a:prstGeom prst="rect">
            <a:avLst/>
          </a:prstGeom>
          <a:noFill/>
        </p:spPr>
        <p:txBody>
          <a:bodyPr wrap="square">
            <a:spAutoFit/>
          </a:bodyPr>
          <a:lstStyle/>
          <a:p>
            <a:r>
              <a:rPr lang="en-US" sz="2000" b="1" dirty="0">
                <a:solidFill>
                  <a:schemeClr val="bg1"/>
                </a:solidFill>
              </a:rPr>
              <a:t>Open Notebook: </a:t>
            </a:r>
            <a:r>
              <a:rPr lang="en-GB" dirty="0">
                <a:solidFill>
                  <a:schemeClr val="tx2"/>
                </a:solidFill>
                <a:latin typeface="Consolas" panose="020B0609020204030204" pitchFamily="49" charset="0"/>
                <a:cs typeface="Consolas" panose="020B0609020204030204" pitchFamily="49" charset="0"/>
              </a:rPr>
              <a:t>02_GitOps_Using_ArgoCD.ipynb</a:t>
            </a:r>
            <a:endParaRPr lang="en-GB" sz="1600" dirty="0">
              <a:solidFill>
                <a:schemeClr val="tx2"/>
              </a:solidFill>
              <a:latin typeface="Consolas" panose="020B0609020204030204" pitchFamily="49" charset="0"/>
              <a:cs typeface="Consolas" panose="020B0609020204030204" pitchFamily="49" charset="0"/>
            </a:endParaRPr>
          </a:p>
          <a:p>
            <a:pPr marL="647669" lvl="1" indent="-342900">
              <a:buFont typeface="+mj-lt"/>
              <a:buAutoNum type="arabicPeriod"/>
            </a:pPr>
            <a:r>
              <a:rPr lang="en-US" sz="1800" dirty="0">
                <a:solidFill>
                  <a:schemeClr val="bg1"/>
                </a:solidFill>
              </a:rPr>
              <a:t>Explore </a:t>
            </a:r>
            <a:r>
              <a:rPr lang="en-US" sz="1800" dirty="0" err="1">
                <a:solidFill>
                  <a:schemeClr val="bg1"/>
                </a:solidFill>
              </a:rPr>
              <a:t>ArgoCD</a:t>
            </a:r>
            <a:r>
              <a:rPr lang="en-US" dirty="0">
                <a:solidFill>
                  <a:schemeClr val="bg1"/>
                </a:solidFill>
              </a:rPr>
              <a:t> and Creating a Git repo.</a:t>
            </a:r>
          </a:p>
          <a:p>
            <a:pPr marL="647669" lvl="1" indent="-342900">
              <a:buFont typeface="+mj-lt"/>
              <a:buAutoNum type="arabicPeriod"/>
            </a:pPr>
            <a:r>
              <a:rPr lang="en-US" sz="1800" dirty="0">
                <a:solidFill>
                  <a:schemeClr val="bg1"/>
                </a:solidFill>
              </a:rPr>
              <a:t>Create example </a:t>
            </a:r>
            <a:r>
              <a:rPr lang="en-US" sz="1800" dirty="0" err="1">
                <a:solidFill>
                  <a:schemeClr val="bg1"/>
                </a:solidFill>
              </a:rPr>
              <a:t>ArgoCD</a:t>
            </a:r>
            <a:r>
              <a:rPr lang="en-US" sz="1800" dirty="0">
                <a:solidFill>
                  <a:schemeClr val="bg1"/>
                </a:solidFill>
              </a:rPr>
              <a:t> application</a:t>
            </a:r>
          </a:p>
          <a:p>
            <a:pPr marL="647669" lvl="1" indent="-342900">
              <a:buFont typeface="+mj-lt"/>
              <a:buAutoNum type="arabicPeriod"/>
            </a:pPr>
            <a:r>
              <a:rPr lang="en-US" dirty="0">
                <a:solidFill>
                  <a:schemeClr val="bg1"/>
                </a:solidFill>
              </a:rPr>
              <a:t>Connecting </a:t>
            </a:r>
            <a:r>
              <a:rPr lang="en-US" dirty="0" err="1">
                <a:solidFill>
                  <a:schemeClr val="bg1"/>
                </a:solidFill>
              </a:rPr>
              <a:t>ArgoCD</a:t>
            </a:r>
            <a:r>
              <a:rPr lang="en-US" dirty="0">
                <a:solidFill>
                  <a:schemeClr val="bg1"/>
                </a:solidFill>
              </a:rPr>
              <a:t> to Git Repo repository</a:t>
            </a:r>
            <a:endParaRPr lang="en-US" sz="1800" dirty="0">
              <a:solidFill>
                <a:schemeClr val="bg1"/>
              </a:solidFill>
            </a:endParaRPr>
          </a:p>
          <a:p>
            <a:endParaRPr lang="en-US" dirty="0">
              <a:solidFill>
                <a:schemeClr val="tx2"/>
              </a:solidFill>
            </a:endParaRPr>
          </a:p>
        </p:txBody>
      </p:sp>
      <p:pic>
        <p:nvPicPr>
          <p:cNvPr id="6" name="Picture 5">
            <a:extLst>
              <a:ext uri="{FF2B5EF4-FFF2-40B4-BE49-F238E27FC236}">
                <a16:creationId xmlns:a16="http://schemas.microsoft.com/office/drawing/2014/main" id="{FE70DBA1-B797-FBBC-3144-E25C8D3F49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3234" y="2946474"/>
            <a:ext cx="4874497" cy="3525687"/>
          </a:xfrm>
          <a:prstGeom prst="rect">
            <a:avLst/>
          </a:prstGeom>
        </p:spPr>
      </p:pic>
      <p:pic>
        <p:nvPicPr>
          <p:cNvPr id="8" name="Picture 7">
            <a:extLst>
              <a:ext uri="{FF2B5EF4-FFF2-40B4-BE49-F238E27FC236}">
                <a16:creationId xmlns:a16="http://schemas.microsoft.com/office/drawing/2014/main" id="{064DE606-271F-2296-8746-E574AE6935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9463" y="2946475"/>
            <a:ext cx="4874497" cy="3525687"/>
          </a:xfrm>
          <a:prstGeom prst="rect">
            <a:avLst/>
          </a:prstGeom>
        </p:spPr>
      </p:pic>
    </p:spTree>
    <p:extLst>
      <p:ext uri="{BB962C8B-B14F-4D97-AF65-F5344CB8AC3E}">
        <p14:creationId xmlns:p14="http://schemas.microsoft.com/office/powerpoint/2010/main" val="2578926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8B4E2-25AE-65EB-72F4-9E7BB4792A56}"/>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E290771-AB19-EE1E-046B-2701E01000C7}"/>
              </a:ext>
            </a:extLst>
          </p:cNvPr>
          <p:cNvGraphicFramePr>
            <a:graphicFrameLocks noGrp="1"/>
          </p:cNvGraphicFramePr>
          <p:nvPr>
            <p:extLst>
              <p:ext uri="{D42A27DB-BD31-4B8C-83A1-F6EECF244321}">
                <p14:modId xmlns:p14="http://schemas.microsoft.com/office/powerpoint/2010/main" val="3070471233"/>
              </p:ext>
            </p:extLst>
          </p:nvPr>
        </p:nvGraphicFramePr>
        <p:xfrm>
          <a:off x="6339840" y="509217"/>
          <a:ext cx="5589694" cy="5867035"/>
        </p:xfrm>
        <a:graphic>
          <a:graphicData uri="http://schemas.openxmlformats.org/drawingml/2006/table">
            <a:tbl>
              <a:tblPr firstRow="1" bandRow="1">
                <a:tableStyleId>{5C22544A-7EE6-4342-B048-85BDC9FD1C3A}</a:tableStyleId>
              </a:tblPr>
              <a:tblGrid>
                <a:gridCol w="5589694">
                  <a:extLst>
                    <a:ext uri="{9D8B030D-6E8A-4147-A177-3AD203B41FA5}">
                      <a16:colId xmlns:a16="http://schemas.microsoft.com/office/drawing/2014/main" val="954955120"/>
                    </a:ext>
                  </a:extLst>
                </a:gridCol>
              </a:tblGrid>
              <a:tr h="1804051">
                <a:tc>
                  <a:txBody>
                    <a:bodyPr/>
                    <a:lstStyle/>
                    <a:p>
                      <a:pPr algn="l">
                        <a:lnSpc>
                          <a:spcPct val="90000"/>
                        </a:lnSpc>
                        <a:spcAft>
                          <a:spcPts val="1200"/>
                        </a:spcAft>
                      </a:pPr>
                      <a:r>
                        <a:rPr lang="en-US" sz="1800" b="1" dirty="0">
                          <a:solidFill>
                            <a:schemeClr val="tx1">
                              <a:lumMod val="95000"/>
                            </a:schemeClr>
                          </a:solidFill>
                          <a:latin typeface="+mn-lt"/>
                        </a:rPr>
                        <a:t>Part 1: Kubernetes Basics and </a:t>
                      </a:r>
                      <a:r>
                        <a:rPr lang="en-US" sz="1800" b="1" dirty="0" err="1">
                          <a:solidFill>
                            <a:schemeClr val="tx1">
                              <a:lumMod val="95000"/>
                            </a:schemeClr>
                          </a:solidFill>
                          <a:latin typeface="+mn-lt"/>
                        </a:rPr>
                        <a:t>GitOps</a:t>
                      </a:r>
                      <a:endParaRPr lang="en-US" sz="1800" b="1" dirty="0">
                        <a:solidFill>
                          <a:schemeClr val="tx1">
                            <a:lumMod val="95000"/>
                          </a:schemeClr>
                        </a:solidFill>
                        <a:latin typeface="+mn-lt"/>
                      </a:endParaRPr>
                    </a:p>
                    <a:p>
                      <a:pPr algn="l">
                        <a:lnSpc>
                          <a:spcPct val="90000"/>
                        </a:lnSpc>
                        <a:spcAft>
                          <a:spcPts val="1200"/>
                        </a:spcAft>
                      </a:pPr>
                      <a:r>
                        <a:rPr lang="en-US" sz="1500" b="1" dirty="0">
                          <a:solidFill>
                            <a:schemeClr val="tx1">
                              <a:lumMod val="95000"/>
                            </a:schemeClr>
                          </a:solidFill>
                          <a:latin typeface="+mn-lt"/>
                        </a:rPr>
                        <a:t>Lecture: </a:t>
                      </a:r>
                      <a:r>
                        <a:rPr lang="en-US" sz="1500" b="0" dirty="0">
                          <a:solidFill>
                            <a:schemeClr val="tx1">
                              <a:lumMod val="95000"/>
                            </a:schemeClr>
                          </a:solidFill>
                          <a:latin typeface="+mn-lt"/>
                        </a:rPr>
                        <a:t>Basics of Kubernetes and introduction to </a:t>
                      </a:r>
                      <a:r>
                        <a:rPr lang="en-US" sz="1500" b="0" dirty="0" err="1">
                          <a:solidFill>
                            <a:schemeClr val="tx1">
                              <a:lumMod val="95000"/>
                            </a:schemeClr>
                          </a:solidFill>
                          <a:latin typeface="+mn-lt"/>
                        </a:rPr>
                        <a:t>GitOps</a:t>
                      </a:r>
                      <a:r>
                        <a:rPr lang="en-US" sz="1500" b="0" dirty="0">
                          <a:solidFill>
                            <a:schemeClr val="tx1">
                              <a:lumMod val="95000"/>
                            </a:schemeClr>
                          </a:solidFill>
                          <a:latin typeface="+mn-lt"/>
                        </a:rPr>
                        <a:t> and </a:t>
                      </a:r>
                      <a:r>
                        <a:rPr lang="en-US" sz="1500" b="0" dirty="0" err="1">
                          <a:solidFill>
                            <a:schemeClr val="tx1">
                              <a:lumMod val="95000"/>
                            </a:schemeClr>
                          </a:solidFill>
                          <a:latin typeface="+mn-lt"/>
                        </a:rPr>
                        <a:t>ArgoCD</a:t>
                      </a:r>
                      <a:endParaRPr lang="en-US" sz="1500" b="0" dirty="0">
                        <a:solidFill>
                          <a:schemeClr val="tx1">
                            <a:lumMod val="95000"/>
                          </a:schemeClr>
                        </a:solidFill>
                        <a:latin typeface="+mn-lt"/>
                      </a:endParaRPr>
                    </a:p>
                    <a:p>
                      <a:pPr algn="l">
                        <a:lnSpc>
                          <a:spcPct val="90000"/>
                        </a:lnSpc>
                        <a:spcAft>
                          <a:spcPts val="1200"/>
                        </a:spcAft>
                      </a:pPr>
                      <a:r>
                        <a:rPr lang="en-US" sz="1500" b="1" dirty="0">
                          <a:solidFill>
                            <a:schemeClr val="tx1">
                              <a:lumMod val="95000"/>
                            </a:schemeClr>
                          </a:solidFill>
                          <a:latin typeface="+mn-lt"/>
                        </a:rPr>
                        <a:t>Labs: </a:t>
                      </a:r>
                      <a:r>
                        <a:rPr lang="en-US" sz="1500" b="0" dirty="0">
                          <a:solidFill>
                            <a:schemeClr val="tx1">
                              <a:lumMod val="95000"/>
                            </a:schemeClr>
                          </a:solidFill>
                          <a:latin typeface="+mn-lt"/>
                        </a:rPr>
                        <a:t>1 Overview of The Class Environment, and 2 </a:t>
                      </a:r>
                      <a:r>
                        <a:rPr lang="en-US" sz="1500" b="0" dirty="0" err="1">
                          <a:solidFill>
                            <a:schemeClr val="tx1">
                              <a:lumMod val="95000"/>
                            </a:schemeClr>
                          </a:solidFill>
                          <a:latin typeface="+mn-lt"/>
                        </a:rPr>
                        <a:t>GitOps</a:t>
                      </a:r>
                      <a:r>
                        <a:rPr lang="en-US" sz="1500" b="0" dirty="0">
                          <a:solidFill>
                            <a:schemeClr val="tx1">
                              <a:lumMod val="95000"/>
                            </a:schemeClr>
                          </a:solidFill>
                          <a:latin typeface="+mn-lt"/>
                        </a:rPr>
                        <a:t> using </a:t>
                      </a:r>
                      <a:r>
                        <a:rPr lang="en-US" sz="1500" b="0" dirty="0" err="1">
                          <a:solidFill>
                            <a:schemeClr val="tx1">
                              <a:lumMod val="95000"/>
                            </a:schemeClr>
                          </a:solidFill>
                          <a:latin typeface="+mn-lt"/>
                        </a:rPr>
                        <a:t>ArgoCD</a:t>
                      </a:r>
                      <a:r>
                        <a:rPr lang="en-US" sz="1500" b="0" dirty="0">
                          <a:solidFill>
                            <a:schemeClr val="tx1">
                              <a:lumMod val="95000"/>
                            </a:schemeClr>
                          </a:solidFill>
                          <a:latin typeface="+mn-lt"/>
                        </a:rPr>
                        <a:t> </a:t>
                      </a:r>
                      <a:endParaRPr lang="en-US" sz="1500" b="0" kern="1200" dirty="0">
                        <a:solidFill>
                          <a:schemeClr val="tx1">
                            <a:lumMod val="95000"/>
                          </a:schemeClr>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154936">
                <a:tc>
                  <a:txBody>
                    <a:bodyPr/>
                    <a:lstStyle/>
                    <a:p>
                      <a:pPr marL="0" marR="0" lvl="0" indent="0" algn="l" defTabSz="914309" rtl="0" eaLnBrk="1" fontAlgn="auto" latinLnBrk="0" hangingPunct="1">
                        <a:lnSpc>
                          <a:spcPct val="90000"/>
                        </a:lnSpc>
                        <a:spcBef>
                          <a:spcPts val="0"/>
                        </a:spcBef>
                        <a:spcAft>
                          <a:spcPts val="1200"/>
                        </a:spcAft>
                        <a:buClrTx/>
                        <a:buSzTx/>
                        <a:buFontTx/>
                        <a:buNone/>
                        <a:tabLst/>
                        <a:defRPr/>
                      </a:pPr>
                      <a:r>
                        <a:rPr lang="en-US" sz="1800" b="1" kern="1200">
                          <a:solidFill>
                            <a:schemeClr val="tx2"/>
                          </a:solidFill>
                          <a:latin typeface="+mn-lt"/>
                          <a:ea typeface="+mn-ea"/>
                          <a:cs typeface="+mn-cs"/>
                        </a:rPr>
                        <a:t>Part 2: NIMs, Nemo Microservices and components </a:t>
                      </a:r>
                    </a:p>
                    <a:p>
                      <a:pPr marL="0" marR="0" lvl="0" indent="0" algn="l" defTabSz="914309" rtl="0" eaLnBrk="1" fontAlgn="auto" latinLnBrk="0" hangingPunct="1">
                        <a:lnSpc>
                          <a:spcPct val="90000"/>
                        </a:lnSpc>
                        <a:spcBef>
                          <a:spcPts val="0"/>
                        </a:spcBef>
                        <a:spcAft>
                          <a:spcPts val="1200"/>
                        </a:spcAft>
                        <a:buClrTx/>
                        <a:buSzTx/>
                        <a:buFontTx/>
                        <a:buNone/>
                        <a:tabLst/>
                        <a:defRPr/>
                      </a:pPr>
                      <a:r>
                        <a:rPr lang="en-US" sz="1500" b="1">
                          <a:solidFill>
                            <a:schemeClr val="bg1"/>
                          </a:solidFill>
                          <a:latin typeface="+mn-lt"/>
                        </a:rPr>
                        <a:t>Lecture: </a:t>
                      </a:r>
                      <a:r>
                        <a:rPr lang="en-US" sz="1500">
                          <a:solidFill>
                            <a:schemeClr val="bg1"/>
                          </a:solidFill>
                          <a:latin typeface="+mn-lt"/>
                        </a:rPr>
                        <a:t>Introduction to NIMs and Nemo Microservices</a:t>
                      </a:r>
                    </a:p>
                    <a:p>
                      <a:pPr algn="l">
                        <a:lnSpc>
                          <a:spcPct val="90000"/>
                        </a:lnSpc>
                        <a:spcAft>
                          <a:spcPts val="1200"/>
                        </a:spcAft>
                      </a:pPr>
                      <a:r>
                        <a:rPr lang="en-US" sz="1500" b="1">
                          <a:solidFill>
                            <a:schemeClr val="bg1"/>
                          </a:solidFill>
                          <a:latin typeface="+mn-lt"/>
                        </a:rPr>
                        <a:t>Labs: </a:t>
                      </a:r>
                      <a:r>
                        <a:rPr lang="en-US" sz="1500">
                          <a:solidFill>
                            <a:schemeClr val="bg1"/>
                          </a:solidFill>
                          <a:latin typeface="+mn-lt"/>
                        </a:rPr>
                        <a:t>3 Nemo Microservices Components Deployment, 4 Nemo Microservices Deployment</a:t>
                      </a:r>
                      <a:endParaRPr lang="en-US" sz="1500" b="0" kern="1200" noProof="0">
                        <a:solidFill>
                          <a:schemeClr val="bg1"/>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1908048">
                <a:tc>
                  <a:txBody>
                    <a:bodyPr/>
                    <a:lstStyle/>
                    <a:p>
                      <a:pPr marL="0" algn="l" defTabSz="914400" rtl="0" eaLnBrk="1" latinLnBrk="0" hangingPunct="1">
                        <a:lnSpc>
                          <a:spcPct val="90000"/>
                        </a:lnSpc>
                        <a:spcAft>
                          <a:spcPts val="1200"/>
                        </a:spcAft>
                      </a:pPr>
                      <a:r>
                        <a:rPr lang="en-US" sz="1800" b="1" kern="1200" dirty="0">
                          <a:solidFill>
                            <a:schemeClr val="tx1">
                              <a:lumMod val="95000"/>
                            </a:schemeClr>
                          </a:solidFill>
                          <a:latin typeface="+mn-lt"/>
                          <a:ea typeface="+mn-ea"/>
                          <a:cs typeface="+mn-cs"/>
                        </a:rPr>
                        <a:t>Part 3: Fine-tuning process and automation</a:t>
                      </a:r>
                    </a:p>
                    <a:p>
                      <a:pPr algn="l">
                        <a:lnSpc>
                          <a:spcPct val="90000"/>
                        </a:lnSpc>
                        <a:spcAft>
                          <a:spcPts val="1200"/>
                        </a:spcAft>
                      </a:pPr>
                      <a:r>
                        <a:rPr lang="en-US" sz="1500" b="1" kern="1200" dirty="0">
                          <a:solidFill>
                            <a:schemeClr val="tx1">
                              <a:lumMod val="95000"/>
                            </a:schemeClr>
                          </a:solidFill>
                          <a:latin typeface="+mn-lt"/>
                          <a:ea typeface="+mn-ea"/>
                          <a:cs typeface="+mn-cs"/>
                        </a:rPr>
                        <a:t>Lecture: </a:t>
                      </a:r>
                      <a:r>
                        <a:rPr lang="en-US" sz="1500" b="0" kern="1200" dirty="0">
                          <a:solidFill>
                            <a:schemeClr val="tx1">
                              <a:lumMod val="95000"/>
                            </a:schemeClr>
                          </a:solidFill>
                          <a:latin typeface="+mn-lt"/>
                          <a:ea typeface="+mn-ea"/>
                          <a:cs typeface="+mn-cs"/>
                        </a:rPr>
                        <a:t>Discussion on Fine Tuning process and creating workflows in Argo Workflows for automation</a:t>
                      </a:r>
                    </a:p>
                    <a:p>
                      <a:pPr algn="l">
                        <a:lnSpc>
                          <a:spcPct val="90000"/>
                        </a:lnSpc>
                        <a:spcAft>
                          <a:spcPts val="1200"/>
                        </a:spcAft>
                      </a:pPr>
                      <a:r>
                        <a:rPr lang="en-US" sz="1500" b="1" kern="1200" dirty="0">
                          <a:solidFill>
                            <a:schemeClr val="tx1">
                              <a:lumMod val="95000"/>
                            </a:schemeClr>
                          </a:solidFill>
                          <a:latin typeface="+mn-lt"/>
                          <a:ea typeface="+mn-ea"/>
                          <a:cs typeface="+mn-cs"/>
                        </a:rPr>
                        <a:t>Labs:  </a:t>
                      </a:r>
                      <a:r>
                        <a:rPr lang="en-US" sz="1500" b="0" kern="1200" dirty="0">
                          <a:solidFill>
                            <a:schemeClr val="tx1">
                              <a:lumMod val="95000"/>
                            </a:schemeClr>
                          </a:solidFill>
                          <a:latin typeface="+mn-lt"/>
                          <a:ea typeface="+mn-ea"/>
                          <a:cs typeface="+mn-cs"/>
                        </a:rPr>
                        <a:t>5 Interactive Fine Tuning using Nemo MS and  6 Fine Tuning Automation Pipelines using Argo Workflows </a:t>
                      </a:r>
                      <a:endParaRPr lang="en-US" sz="1500" kern="1200" dirty="0">
                        <a:solidFill>
                          <a:schemeClr val="tx1">
                            <a:lumMod val="95000"/>
                          </a:schemeClr>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2" name="TextBox 1">
            <a:extLst>
              <a:ext uri="{FF2B5EF4-FFF2-40B4-BE49-F238E27FC236}">
                <a16:creationId xmlns:a16="http://schemas.microsoft.com/office/drawing/2014/main" id="{C6BA0F1D-C5AD-2D8E-C3B1-6A4F4C7C1ABD}"/>
              </a:ext>
            </a:extLst>
          </p:cNvPr>
          <p:cNvSpPr txBox="1"/>
          <p:nvPr/>
        </p:nvSpPr>
        <p:spPr>
          <a:xfrm>
            <a:off x="6187756" y="76940"/>
            <a:ext cx="3749662" cy="584775"/>
          </a:xfrm>
          <a:prstGeom prst="rect">
            <a:avLst/>
          </a:prstGeom>
          <a:noFill/>
        </p:spPr>
        <p:txBody>
          <a:bodyPr wrap="square" rtlCol="0" anchor="b">
            <a:spAutoFit/>
          </a:bodyPr>
          <a:lstStyle/>
          <a:p>
            <a:pPr defTabSz="152385">
              <a:defRPr/>
            </a:pPr>
            <a:r>
              <a:rPr lang="en-US" sz="3200" b="1">
                <a:solidFill>
                  <a:srgbClr val="76B900"/>
                </a:solidFill>
                <a:latin typeface="NVIDIA Sans" panose="020B0503020203020204" pitchFamily="34" charset="0"/>
                <a:cs typeface="NVIDIA Sans" panose="020B0503020203020204" pitchFamily="34" charset="0"/>
              </a:rPr>
              <a:t>Agenda</a:t>
            </a:r>
          </a:p>
        </p:txBody>
      </p:sp>
      <p:sp>
        <p:nvSpPr>
          <p:cNvPr id="3" name="TextBox 2">
            <a:extLst>
              <a:ext uri="{FF2B5EF4-FFF2-40B4-BE49-F238E27FC236}">
                <a16:creationId xmlns:a16="http://schemas.microsoft.com/office/drawing/2014/main" id="{73EA4DAC-9CC1-90C6-1701-C89216DCF931}"/>
              </a:ext>
            </a:extLst>
          </p:cNvPr>
          <p:cNvSpPr txBox="1"/>
          <p:nvPr/>
        </p:nvSpPr>
        <p:spPr>
          <a:xfrm>
            <a:off x="476456" y="2312438"/>
            <a:ext cx="4014521" cy="2019014"/>
          </a:xfrm>
          <a:prstGeom prst="rect">
            <a:avLst/>
          </a:prstGeom>
          <a:noFill/>
        </p:spPr>
        <p:txBody>
          <a:bodyPr wrap="square">
            <a:spAutoFit/>
          </a:bodyPr>
          <a:lstStyle/>
          <a:p>
            <a:pPr algn="l">
              <a:lnSpc>
                <a:spcPct val="90000"/>
              </a:lnSpc>
              <a:spcAft>
                <a:spcPts val="1200"/>
              </a:spcAft>
            </a:pPr>
            <a:r>
              <a:rPr lang="en-US" sz="3200" b="1">
                <a:solidFill>
                  <a:schemeClr val="bg1"/>
                </a:solidFill>
                <a:latin typeface="+mn-lt"/>
              </a:rPr>
              <a:t>Part 2: NIMs, Nemo Microservices and Components</a:t>
            </a:r>
          </a:p>
          <a:p>
            <a:pPr algn="l">
              <a:lnSpc>
                <a:spcPct val="90000"/>
              </a:lnSpc>
              <a:spcAft>
                <a:spcPts val="1200"/>
              </a:spcAft>
            </a:pPr>
            <a:r>
              <a:rPr lang="en-US" sz="3200" b="1">
                <a:solidFill>
                  <a:schemeClr val="bg1"/>
                </a:solidFill>
              </a:rPr>
              <a:t>(Lecture)</a:t>
            </a:r>
            <a:endParaRPr lang="en-US" sz="3200" b="1">
              <a:solidFill>
                <a:schemeClr val="bg1"/>
              </a:solidFill>
              <a:latin typeface="+mn-lt"/>
            </a:endParaRPr>
          </a:p>
        </p:txBody>
      </p:sp>
    </p:spTree>
    <p:extLst>
      <p:ext uri="{BB962C8B-B14F-4D97-AF65-F5344CB8AC3E}">
        <p14:creationId xmlns:p14="http://schemas.microsoft.com/office/powerpoint/2010/main" val="213647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AB40-B1A3-7307-5148-E494A21BA275}"/>
              </a:ext>
            </a:extLst>
          </p:cNvPr>
          <p:cNvSpPr>
            <a:spLocks noGrp="1"/>
          </p:cNvSpPr>
          <p:nvPr>
            <p:ph type="title"/>
          </p:nvPr>
        </p:nvSpPr>
        <p:spPr/>
        <p:txBody>
          <a:bodyPr>
            <a:normAutofit/>
          </a:bodyPr>
          <a:lstStyle/>
          <a:p>
            <a:r>
              <a:rPr lang="en-US" sz="3200"/>
              <a:t>Challenges Experimenting with Generative AI</a:t>
            </a:r>
          </a:p>
        </p:txBody>
      </p:sp>
      <p:sp>
        <p:nvSpPr>
          <p:cNvPr id="3" name="Text Placeholder 2">
            <a:extLst>
              <a:ext uri="{FF2B5EF4-FFF2-40B4-BE49-F238E27FC236}">
                <a16:creationId xmlns:a16="http://schemas.microsoft.com/office/drawing/2014/main" id="{86B4C9FA-730C-1A98-2466-73D0402AAB64}"/>
              </a:ext>
            </a:extLst>
          </p:cNvPr>
          <p:cNvSpPr>
            <a:spLocks noGrp="1"/>
          </p:cNvSpPr>
          <p:nvPr>
            <p:ph type="body" sz="quarter" idx="10"/>
          </p:nvPr>
        </p:nvSpPr>
        <p:spPr/>
        <p:txBody>
          <a:bodyPr/>
          <a:lstStyle/>
          <a:p>
            <a:r>
              <a:rPr lang="en-US" sz="2000"/>
              <a:t>Organizations must choose between ease of use and control</a:t>
            </a:r>
          </a:p>
        </p:txBody>
      </p:sp>
      <p:grpSp>
        <p:nvGrpSpPr>
          <p:cNvPr id="9" name="Group 8">
            <a:extLst>
              <a:ext uri="{FF2B5EF4-FFF2-40B4-BE49-F238E27FC236}">
                <a16:creationId xmlns:a16="http://schemas.microsoft.com/office/drawing/2014/main" id="{655A3FE3-0903-14D4-2006-1D88BC1CF066}"/>
              </a:ext>
            </a:extLst>
          </p:cNvPr>
          <p:cNvGrpSpPr/>
          <p:nvPr/>
        </p:nvGrpSpPr>
        <p:grpSpPr>
          <a:xfrm>
            <a:off x="2604166" y="2253339"/>
            <a:ext cx="6983668" cy="3573888"/>
            <a:chOff x="2517563" y="6760016"/>
            <a:chExt cx="12515054" cy="10721663"/>
          </a:xfrm>
        </p:grpSpPr>
        <p:sp>
          <p:nvSpPr>
            <p:cNvPr id="10" name="Google Shape;980;g103e96a463b_1_8">
              <a:extLst>
                <a:ext uri="{FF2B5EF4-FFF2-40B4-BE49-F238E27FC236}">
                  <a16:creationId xmlns:a16="http://schemas.microsoft.com/office/drawing/2014/main" id="{DFB882A8-6B2B-8618-33F9-ED794CF26EE8}"/>
                </a:ext>
              </a:extLst>
            </p:cNvPr>
            <p:cNvSpPr/>
            <p:nvPr/>
          </p:nvSpPr>
          <p:spPr>
            <a:xfrm>
              <a:off x="2517563" y="6811281"/>
              <a:ext cx="6126480" cy="10670398"/>
            </a:xfrm>
            <a:prstGeom prst="rect">
              <a:avLst/>
            </a:prstGeom>
            <a:solidFill>
              <a:srgbClr val="F2F2F2"/>
            </a:solidFill>
            <a:ln>
              <a:noFill/>
            </a:ln>
          </p:spPr>
          <p:txBody>
            <a:bodyPr spcFirstLastPara="1" wrap="square" lIns="30483" tIns="15233" rIns="30483" bIns="15233" anchor="b" anchorCtr="0">
              <a:noAutofit/>
            </a:bodyPr>
            <a:lstStyle/>
            <a:p>
              <a:pPr algn="ctr"/>
              <a:endParaRPr lang="en-US" sz="1333">
                <a:solidFill>
                  <a:schemeClr val="bg1"/>
                </a:solidFill>
                <a:ea typeface="Trebuchet MS"/>
                <a:cs typeface="Trebuchet MS"/>
                <a:sym typeface="Trebuchet MS"/>
              </a:endParaRPr>
            </a:p>
            <a:p>
              <a:pPr algn="ctr"/>
              <a:endParaRPr lang="en-US" sz="1333">
                <a:solidFill>
                  <a:schemeClr val="bg1"/>
                </a:solidFill>
                <a:ea typeface="Trebuchet MS"/>
                <a:cs typeface="Trebuchet MS"/>
                <a:sym typeface="Trebuchet MS"/>
              </a:endParaRPr>
            </a:p>
            <a:p>
              <a:pPr algn="ctr"/>
              <a:endParaRPr lang="en-US" sz="1333">
                <a:solidFill>
                  <a:schemeClr val="bg1"/>
                </a:solidFill>
                <a:ea typeface="Trebuchet MS"/>
                <a:cs typeface="Trebuchet MS"/>
                <a:sym typeface="Trebuchet MS"/>
              </a:endParaRPr>
            </a:p>
          </p:txBody>
        </p:sp>
        <p:sp>
          <p:nvSpPr>
            <p:cNvPr id="12" name="Google Shape;980;g103e96a463b_1_8">
              <a:extLst>
                <a:ext uri="{FF2B5EF4-FFF2-40B4-BE49-F238E27FC236}">
                  <a16:creationId xmlns:a16="http://schemas.microsoft.com/office/drawing/2014/main" id="{C4D26A7E-A76A-A830-8CDF-070C270E63AA}"/>
                </a:ext>
              </a:extLst>
            </p:cNvPr>
            <p:cNvSpPr/>
            <p:nvPr/>
          </p:nvSpPr>
          <p:spPr>
            <a:xfrm>
              <a:off x="8906137" y="6760016"/>
              <a:ext cx="6126480" cy="10670398"/>
            </a:xfrm>
            <a:prstGeom prst="rect">
              <a:avLst/>
            </a:prstGeom>
            <a:solidFill>
              <a:srgbClr val="F2F2F2"/>
            </a:solidFill>
            <a:ln>
              <a:noFill/>
            </a:ln>
          </p:spPr>
          <p:txBody>
            <a:bodyPr spcFirstLastPara="1" wrap="square" lIns="30483" tIns="15233" rIns="30483" bIns="15233" anchor="b" anchorCtr="0">
              <a:noAutofit/>
            </a:bodyPr>
            <a:lstStyle/>
            <a:p>
              <a:pPr algn="ctr"/>
              <a:endParaRPr lang="en-US" sz="1333">
                <a:solidFill>
                  <a:schemeClr val="bg1"/>
                </a:solidFill>
                <a:ea typeface="Trebuchet MS"/>
                <a:cs typeface="Trebuchet MS"/>
                <a:sym typeface="Trebuchet MS"/>
              </a:endParaRPr>
            </a:p>
            <a:p>
              <a:pPr algn="ctr"/>
              <a:endParaRPr lang="en-US" sz="1333">
                <a:solidFill>
                  <a:schemeClr val="bg1"/>
                </a:solidFill>
                <a:ea typeface="Trebuchet MS"/>
                <a:cs typeface="Trebuchet MS"/>
                <a:sym typeface="Trebuchet MS"/>
              </a:endParaRPr>
            </a:p>
            <a:p>
              <a:pPr algn="ctr"/>
              <a:endParaRPr lang="en-US" sz="1333">
                <a:solidFill>
                  <a:schemeClr val="bg1"/>
                </a:solidFill>
                <a:ea typeface="Trebuchet MS"/>
                <a:cs typeface="Trebuchet MS"/>
                <a:sym typeface="Trebuchet MS"/>
              </a:endParaRPr>
            </a:p>
          </p:txBody>
        </p:sp>
      </p:grpSp>
      <p:pic>
        <p:nvPicPr>
          <p:cNvPr id="14" name="Graphic 13" descr="Cloud with solid fill">
            <a:extLst>
              <a:ext uri="{FF2B5EF4-FFF2-40B4-BE49-F238E27FC236}">
                <a16:creationId xmlns:a16="http://schemas.microsoft.com/office/drawing/2014/main" id="{4513151C-5BE1-F9D3-97CC-5A6B9133F1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22391" y="2448396"/>
            <a:ext cx="1766362" cy="1766361"/>
          </a:xfrm>
          <a:prstGeom prst="rect">
            <a:avLst/>
          </a:prstGeom>
        </p:spPr>
      </p:pic>
      <p:cxnSp>
        <p:nvCxnSpPr>
          <p:cNvPr id="47" name="Straight Arrow Connector 46">
            <a:extLst>
              <a:ext uri="{FF2B5EF4-FFF2-40B4-BE49-F238E27FC236}">
                <a16:creationId xmlns:a16="http://schemas.microsoft.com/office/drawing/2014/main" id="{BB873D65-E06C-55FE-5069-EA4F7DF40124}"/>
              </a:ext>
            </a:extLst>
          </p:cNvPr>
          <p:cNvCxnSpPr>
            <a:cxnSpLocks/>
          </p:cNvCxnSpPr>
          <p:nvPr/>
        </p:nvCxnSpPr>
        <p:spPr>
          <a:xfrm flipV="1">
            <a:off x="4318207" y="4189435"/>
            <a:ext cx="0" cy="6096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5CC4188-4E10-286E-8791-584816065E55}"/>
              </a:ext>
            </a:extLst>
          </p:cNvPr>
          <p:cNvSpPr txBox="1"/>
          <p:nvPr/>
        </p:nvSpPr>
        <p:spPr>
          <a:xfrm>
            <a:off x="428299" y="4475713"/>
            <a:ext cx="2133600" cy="461537"/>
          </a:xfrm>
          <a:prstGeom prst="rect">
            <a:avLst/>
          </a:prstGeom>
          <a:noFill/>
        </p:spPr>
        <p:txBody>
          <a:bodyPr wrap="square" rtlCol="0">
            <a:spAutoFit/>
          </a:bodyPr>
          <a:lstStyle/>
          <a:p>
            <a:pPr algn="r" defTabSz="152385">
              <a:lnSpc>
                <a:spcPct val="90000"/>
              </a:lnSpc>
              <a:defRPr/>
            </a:pPr>
            <a:r>
              <a:rPr lang="en-US" sz="1333">
                <a:solidFill>
                  <a:srgbClr val="000000"/>
                </a:solidFill>
                <a:latin typeface="NVIDIA Sans" panose="020B0503020203020204" pitchFamily="34" charset="0"/>
                <a:cs typeface="NVIDIA Sans" panose="020B0503020203020204" pitchFamily="34" charset="0"/>
              </a:rPr>
              <a:t>Data and prompts are </a:t>
            </a:r>
            <a:r>
              <a:rPr lang="en-US" sz="1333" b="1">
                <a:solidFill>
                  <a:schemeClr val="accent4"/>
                </a:solidFill>
                <a:latin typeface="NVIDIA Sans" panose="020B0503020203020204" pitchFamily="34" charset="0"/>
                <a:cs typeface="NVIDIA Sans" panose="020B0503020203020204" pitchFamily="34" charset="0"/>
              </a:rPr>
              <a:t>shared externally</a:t>
            </a:r>
          </a:p>
        </p:txBody>
      </p:sp>
      <p:grpSp>
        <p:nvGrpSpPr>
          <p:cNvPr id="37" name="Group 36">
            <a:extLst>
              <a:ext uri="{FF2B5EF4-FFF2-40B4-BE49-F238E27FC236}">
                <a16:creationId xmlns:a16="http://schemas.microsoft.com/office/drawing/2014/main" id="{1101660D-B238-B21A-C4F4-3C26CFFB2CD9}"/>
              </a:ext>
            </a:extLst>
          </p:cNvPr>
          <p:cNvGrpSpPr/>
          <p:nvPr/>
        </p:nvGrpSpPr>
        <p:grpSpPr>
          <a:xfrm>
            <a:off x="3559848" y="4734135"/>
            <a:ext cx="1507343" cy="1030253"/>
            <a:chOff x="14237973" y="3188841"/>
            <a:chExt cx="1644363" cy="1123904"/>
          </a:xfrm>
        </p:grpSpPr>
        <p:pic>
          <p:nvPicPr>
            <p:cNvPr id="38" name="Graphic 37">
              <a:extLst>
                <a:ext uri="{FF2B5EF4-FFF2-40B4-BE49-F238E27FC236}">
                  <a16:creationId xmlns:a16="http://schemas.microsoft.com/office/drawing/2014/main" id="{8C3AC8A2-9E32-40A7-247B-5F32CFBF05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79777" y="3296409"/>
              <a:ext cx="428625" cy="476250"/>
            </a:xfrm>
            <a:prstGeom prst="rect">
              <a:avLst/>
            </a:prstGeom>
          </p:spPr>
        </p:pic>
        <p:grpSp>
          <p:nvGrpSpPr>
            <p:cNvPr id="39" name="Group 38">
              <a:extLst>
                <a:ext uri="{FF2B5EF4-FFF2-40B4-BE49-F238E27FC236}">
                  <a16:creationId xmlns:a16="http://schemas.microsoft.com/office/drawing/2014/main" id="{F124428B-BE44-7405-2C33-2F1CF7B989DB}"/>
                </a:ext>
              </a:extLst>
            </p:cNvPr>
            <p:cNvGrpSpPr/>
            <p:nvPr/>
          </p:nvGrpSpPr>
          <p:grpSpPr>
            <a:xfrm>
              <a:off x="14237973" y="3188841"/>
              <a:ext cx="1644363" cy="1123904"/>
              <a:chOff x="19521773" y="1784604"/>
              <a:chExt cx="1644363" cy="1123904"/>
            </a:xfrm>
          </p:grpSpPr>
          <p:sp>
            <p:nvSpPr>
              <p:cNvPr id="42" name="Rectangle 41">
                <a:extLst>
                  <a:ext uri="{FF2B5EF4-FFF2-40B4-BE49-F238E27FC236}">
                    <a16:creationId xmlns:a16="http://schemas.microsoft.com/office/drawing/2014/main" id="{69B2DD2B-3556-5607-0AA5-773EA3E2EA2F}"/>
                  </a:ext>
                </a:extLst>
              </p:cNvPr>
              <p:cNvSpPr/>
              <p:nvPr/>
            </p:nvSpPr>
            <p:spPr>
              <a:xfrm>
                <a:off x="19521773" y="2625479"/>
                <a:ext cx="1644363" cy="283029"/>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lIns="30480" tIns="15240" rIns="30480" bIns="15240" rtlCol="0" anchor="t"/>
              <a:lstStyle/>
              <a:p>
                <a:pPr algn="ctr"/>
                <a:endParaRPr lang="en-US" sz="1333">
                  <a:solidFill>
                    <a:schemeClr val="bg1">
                      <a:lumMod val="85000"/>
                      <a:lumOff val="15000"/>
                    </a:schemeClr>
                  </a:solidFill>
                </a:endParaRPr>
              </a:p>
            </p:txBody>
          </p:sp>
          <p:grpSp>
            <p:nvGrpSpPr>
              <p:cNvPr id="43" name="Group 42">
                <a:extLst>
                  <a:ext uri="{FF2B5EF4-FFF2-40B4-BE49-F238E27FC236}">
                    <a16:creationId xmlns:a16="http://schemas.microsoft.com/office/drawing/2014/main" id="{2AC0AABA-ED52-F8D2-4A19-050806B3D357}"/>
                  </a:ext>
                </a:extLst>
              </p:cNvPr>
              <p:cNvGrpSpPr/>
              <p:nvPr/>
            </p:nvGrpSpPr>
            <p:grpSpPr>
              <a:xfrm>
                <a:off x="19943062" y="1784604"/>
                <a:ext cx="812012" cy="812012"/>
                <a:chOff x="19995295" y="1784604"/>
                <a:chExt cx="812012" cy="812012"/>
              </a:xfrm>
            </p:grpSpPr>
            <p:sp>
              <p:nvSpPr>
                <p:cNvPr id="44" name="Oval 43">
                  <a:extLst>
                    <a:ext uri="{FF2B5EF4-FFF2-40B4-BE49-F238E27FC236}">
                      <a16:creationId xmlns:a16="http://schemas.microsoft.com/office/drawing/2014/main" id="{91A82DD1-897F-14E6-5F06-26DED29173E8}"/>
                    </a:ext>
                  </a:extLst>
                </p:cNvPr>
                <p:cNvSpPr/>
                <p:nvPr/>
              </p:nvSpPr>
              <p:spPr>
                <a:xfrm>
                  <a:off x="19995295" y="1784604"/>
                  <a:ext cx="812012" cy="812012"/>
                </a:xfrm>
                <a:prstGeom prst="ellipse">
                  <a:avLst/>
                </a:prstGeom>
                <a:solidFill>
                  <a:srgbClr val="1274B6"/>
                </a:solid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a:endParaRPr lang="en-US" sz="1467">
                    <a:solidFill>
                      <a:schemeClr val="tx1"/>
                    </a:solidFill>
                  </a:endParaRPr>
                </a:p>
              </p:txBody>
            </p:sp>
            <p:pic>
              <p:nvPicPr>
                <p:cNvPr id="45" name="Graphic 44">
                  <a:extLst>
                    <a:ext uri="{FF2B5EF4-FFF2-40B4-BE49-F238E27FC236}">
                      <a16:creationId xmlns:a16="http://schemas.microsoft.com/office/drawing/2014/main" id="{3E357D49-72A7-47D1-7BBA-1968052B60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83784" y="1943842"/>
                  <a:ext cx="428625" cy="476250"/>
                </a:xfrm>
                <a:prstGeom prst="rect">
                  <a:avLst/>
                </a:prstGeom>
              </p:spPr>
            </p:pic>
          </p:grpSp>
        </p:grpSp>
        <p:sp>
          <p:nvSpPr>
            <p:cNvPr id="40" name="Rectangle 39">
              <a:extLst>
                <a:ext uri="{FF2B5EF4-FFF2-40B4-BE49-F238E27FC236}">
                  <a16:creationId xmlns:a16="http://schemas.microsoft.com/office/drawing/2014/main" id="{44433A9A-F4F2-BAE2-833F-D2A74F928A68}"/>
                </a:ext>
              </a:extLst>
            </p:cNvPr>
            <p:cNvSpPr/>
            <p:nvPr/>
          </p:nvSpPr>
          <p:spPr>
            <a:xfrm>
              <a:off x="15041307" y="3402920"/>
              <a:ext cx="159807" cy="140380"/>
            </a:xfrm>
            <a:prstGeom prst="rect">
              <a:avLst/>
            </a:prstGeom>
            <a:solidFill>
              <a:srgbClr val="1271B1"/>
            </a:solid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a:endParaRPr lang="en-US" sz="1467">
                <a:solidFill>
                  <a:schemeClr val="tx1"/>
                </a:solidFill>
              </a:endParaRPr>
            </a:p>
          </p:txBody>
        </p:sp>
        <p:pic>
          <p:nvPicPr>
            <p:cNvPr id="41" name="Graphic 40">
              <a:extLst>
                <a:ext uri="{FF2B5EF4-FFF2-40B4-BE49-F238E27FC236}">
                  <a16:creationId xmlns:a16="http://schemas.microsoft.com/office/drawing/2014/main" id="{F999CBF1-5BAB-B1FA-4473-B4D3EA940C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01004" y="3400092"/>
              <a:ext cx="200110" cy="133404"/>
            </a:xfrm>
            <a:prstGeom prst="rect">
              <a:avLst/>
            </a:prstGeom>
          </p:spPr>
        </p:pic>
      </p:grpSp>
      <p:grpSp>
        <p:nvGrpSpPr>
          <p:cNvPr id="5" name="Group 4">
            <a:extLst>
              <a:ext uri="{FF2B5EF4-FFF2-40B4-BE49-F238E27FC236}">
                <a16:creationId xmlns:a16="http://schemas.microsoft.com/office/drawing/2014/main" id="{2C79AA4B-42E7-1D50-04AC-FDE7CB1B245D}"/>
              </a:ext>
            </a:extLst>
          </p:cNvPr>
          <p:cNvGrpSpPr/>
          <p:nvPr/>
        </p:nvGrpSpPr>
        <p:grpSpPr>
          <a:xfrm>
            <a:off x="2604166" y="1660827"/>
            <a:ext cx="6979262" cy="609600"/>
            <a:chOff x="2517563" y="4982481"/>
            <a:chExt cx="12502365" cy="1828800"/>
          </a:xfrm>
        </p:grpSpPr>
        <p:sp>
          <p:nvSpPr>
            <p:cNvPr id="6" name="Google Shape;981;g103e96a463b_1_8">
              <a:extLst>
                <a:ext uri="{FF2B5EF4-FFF2-40B4-BE49-F238E27FC236}">
                  <a16:creationId xmlns:a16="http://schemas.microsoft.com/office/drawing/2014/main" id="{9F01E680-DAED-B9D2-B047-A708374A08E2}"/>
                </a:ext>
              </a:extLst>
            </p:cNvPr>
            <p:cNvSpPr txBox="1"/>
            <p:nvPr/>
          </p:nvSpPr>
          <p:spPr>
            <a:xfrm>
              <a:off x="2517563" y="4982481"/>
              <a:ext cx="6126480" cy="1828800"/>
            </a:xfrm>
            <a:prstGeom prst="rect">
              <a:avLst/>
            </a:prstGeom>
            <a:solidFill>
              <a:schemeClr val="accent4"/>
            </a:solidFill>
            <a:ln>
              <a:noFill/>
            </a:ln>
          </p:spPr>
          <p:txBody>
            <a:bodyPr spcFirstLastPara="1" wrap="square" lIns="30483" tIns="15233" rIns="30483" bIns="15233" anchor="ctr" anchorCtr="0">
              <a:noAutofit/>
            </a:bodyPr>
            <a:lstStyle/>
            <a:p>
              <a:pPr algn="ctr">
                <a:lnSpc>
                  <a:spcPct val="90000"/>
                </a:lnSpc>
              </a:pPr>
              <a:r>
                <a:rPr lang="en-US" sz="1333">
                  <a:sym typeface="Trebuchet MS"/>
                </a:rPr>
                <a:t>Managed Generative AI Services</a:t>
              </a:r>
              <a:endParaRPr lang="en-US" sz="1333"/>
            </a:p>
          </p:txBody>
        </p:sp>
        <p:sp>
          <p:nvSpPr>
            <p:cNvPr id="8" name="Google Shape;981;g103e96a463b_1_8">
              <a:extLst>
                <a:ext uri="{FF2B5EF4-FFF2-40B4-BE49-F238E27FC236}">
                  <a16:creationId xmlns:a16="http://schemas.microsoft.com/office/drawing/2014/main" id="{56B64C86-8C2C-7812-33FE-2635E76EE8B0}"/>
                </a:ext>
              </a:extLst>
            </p:cNvPr>
            <p:cNvSpPr txBox="1"/>
            <p:nvPr/>
          </p:nvSpPr>
          <p:spPr>
            <a:xfrm>
              <a:off x="8893448" y="4982481"/>
              <a:ext cx="6126480" cy="1828800"/>
            </a:xfrm>
            <a:prstGeom prst="rect">
              <a:avLst/>
            </a:prstGeom>
            <a:solidFill>
              <a:schemeClr val="accent4"/>
            </a:solidFill>
            <a:ln>
              <a:noFill/>
            </a:ln>
          </p:spPr>
          <p:txBody>
            <a:bodyPr spcFirstLastPara="1" wrap="square" lIns="30483" tIns="15233" rIns="30483" bIns="15233" anchor="ctr" anchorCtr="0">
              <a:noAutofit/>
            </a:bodyPr>
            <a:lstStyle/>
            <a:p>
              <a:pPr algn="ctr">
                <a:lnSpc>
                  <a:spcPct val="90000"/>
                </a:lnSpc>
              </a:pPr>
              <a:r>
                <a:rPr lang="en-US" sz="1333">
                  <a:sym typeface="Trebuchet MS"/>
                </a:rPr>
                <a:t>Do-It-Yourself Deployment </a:t>
              </a:r>
              <a:endParaRPr lang="en-US" sz="1333"/>
            </a:p>
          </p:txBody>
        </p:sp>
      </p:grpSp>
      <p:sp>
        <p:nvSpPr>
          <p:cNvPr id="89" name="Rectangle 88">
            <a:extLst>
              <a:ext uri="{FF2B5EF4-FFF2-40B4-BE49-F238E27FC236}">
                <a16:creationId xmlns:a16="http://schemas.microsoft.com/office/drawing/2014/main" id="{998E738E-012B-6E2F-FCCC-8EF6ECBB8343}"/>
              </a:ext>
            </a:extLst>
          </p:cNvPr>
          <p:cNvSpPr/>
          <p:nvPr/>
        </p:nvSpPr>
        <p:spPr>
          <a:xfrm>
            <a:off x="2998090" y="4587573"/>
            <a:ext cx="2671727" cy="95250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20" name="Rectangle 119">
            <a:extLst>
              <a:ext uri="{FF2B5EF4-FFF2-40B4-BE49-F238E27FC236}">
                <a16:creationId xmlns:a16="http://schemas.microsoft.com/office/drawing/2014/main" id="{230732EF-923C-C28F-FF4B-7068AE401297}"/>
              </a:ext>
            </a:extLst>
          </p:cNvPr>
          <p:cNvSpPr/>
          <p:nvPr/>
        </p:nvSpPr>
        <p:spPr>
          <a:xfrm>
            <a:off x="6526481" y="2463562"/>
            <a:ext cx="2671727" cy="305967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cxnSp>
        <p:nvCxnSpPr>
          <p:cNvPr id="121" name="Straight Arrow Connector 120">
            <a:extLst>
              <a:ext uri="{FF2B5EF4-FFF2-40B4-BE49-F238E27FC236}">
                <a16:creationId xmlns:a16="http://schemas.microsoft.com/office/drawing/2014/main" id="{D9370BE3-BC20-D8E4-7F59-E6D3B535653C}"/>
              </a:ext>
            </a:extLst>
          </p:cNvPr>
          <p:cNvCxnSpPr>
            <a:cxnSpLocks/>
          </p:cNvCxnSpPr>
          <p:nvPr/>
        </p:nvCxnSpPr>
        <p:spPr>
          <a:xfrm flipV="1">
            <a:off x="7869727" y="4125350"/>
            <a:ext cx="0" cy="6096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AD47EAF0-8F2E-CD74-B257-742C5AFC9BAC}"/>
              </a:ext>
            </a:extLst>
          </p:cNvPr>
          <p:cNvGrpSpPr/>
          <p:nvPr/>
        </p:nvGrpSpPr>
        <p:grpSpPr>
          <a:xfrm>
            <a:off x="7108673" y="4717292"/>
            <a:ext cx="1507343" cy="1030253"/>
            <a:chOff x="14237973" y="3188841"/>
            <a:chExt cx="1644363" cy="1123904"/>
          </a:xfrm>
        </p:grpSpPr>
        <p:pic>
          <p:nvPicPr>
            <p:cNvPr id="123" name="Graphic 122">
              <a:extLst>
                <a:ext uri="{FF2B5EF4-FFF2-40B4-BE49-F238E27FC236}">
                  <a16:creationId xmlns:a16="http://schemas.microsoft.com/office/drawing/2014/main" id="{AB90E26D-3373-1F23-700F-7212BC9DD9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79777" y="3296409"/>
              <a:ext cx="428625" cy="476250"/>
            </a:xfrm>
            <a:prstGeom prst="rect">
              <a:avLst/>
            </a:prstGeom>
          </p:spPr>
        </p:pic>
        <p:grpSp>
          <p:nvGrpSpPr>
            <p:cNvPr id="124" name="Group 123">
              <a:extLst>
                <a:ext uri="{FF2B5EF4-FFF2-40B4-BE49-F238E27FC236}">
                  <a16:creationId xmlns:a16="http://schemas.microsoft.com/office/drawing/2014/main" id="{F07E012B-41DF-96A7-00D8-F8804D59B20C}"/>
                </a:ext>
              </a:extLst>
            </p:cNvPr>
            <p:cNvGrpSpPr/>
            <p:nvPr/>
          </p:nvGrpSpPr>
          <p:grpSpPr>
            <a:xfrm>
              <a:off x="14237973" y="3188841"/>
              <a:ext cx="1644363" cy="1123904"/>
              <a:chOff x="19521773" y="1784604"/>
              <a:chExt cx="1644363" cy="1123904"/>
            </a:xfrm>
          </p:grpSpPr>
          <p:sp>
            <p:nvSpPr>
              <p:cNvPr id="127" name="Rectangle 126">
                <a:extLst>
                  <a:ext uri="{FF2B5EF4-FFF2-40B4-BE49-F238E27FC236}">
                    <a16:creationId xmlns:a16="http://schemas.microsoft.com/office/drawing/2014/main" id="{7B43C584-5EDE-9848-AD77-A5C3EBE44D4C}"/>
                  </a:ext>
                </a:extLst>
              </p:cNvPr>
              <p:cNvSpPr/>
              <p:nvPr/>
            </p:nvSpPr>
            <p:spPr>
              <a:xfrm>
                <a:off x="19521773" y="2625479"/>
                <a:ext cx="1644363" cy="283029"/>
              </a:xfrm>
              <a:prstGeom prst="rect">
                <a:avLst/>
              </a:prstGeom>
              <a:no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lIns="30480" tIns="15240" rIns="30480" bIns="15240" rtlCol="0" anchor="t"/>
              <a:lstStyle/>
              <a:p>
                <a:pPr algn="ctr"/>
                <a:endParaRPr lang="en-US" sz="1333">
                  <a:solidFill>
                    <a:schemeClr val="bg1">
                      <a:lumMod val="85000"/>
                      <a:lumOff val="15000"/>
                    </a:schemeClr>
                  </a:solidFill>
                </a:endParaRPr>
              </a:p>
            </p:txBody>
          </p:sp>
          <p:grpSp>
            <p:nvGrpSpPr>
              <p:cNvPr id="128" name="Group 127">
                <a:extLst>
                  <a:ext uri="{FF2B5EF4-FFF2-40B4-BE49-F238E27FC236}">
                    <a16:creationId xmlns:a16="http://schemas.microsoft.com/office/drawing/2014/main" id="{DAFA26B4-0523-ED7E-D598-81D4EB14FBBA}"/>
                  </a:ext>
                </a:extLst>
              </p:cNvPr>
              <p:cNvGrpSpPr/>
              <p:nvPr/>
            </p:nvGrpSpPr>
            <p:grpSpPr>
              <a:xfrm>
                <a:off x="19943062" y="1784604"/>
                <a:ext cx="812012" cy="812012"/>
                <a:chOff x="19995295" y="1784604"/>
                <a:chExt cx="812012" cy="812012"/>
              </a:xfrm>
            </p:grpSpPr>
            <p:sp>
              <p:nvSpPr>
                <p:cNvPr id="129" name="Oval 128">
                  <a:extLst>
                    <a:ext uri="{FF2B5EF4-FFF2-40B4-BE49-F238E27FC236}">
                      <a16:creationId xmlns:a16="http://schemas.microsoft.com/office/drawing/2014/main" id="{3F4E06EF-4150-D2B6-E1E6-9545B8E4CEB9}"/>
                    </a:ext>
                  </a:extLst>
                </p:cNvPr>
                <p:cNvSpPr/>
                <p:nvPr/>
              </p:nvSpPr>
              <p:spPr>
                <a:xfrm>
                  <a:off x="19995295" y="1784604"/>
                  <a:ext cx="812012" cy="812012"/>
                </a:xfrm>
                <a:prstGeom prst="ellipse">
                  <a:avLst/>
                </a:prstGeom>
                <a:solidFill>
                  <a:srgbClr val="1274B6"/>
                </a:solid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a:endParaRPr lang="en-US" sz="1467">
                    <a:solidFill>
                      <a:schemeClr val="tx1"/>
                    </a:solidFill>
                  </a:endParaRPr>
                </a:p>
              </p:txBody>
            </p:sp>
            <p:pic>
              <p:nvPicPr>
                <p:cNvPr id="130" name="Graphic 129">
                  <a:extLst>
                    <a:ext uri="{FF2B5EF4-FFF2-40B4-BE49-F238E27FC236}">
                      <a16:creationId xmlns:a16="http://schemas.microsoft.com/office/drawing/2014/main" id="{8BB2E0DF-EE45-6390-6E1B-6DB3EDE294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83784" y="1943842"/>
                  <a:ext cx="428625" cy="476250"/>
                </a:xfrm>
                <a:prstGeom prst="rect">
                  <a:avLst/>
                </a:prstGeom>
              </p:spPr>
            </p:pic>
          </p:grpSp>
        </p:grpSp>
        <p:sp>
          <p:nvSpPr>
            <p:cNvPr id="125" name="Rectangle 124">
              <a:extLst>
                <a:ext uri="{FF2B5EF4-FFF2-40B4-BE49-F238E27FC236}">
                  <a16:creationId xmlns:a16="http://schemas.microsoft.com/office/drawing/2014/main" id="{4F29CF15-550F-87E4-73EB-71DDDA5B1344}"/>
                </a:ext>
              </a:extLst>
            </p:cNvPr>
            <p:cNvSpPr/>
            <p:nvPr/>
          </p:nvSpPr>
          <p:spPr>
            <a:xfrm>
              <a:off x="15041307" y="3402920"/>
              <a:ext cx="159807" cy="140380"/>
            </a:xfrm>
            <a:prstGeom prst="rect">
              <a:avLst/>
            </a:prstGeom>
            <a:solidFill>
              <a:srgbClr val="1271B1"/>
            </a:solid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15240" rtlCol="0" anchor="ctr"/>
            <a:lstStyle/>
            <a:p>
              <a:pPr algn="ctr"/>
              <a:endParaRPr lang="en-US" sz="1467">
                <a:solidFill>
                  <a:schemeClr val="tx1"/>
                </a:solidFill>
              </a:endParaRPr>
            </a:p>
          </p:txBody>
        </p:sp>
        <p:pic>
          <p:nvPicPr>
            <p:cNvPr id="126" name="Graphic 125">
              <a:extLst>
                <a:ext uri="{FF2B5EF4-FFF2-40B4-BE49-F238E27FC236}">
                  <a16:creationId xmlns:a16="http://schemas.microsoft.com/office/drawing/2014/main" id="{702AF535-922D-6E56-9DC7-C5A9A24699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01004" y="3400092"/>
              <a:ext cx="200110" cy="133404"/>
            </a:xfrm>
            <a:prstGeom prst="rect">
              <a:avLst/>
            </a:prstGeom>
          </p:spPr>
        </p:pic>
      </p:grpSp>
      <p:pic>
        <p:nvPicPr>
          <p:cNvPr id="132" name="Graphic 131" descr="Cloud with solid fill">
            <a:extLst>
              <a:ext uri="{FF2B5EF4-FFF2-40B4-BE49-F238E27FC236}">
                <a16:creationId xmlns:a16="http://schemas.microsoft.com/office/drawing/2014/main" id="{572F22AA-7121-532E-8E6F-E9B44ED81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5344" y="2391683"/>
            <a:ext cx="1766362" cy="1766361"/>
          </a:xfrm>
          <a:prstGeom prst="rect">
            <a:avLst/>
          </a:prstGeom>
        </p:spPr>
      </p:pic>
      <p:grpSp>
        <p:nvGrpSpPr>
          <p:cNvPr id="96" name="Group 95">
            <a:extLst>
              <a:ext uri="{FF2B5EF4-FFF2-40B4-BE49-F238E27FC236}">
                <a16:creationId xmlns:a16="http://schemas.microsoft.com/office/drawing/2014/main" id="{877F197A-3304-9295-3AA5-19E6F97A6CC8}"/>
              </a:ext>
            </a:extLst>
          </p:cNvPr>
          <p:cNvGrpSpPr/>
          <p:nvPr/>
        </p:nvGrpSpPr>
        <p:grpSpPr>
          <a:xfrm>
            <a:off x="8181776" y="2931900"/>
            <a:ext cx="853237" cy="1110720"/>
            <a:chOff x="18340505" y="9246696"/>
            <a:chExt cx="1412181" cy="1838336"/>
          </a:xfrm>
        </p:grpSpPr>
        <p:sp>
          <p:nvSpPr>
            <p:cNvPr id="102" name="Rectangle 101">
              <a:extLst>
                <a:ext uri="{FF2B5EF4-FFF2-40B4-BE49-F238E27FC236}">
                  <a16:creationId xmlns:a16="http://schemas.microsoft.com/office/drawing/2014/main" id="{9DF561F5-41EB-62C5-D902-5832364FE355}"/>
                </a:ext>
              </a:extLst>
            </p:cNvPr>
            <p:cNvSpPr/>
            <p:nvPr/>
          </p:nvSpPr>
          <p:spPr>
            <a:xfrm>
              <a:off x="18408650" y="9309100"/>
              <a:ext cx="1123950" cy="1695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103" name="Picture 102" descr="A cloud computing icon with a server&#10;&#10;Description automatically generated with medium confidence">
              <a:extLst>
                <a:ext uri="{FF2B5EF4-FFF2-40B4-BE49-F238E27FC236}">
                  <a16:creationId xmlns:a16="http://schemas.microsoft.com/office/drawing/2014/main" id="{5639F653-F096-BFDD-9D17-C7A49C6F270A}"/>
                </a:ext>
              </a:extLst>
            </p:cNvPr>
            <p:cNvPicPr>
              <a:picLocks noChangeAspect="1"/>
            </p:cNvPicPr>
            <p:nvPr/>
          </p:nvPicPr>
          <p:blipFill rotWithShape="1">
            <a:blip r:embed="rId11" cstate="screen">
              <a:biLevel thresh="75000"/>
              <a:extLst>
                <a:ext uri="{28A0092B-C50C-407E-A947-70E740481C1C}">
                  <a14:useLocalDpi xmlns:a14="http://schemas.microsoft.com/office/drawing/2010/main"/>
                </a:ext>
              </a:extLst>
            </a:blip>
            <a:srcRect/>
            <a:stretch/>
          </p:blipFill>
          <p:spPr>
            <a:xfrm>
              <a:off x="18340505" y="9246696"/>
              <a:ext cx="1412181" cy="1838336"/>
            </a:xfrm>
            <a:prstGeom prst="rect">
              <a:avLst/>
            </a:prstGeom>
          </p:spPr>
        </p:pic>
      </p:grpSp>
      <p:grpSp>
        <p:nvGrpSpPr>
          <p:cNvPr id="138" name="Group 137">
            <a:extLst>
              <a:ext uri="{FF2B5EF4-FFF2-40B4-BE49-F238E27FC236}">
                <a16:creationId xmlns:a16="http://schemas.microsoft.com/office/drawing/2014/main" id="{7B13E31C-3EC8-41BF-5CD5-E290C66E7599}"/>
              </a:ext>
            </a:extLst>
          </p:cNvPr>
          <p:cNvGrpSpPr/>
          <p:nvPr/>
        </p:nvGrpSpPr>
        <p:grpSpPr>
          <a:xfrm>
            <a:off x="7627280" y="3608565"/>
            <a:ext cx="485729" cy="485729"/>
            <a:chOff x="18476363" y="10903768"/>
            <a:chExt cx="1252185" cy="1252185"/>
          </a:xfrm>
        </p:grpSpPr>
        <p:sp>
          <p:nvSpPr>
            <p:cNvPr id="135" name="Oval 134">
              <a:extLst>
                <a:ext uri="{FF2B5EF4-FFF2-40B4-BE49-F238E27FC236}">
                  <a16:creationId xmlns:a16="http://schemas.microsoft.com/office/drawing/2014/main" id="{275B5B3E-9949-D2C6-535A-4CA3D6E4DEAA}"/>
                </a:ext>
              </a:extLst>
            </p:cNvPr>
            <p:cNvSpPr/>
            <p:nvPr/>
          </p:nvSpPr>
          <p:spPr>
            <a:xfrm>
              <a:off x="18476363" y="10903768"/>
              <a:ext cx="1252185" cy="1252185"/>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101" name="Graphic 100">
              <a:extLst>
                <a:ext uri="{FF2B5EF4-FFF2-40B4-BE49-F238E27FC236}">
                  <a16:creationId xmlns:a16="http://schemas.microsoft.com/office/drawing/2014/main" id="{9612E58F-B9BC-03D4-AB55-18A2B0A6BE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604680" y="11013051"/>
              <a:ext cx="1009853" cy="1048815"/>
            </a:xfrm>
            <a:prstGeom prst="rect">
              <a:avLst/>
            </a:prstGeom>
          </p:spPr>
        </p:pic>
      </p:grpSp>
      <p:pic>
        <p:nvPicPr>
          <p:cNvPr id="4102" name="Picture 6" descr="Sdk - Free files and folders icons">
            <a:extLst>
              <a:ext uri="{FF2B5EF4-FFF2-40B4-BE49-F238E27FC236}">
                <a16:creationId xmlns:a16="http://schemas.microsoft.com/office/drawing/2014/main" id="{F383CE6D-68A5-390D-BFCF-E97CFA3BD65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297246" y="3038736"/>
            <a:ext cx="527987" cy="527987"/>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EA2F4AF9-56FE-6864-DB4C-78B4240DB2A4}"/>
              </a:ext>
            </a:extLst>
          </p:cNvPr>
          <p:cNvSpPr txBox="1"/>
          <p:nvPr/>
        </p:nvSpPr>
        <p:spPr>
          <a:xfrm>
            <a:off x="9653179" y="5225302"/>
            <a:ext cx="2133600" cy="461537"/>
          </a:xfrm>
          <a:prstGeom prst="rect">
            <a:avLst/>
          </a:prstGeom>
          <a:noFill/>
        </p:spPr>
        <p:txBody>
          <a:bodyPr wrap="square" rtlCol="0">
            <a:spAutoFit/>
          </a:bodyPr>
          <a:lstStyle/>
          <a:p>
            <a:pPr defTabSz="152385">
              <a:lnSpc>
                <a:spcPct val="90000"/>
              </a:lnSpc>
              <a:defRPr/>
            </a:pPr>
            <a:r>
              <a:rPr lang="en-US" sz="1333" b="1">
                <a:solidFill>
                  <a:schemeClr val="accent4"/>
                </a:solidFill>
                <a:latin typeface="NVIDIA Sans" panose="020B0503020203020204" pitchFamily="34" charset="0"/>
                <a:cs typeface="NVIDIA Sans" panose="020B0503020203020204" pitchFamily="34" charset="0"/>
              </a:rPr>
              <a:t>Ongoing maintenance </a:t>
            </a:r>
            <a:r>
              <a:rPr lang="en-US" sz="1333">
                <a:solidFill>
                  <a:srgbClr val="000000"/>
                </a:solidFill>
                <a:latin typeface="NVIDIA Sans" panose="020B0503020203020204" pitchFamily="34" charset="0"/>
                <a:cs typeface="NVIDIA Sans" panose="020B0503020203020204" pitchFamily="34" charset="0"/>
              </a:rPr>
              <a:t>and updates</a:t>
            </a:r>
          </a:p>
        </p:txBody>
      </p:sp>
      <p:sp>
        <p:nvSpPr>
          <p:cNvPr id="140" name="TextBox 139">
            <a:extLst>
              <a:ext uri="{FF2B5EF4-FFF2-40B4-BE49-F238E27FC236}">
                <a16:creationId xmlns:a16="http://schemas.microsoft.com/office/drawing/2014/main" id="{41015260-7801-548F-BE4E-F3B3BC5F53D5}"/>
              </a:ext>
            </a:extLst>
          </p:cNvPr>
          <p:cNvSpPr txBox="1"/>
          <p:nvPr/>
        </p:nvSpPr>
        <p:spPr>
          <a:xfrm>
            <a:off x="9653179" y="3726124"/>
            <a:ext cx="2133600" cy="646139"/>
          </a:xfrm>
          <a:prstGeom prst="rect">
            <a:avLst/>
          </a:prstGeom>
          <a:noFill/>
        </p:spPr>
        <p:txBody>
          <a:bodyPr wrap="square" rtlCol="0">
            <a:spAutoFit/>
          </a:bodyPr>
          <a:lstStyle/>
          <a:p>
            <a:pPr defTabSz="152385">
              <a:lnSpc>
                <a:spcPct val="90000"/>
              </a:lnSpc>
              <a:defRPr/>
            </a:pPr>
            <a:r>
              <a:rPr lang="en-US" sz="1333" b="1">
                <a:solidFill>
                  <a:schemeClr val="accent4"/>
                </a:solidFill>
                <a:latin typeface="NVIDIA Sans" panose="020B0503020203020204" pitchFamily="34" charset="0"/>
                <a:cs typeface="NVIDIA Sans" panose="020B0503020203020204" pitchFamily="34" charset="0"/>
              </a:rPr>
              <a:t>Optimization required </a:t>
            </a:r>
            <a:r>
              <a:rPr lang="en-US" sz="1333">
                <a:solidFill>
                  <a:srgbClr val="000000"/>
                </a:solidFill>
                <a:latin typeface="NVIDIA Sans" panose="020B0503020203020204" pitchFamily="34" charset="0"/>
                <a:cs typeface="NVIDIA Sans" panose="020B0503020203020204" pitchFamily="34" charset="0"/>
              </a:rPr>
              <a:t>for specific infrastructure</a:t>
            </a:r>
          </a:p>
        </p:txBody>
      </p:sp>
      <p:sp>
        <p:nvSpPr>
          <p:cNvPr id="4" name="TextBox 3">
            <a:extLst>
              <a:ext uri="{FF2B5EF4-FFF2-40B4-BE49-F238E27FC236}">
                <a16:creationId xmlns:a16="http://schemas.microsoft.com/office/drawing/2014/main" id="{80AF219E-B923-4196-A2DE-FC6ED3DB2AA3}"/>
              </a:ext>
            </a:extLst>
          </p:cNvPr>
          <p:cNvSpPr txBox="1"/>
          <p:nvPr/>
        </p:nvSpPr>
        <p:spPr>
          <a:xfrm>
            <a:off x="428299" y="3726124"/>
            <a:ext cx="2133600" cy="646139"/>
          </a:xfrm>
          <a:prstGeom prst="rect">
            <a:avLst/>
          </a:prstGeom>
          <a:noFill/>
        </p:spPr>
        <p:txBody>
          <a:bodyPr wrap="square" rtlCol="0">
            <a:spAutoFit/>
          </a:bodyPr>
          <a:lstStyle/>
          <a:p>
            <a:pPr algn="r" defTabSz="152385">
              <a:lnSpc>
                <a:spcPct val="90000"/>
              </a:lnSpc>
              <a:defRPr/>
            </a:pPr>
            <a:r>
              <a:rPr lang="en-US" sz="1333" b="1">
                <a:solidFill>
                  <a:schemeClr val="accent4"/>
                </a:solidFill>
                <a:latin typeface="NVIDIA Sans" panose="020B0503020203020204" pitchFamily="34" charset="0"/>
                <a:cs typeface="NVIDIA Sans" panose="020B0503020203020204" pitchFamily="34" charset="0"/>
              </a:rPr>
              <a:t>Infrastructure limited </a:t>
            </a:r>
            <a:r>
              <a:rPr lang="en-US" sz="1333">
                <a:solidFill>
                  <a:schemeClr val="bg1"/>
                </a:solidFill>
                <a:latin typeface="NVIDIA Sans" panose="020B0503020203020204" pitchFamily="34" charset="0"/>
                <a:cs typeface="NVIDIA Sans" panose="020B0503020203020204" pitchFamily="34" charset="0"/>
              </a:rPr>
              <a:t>to</a:t>
            </a:r>
            <a:r>
              <a:rPr lang="en-US" sz="1333" b="1">
                <a:solidFill>
                  <a:srgbClr val="FF0000"/>
                </a:solidFill>
                <a:latin typeface="NVIDIA Sans" panose="020B0503020203020204" pitchFamily="34" charset="0"/>
                <a:cs typeface="NVIDIA Sans" panose="020B0503020203020204" pitchFamily="34" charset="0"/>
              </a:rPr>
              <a:t> </a:t>
            </a:r>
            <a:r>
              <a:rPr lang="en-US" sz="1333">
                <a:solidFill>
                  <a:srgbClr val="000000"/>
                </a:solidFill>
                <a:latin typeface="NVIDIA Sans" panose="020B0503020203020204" pitchFamily="34" charset="0"/>
                <a:cs typeface="NVIDIA Sans" panose="020B0503020203020204" pitchFamily="34" charset="0"/>
              </a:rPr>
              <a:t>managed environment</a:t>
            </a:r>
          </a:p>
        </p:txBody>
      </p:sp>
      <p:sp>
        <p:nvSpPr>
          <p:cNvPr id="13" name="TextBox 12">
            <a:extLst>
              <a:ext uri="{FF2B5EF4-FFF2-40B4-BE49-F238E27FC236}">
                <a16:creationId xmlns:a16="http://schemas.microsoft.com/office/drawing/2014/main" id="{6EC13822-51CA-E43C-344E-B130BE4D9254}"/>
              </a:ext>
            </a:extLst>
          </p:cNvPr>
          <p:cNvSpPr txBox="1"/>
          <p:nvPr/>
        </p:nvSpPr>
        <p:spPr>
          <a:xfrm>
            <a:off x="428299" y="5225302"/>
            <a:ext cx="2133600" cy="646139"/>
          </a:xfrm>
          <a:prstGeom prst="rect">
            <a:avLst/>
          </a:prstGeom>
          <a:noFill/>
        </p:spPr>
        <p:txBody>
          <a:bodyPr wrap="square" rtlCol="0">
            <a:spAutoFit/>
          </a:bodyPr>
          <a:lstStyle/>
          <a:p>
            <a:pPr algn="r" defTabSz="152385">
              <a:lnSpc>
                <a:spcPct val="90000"/>
              </a:lnSpc>
              <a:defRPr/>
            </a:pPr>
            <a:r>
              <a:rPr lang="en-US" sz="1333" b="1">
                <a:solidFill>
                  <a:schemeClr val="accent4"/>
                </a:solidFill>
                <a:latin typeface="NVIDIA Sans" panose="020B0503020203020204" pitchFamily="34" charset="0"/>
                <a:cs typeface="NVIDIA Sans" panose="020B0503020203020204" pitchFamily="34" charset="0"/>
              </a:rPr>
              <a:t>Limited control </a:t>
            </a:r>
            <a:r>
              <a:rPr lang="en-US" sz="1333">
                <a:solidFill>
                  <a:srgbClr val="000000"/>
                </a:solidFill>
                <a:latin typeface="NVIDIA Sans" panose="020B0503020203020204" pitchFamily="34" charset="0"/>
                <a:cs typeface="NVIDIA Sans" panose="020B0503020203020204" pitchFamily="34" charset="0"/>
              </a:rPr>
              <a:t>for overall generative AI strategy</a:t>
            </a:r>
          </a:p>
        </p:txBody>
      </p:sp>
      <p:sp>
        <p:nvSpPr>
          <p:cNvPr id="15" name="TextBox 14">
            <a:extLst>
              <a:ext uri="{FF2B5EF4-FFF2-40B4-BE49-F238E27FC236}">
                <a16:creationId xmlns:a16="http://schemas.microsoft.com/office/drawing/2014/main" id="{851C3835-942E-BD2F-6043-D130665E3A2D}"/>
              </a:ext>
            </a:extLst>
          </p:cNvPr>
          <p:cNvSpPr txBox="1"/>
          <p:nvPr/>
        </p:nvSpPr>
        <p:spPr>
          <a:xfrm>
            <a:off x="9653179" y="2226944"/>
            <a:ext cx="2133600" cy="461537"/>
          </a:xfrm>
          <a:prstGeom prst="rect">
            <a:avLst/>
          </a:prstGeom>
          <a:noFill/>
        </p:spPr>
        <p:txBody>
          <a:bodyPr wrap="square" rtlCol="0">
            <a:spAutoFit/>
          </a:bodyPr>
          <a:lstStyle/>
          <a:p>
            <a:pPr defTabSz="152385">
              <a:lnSpc>
                <a:spcPct val="90000"/>
              </a:lnSpc>
              <a:defRPr/>
            </a:pPr>
            <a:r>
              <a:rPr lang="en-US" sz="1333" b="1">
                <a:solidFill>
                  <a:schemeClr val="tx2"/>
                </a:solidFill>
                <a:latin typeface="NVIDIA Sans" panose="020B0503020203020204" pitchFamily="34" charset="0"/>
                <a:cs typeface="NVIDIA Sans" panose="020B0503020203020204" pitchFamily="34" charset="0"/>
              </a:rPr>
              <a:t>Run anywhere </a:t>
            </a:r>
            <a:r>
              <a:rPr lang="en-US" sz="1333">
                <a:solidFill>
                  <a:srgbClr val="000000"/>
                </a:solidFill>
                <a:latin typeface="NVIDIA Sans" panose="020B0503020203020204" pitchFamily="34" charset="0"/>
                <a:cs typeface="NVIDIA Sans" panose="020B0503020203020204" pitchFamily="34" charset="0"/>
              </a:rPr>
              <a:t>across data center and cloud </a:t>
            </a:r>
          </a:p>
        </p:txBody>
      </p:sp>
      <p:sp>
        <p:nvSpPr>
          <p:cNvPr id="16" name="TextBox 15">
            <a:extLst>
              <a:ext uri="{FF2B5EF4-FFF2-40B4-BE49-F238E27FC236}">
                <a16:creationId xmlns:a16="http://schemas.microsoft.com/office/drawing/2014/main" id="{0049A3C4-48CF-3725-9367-6E83B660FC9A}"/>
              </a:ext>
            </a:extLst>
          </p:cNvPr>
          <p:cNvSpPr txBox="1"/>
          <p:nvPr/>
        </p:nvSpPr>
        <p:spPr>
          <a:xfrm>
            <a:off x="9653179" y="4475713"/>
            <a:ext cx="2133600" cy="461537"/>
          </a:xfrm>
          <a:prstGeom prst="rect">
            <a:avLst/>
          </a:prstGeom>
          <a:noFill/>
        </p:spPr>
        <p:txBody>
          <a:bodyPr wrap="square" rtlCol="0">
            <a:spAutoFit/>
          </a:bodyPr>
          <a:lstStyle/>
          <a:p>
            <a:pPr defTabSz="152385">
              <a:lnSpc>
                <a:spcPct val="90000"/>
              </a:lnSpc>
              <a:defRPr/>
            </a:pPr>
            <a:r>
              <a:rPr lang="en-US" sz="1333" b="1">
                <a:solidFill>
                  <a:schemeClr val="accent4"/>
                </a:solidFill>
                <a:latin typeface="NVIDIA Sans" panose="020B0503020203020204" pitchFamily="34" charset="0"/>
                <a:cs typeface="NVIDIA Sans" panose="020B0503020203020204" pitchFamily="34" charset="0"/>
              </a:rPr>
              <a:t>Custom code </a:t>
            </a:r>
            <a:r>
              <a:rPr lang="en-US" sz="1333">
                <a:solidFill>
                  <a:srgbClr val="000000"/>
                </a:solidFill>
                <a:latin typeface="NVIDIA Sans" panose="020B0503020203020204" pitchFamily="34" charset="0"/>
                <a:cs typeface="NVIDIA Sans" panose="020B0503020203020204" pitchFamily="34" charset="0"/>
              </a:rPr>
              <a:t>for APIs and fine-tuned models</a:t>
            </a:r>
          </a:p>
        </p:txBody>
      </p:sp>
      <p:sp>
        <p:nvSpPr>
          <p:cNvPr id="18" name="TextBox 17">
            <a:extLst>
              <a:ext uri="{FF2B5EF4-FFF2-40B4-BE49-F238E27FC236}">
                <a16:creationId xmlns:a16="http://schemas.microsoft.com/office/drawing/2014/main" id="{D1FBCAC9-6848-5F29-E844-25407ED8EF87}"/>
              </a:ext>
            </a:extLst>
          </p:cNvPr>
          <p:cNvSpPr txBox="1"/>
          <p:nvPr/>
        </p:nvSpPr>
        <p:spPr>
          <a:xfrm>
            <a:off x="428299" y="2226944"/>
            <a:ext cx="2133600" cy="461537"/>
          </a:xfrm>
          <a:prstGeom prst="rect">
            <a:avLst/>
          </a:prstGeom>
          <a:noFill/>
        </p:spPr>
        <p:txBody>
          <a:bodyPr wrap="square" rtlCol="0">
            <a:spAutoFit/>
          </a:bodyPr>
          <a:lstStyle/>
          <a:p>
            <a:pPr algn="r" defTabSz="152385">
              <a:lnSpc>
                <a:spcPct val="90000"/>
              </a:lnSpc>
              <a:defRPr/>
            </a:pPr>
            <a:r>
              <a:rPr lang="en-US" sz="1333" b="1">
                <a:solidFill>
                  <a:schemeClr val="tx2"/>
                </a:solidFill>
                <a:latin typeface="NVIDIA Sans" panose="020B0503020203020204" pitchFamily="34" charset="0"/>
                <a:cs typeface="NVIDIA Sans" panose="020B0503020203020204" pitchFamily="34" charset="0"/>
              </a:rPr>
              <a:t>Easy to use </a:t>
            </a:r>
            <a:r>
              <a:rPr lang="en-US" sz="1333">
                <a:solidFill>
                  <a:schemeClr val="bg1"/>
                </a:solidFill>
                <a:latin typeface="NVIDIA Sans" panose="020B0503020203020204" pitchFamily="34" charset="0"/>
                <a:cs typeface="NVIDIA Sans" panose="020B0503020203020204" pitchFamily="34" charset="0"/>
              </a:rPr>
              <a:t>APIs for development</a:t>
            </a:r>
          </a:p>
        </p:txBody>
      </p:sp>
      <p:sp>
        <p:nvSpPr>
          <p:cNvPr id="19" name="TextBox 18">
            <a:extLst>
              <a:ext uri="{FF2B5EF4-FFF2-40B4-BE49-F238E27FC236}">
                <a16:creationId xmlns:a16="http://schemas.microsoft.com/office/drawing/2014/main" id="{4FD8C457-D6F3-F034-0167-25F2D75DD6F5}"/>
              </a:ext>
            </a:extLst>
          </p:cNvPr>
          <p:cNvSpPr txBox="1"/>
          <p:nvPr/>
        </p:nvSpPr>
        <p:spPr>
          <a:xfrm>
            <a:off x="428299" y="2976534"/>
            <a:ext cx="2133600" cy="461537"/>
          </a:xfrm>
          <a:prstGeom prst="rect">
            <a:avLst/>
          </a:prstGeom>
          <a:noFill/>
        </p:spPr>
        <p:txBody>
          <a:bodyPr wrap="square" rtlCol="0">
            <a:spAutoFit/>
          </a:bodyPr>
          <a:lstStyle/>
          <a:p>
            <a:pPr algn="r" defTabSz="152385">
              <a:lnSpc>
                <a:spcPct val="90000"/>
              </a:lnSpc>
              <a:defRPr/>
            </a:pPr>
            <a:r>
              <a:rPr lang="en-US" sz="1333" b="1">
                <a:solidFill>
                  <a:schemeClr val="tx2"/>
                </a:solidFill>
                <a:latin typeface="NVIDIA Sans" panose="020B0503020203020204" pitchFamily="34" charset="0"/>
                <a:cs typeface="NVIDIA Sans" panose="020B0503020203020204" pitchFamily="34" charset="0"/>
              </a:rPr>
              <a:t>Fast path </a:t>
            </a:r>
            <a:r>
              <a:rPr lang="en-US" sz="1333">
                <a:solidFill>
                  <a:schemeClr val="bg1"/>
                </a:solidFill>
                <a:latin typeface="NVIDIA Sans" panose="020B0503020203020204" pitchFamily="34" charset="0"/>
                <a:cs typeface="NVIDIA Sans" panose="020B0503020203020204" pitchFamily="34" charset="0"/>
              </a:rPr>
              <a:t>to getting started with AI</a:t>
            </a:r>
          </a:p>
        </p:txBody>
      </p:sp>
      <p:sp>
        <p:nvSpPr>
          <p:cNvPr id="24" name="Rectangle 23">
            <a:extLst>
              <a:ext uri="{FF2B5EF4-FFF2-40B4-BE49-F238E27FC236}">
                <a16:creationId xmlns:a16="http://schemas.microsoft.com/office/drawing/2014/main" id="{B21C9133-19C3-FD8B-229C-17DEEA191B1C}"/>
              </a:ext>
            </a:extLst>
          </p:cNvPr>
          <p:cNvSpPr/>
          <p:nvPr/>
        </p:nvSpPr>
        <p:spPr>
          <a:xfrm>
            <a:off x="4748245" y="5301111"/>
            <a:ext cx="898128" cy="259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r>
              <a:rPr lang="en-US" sz="600">
                <a:solidFill>
                  <a:schemeClr val="bg1"/>
                </a:solidFill>
              </a:rPr>
              <a:t>Enterprise Controlled Environment </a:t>
            </a:r>
          </a:p>
        </p:txBody>
      </p:sp>
      <p:sp>
        <p:nvSpPr>
          <p:cNvPr id="25" name="Rectangle 24">
            <a:extLst>
              <a:ext uri="{FF2B5EF4-FFF2-40B4-BE49-F238E27FC236}">
                <a16:creationId xmlns:a16="http://schemas.microsoft.com/office/drawing/2014/main" id="{1F2B1084-D13F-9E94-4328-C4645FC58542}"/>
              </a:ext>
            </a:extLst>
          </p:cNvPr>
          <p:cNvSpPr/>
          <p:nvPr/>
        </p:nvSpPr>
        <p:spPr>
          <a:xfrm>
            <a:off x="8291567" y="5277519"/>
            <a:ext cx="898128" cy="259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r>
              <a:rPr lang="en-US" sz="600">
                <a:solidFill>
                  <a:schemeClr val="bg1"/>
                </a:solidFill>
              </a:rPr>
              <a:t>Enterprise Controlled Environment </a:t>
            </a:r>
          </a:p>
        </p:txBody>
      </p:sp>
      <p:grpSp>
        <p:nvGrpSpPr>
          <p:cNvPr id="30" name="Group 29">
            <a:extLst>
              <a:ext uri="{FF2B5EF4-FFF2-40B4-BE49-F238E27FC236}">
                <a16:creationId xmlns:a16="http://schemas.microsoft.com/office/drawing/2014/main" id="{F621F58C-C5BF-8CE8-3019-D406DDDF140C}"/>
              </a:ext>
            </a:extLst>
          </p:cNvPr>
          <p:cNvGrpSpPr/>
          <p:nvPr/>
        </p:nvGrpSpPr>
        <p:grpSpPr>
          <a:xfrm>
            <a:off x="2873353" y="4957985"/>
            <a:ext cx="246852" cy="246852"/>
            <a:chOff x="4761557" y="18157373"/>
            <a:chExt cx="740557" cy="740557"/>
          </a:xfrm>
        </p:grpSpPr>
        <p:sp>
          <p:nvSpPr>
            <p:cNvPr id="27" name="Oval 26">
              <a:extLst>
                <a:ext uri="{FF2B5EF4-FFF2-40B4-BE49-F238E27FC236}">
                  <a16:creationId xmlns:a16="http://schemas.microsoft.com/office/drawing/2014/main" id="{916FBCB9-EBD0-2BC6-5EB8-709A6C74C9E9}"/>
                </a:ext>
              </a:extLst>
            </p:cNvPr>
            <p:cNvSpPr/>
            <p:nvPr/>
          </p:nvSpPr>
          <p:spPr>
            <a:xfrm>
              <a:off x="4851918" y="18288000"/>
              <a:ext cx="559837" cy="559837"/>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26" name="Graphic 25" descr="Lock with solid fill">
              <a:extLst>
                <a:ext uri="{FF2B5EF4-FFF2-40B4-BE49-F238E27FC236}">
                  <a16:creationId xmlns:a16="http://schemas.microsoft.com/office/drawing/2014/main" id="{915D8E06-816F-99D2-7065-A7422652976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61557" y="18157373"/>
              <a:ext cx="740557" cy="740557"/>
            </a:xfrm>
            <a:prstGeom prst="rect">
              <a:avLst/>
            </a:prstGeom>
          </p:spPr>
        </p:pic>
      </p:grpSp>
      <p:sp>
        <p:nvSpPr>
          <p:cNvPr id="29" name="TextBox 28">
            <a:extLst>
              <a:ext uri="{FF2B5EF4-FFF2-40B4-BE49-F238E27FC236}">
                <a16:creationId xmlns:a16="http://schemas.microsoft.com/office/drawing/2014/main" id="{4B533F81-64B2-307B-8473-1474927F3048}"/>
              </a:ext>
            </a:extLst>
          </p:cNvPr>
          <p:cNvSpPr txBox="1"/>
          <p:nvPr/>
        </p:nvSpPr>
        <p:spPr>
          <a:xfrm>
            <a:off x="9653179" y="2976534"/>
            <a:ext cx="2133600" cy="646139"/>
          </a:xfrm>
          <a:prstGeom prst="rect">
            <a:avLst/>
          </a:prstGeom>
          <a:noFill/>
        </p:spPr>
        <p:txBody>
          <a:bodyPr wrap="square" rtlCol="0">
            <a:spAutoFit/>
          </a:bodyPr>
          <a:lstStyle/>
          <a:p>
            <a:pPr defTabSz="152385">
              <a:lnSpc>
                <a:spcPct val="90000"/>
              </a:lnSpc>
              <a:defRPr/>
            </a:pPr>
            <a:r>
              <a:rPr lang="en-US" sz="1333" b="1">
                <a:solidFill>
                  <a:schemeClr val="tx2"/>
                </a:solidFill>
                <a:latin typeface="NVIDIA Sans" panose="020B0503020203020204" pitchFamily="34" charset="0"/>
                <a:cs typeface="NVIDIA Sans" panose="020B0503020203020204" pitchFamily="34" charset="0"/>
              </a:rPr>
              <a:t>Securely manage </a:t>
            </a:r>
            <a:r>
              <a:rPr lang="en-US" sz="1333">
                <a:solidFill>
                  <a:schemeClr val="bg1"/>
                </a:solidFill>
                <a:latin typeface="NVIDIA Sans" panose="020B0503020203020204" pitchFamily="34" charset="0"/>
                <a:cs typeface="NVIDIA Sans" panose="020B0503020203020204" pitchFamily="34" charset="0"/>
              </a:rPr>
              <a:t>data in self hosted environment</a:t>
            </a:r>
          </a:p>
        </p:txBody>
      </p:sp>
      <p:grpSp>
        <p:nvGrpSpPr>
          <p:cNvPr id="31" name="Group 30">
            <a:extLst>
              <a:ext uri="{FF2B5EF4-FFF2-40B4-BE49-F238E27FC236}">
                <a16:creationId xmlns:a16="http://schemas.microsoft.com/office/drawing/2014/main" id="{2E76280D-74CA-A6F5-004A-2E19FA0F4183}"/>
              </a:ext>
            </a:extLst>
          </p:cNvPr>
          <p:cNvGrpSpPr/>
          <p:nvPr/>
        </p:nvGrpSpPr>
        <p:grpSpPr>
          <a:xfrm>
            <a:off x="6394465" y="3810945"/>
            <a:ext cx="246852" cy="246852"/>
            <a:chOff x="4761557" y="18157373"/>
            <a:chExt cx="740557" cy="740557"/>
          </a:xfrm>
        </p:grpSpPr>
        <p:sp>
          <p:nvSpPr>
            <p:cNvPr id="32" name="Oval 31">
              <a:extLst>
                <a:ext uri="{FF2B5EF4-FFF2-40B4-BE49-F238E27FC236}">
                  <a16:creationId xmlns:a16="http://schemas.microsoft.com/office/drawing/2014/main" id="{0B506D81-5264-B417-60F9-2200D57D2078}"/>
                </a:ext>
              </a:extLst>
            </p:cNvPr>
            <p:cNvSpPr/>
            <p:nvPr/>
          </p:nvSpPr>
          <p:spPr>
            <a:xfrm>
              <a:off x="4851918" y="18288000"/>
              <a:ext cx="559837" cy="559837"/>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33" name="Graphic 32" descr="Lock with solid fill">
              <a:extLst>
                <a:ext uri="{FF2B5EF4-FFF2-40B4-BE49-F238E27FC236}">
                  <a16:creationId xmlns:a16="http://schemas.microsoft.com/office/drawing/2014/main" id="{ED47EECD-E1E2-C9E7-1686-FA08EA3CBD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61557" y="18157373"/>
              <a:ext cx="740557" cy="740557"/>
            </a:xfrm>
            <a:prstGeom prst="rect">
              <a:avLst/>
            </a:prstGeom>
          </p:spPr>
        </p:pic>
      </p:grpSp>
      <p:sp>
        <p:nvSpPr>
          <p:cNvPr id="68" name="Oval 67">
            <a:extLst>
              <a:ext uri="{FF2B5EF4-FFF2-40B4-BE49-F238E27FC236}">
                <a16:creationId xmlns:a16="http://schemas.microsoft.com/office/drawing/2014/main" id="{9BAF1D34-35D1-084E-AF42-F9C8C6C26102}"/>
              </a:ext>
            </a:extLst>
          </p:cNvPr>
          <p:cNvSpPr/>
          <p:nvPr/>
        </p:nvSpPr>
        <p:spPr>
          <a:xfrm>
            <a:off x="3969395" y="3430442"/>
            <a:ext cx="653695" cy="6536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333">
                <a:solidFill>
                  <a:schemeClr val="tx1"/>
                </a:solidFill>
                <a:latin typeface="Trebuchet MS" panose="020B0603020202020204" pitchFamily="34" charset="0"/>
              </a:rPr>
              <a:t>API</a:t>
            </a:r>
          </a:p>
        </p:txBody>
      </p:sp>
    </p:spTree>
    <p:extLst>
      <p:ext uri="{BB962C8B-B14F-4D97-AF65-F5344CB8AC3E}">
        <p14:creationId xmlns:p14="http://schemas.microsoft.com/office/powerpoint/2010/main" val="696778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4320-6BC3-6660-92E8-D1B9EA557F44}"/>
              </a:ext>
            </a:extLst>
          </p:cNvPr>
          <p:cNvSpPr>
            <a:spLocks noGrp="1"/>
          </p:cNvSpPr>
          <p:nvPr>
            <p:ph type="title"/>
          </p:nvPr>
        </p:nvSpPr>
        <p:spPr/>
        <p:txBody>
          <a:bodyPr>
            <a:normAutofit/>
          </a:bodyPr>
          <a:lstStyle/>
          <a:p>
            <a:r>
              <a:rPr lang="en-US" sz="3200">
                <a:latin typeface="NVIDIA Sans"/>
                <a:cs typeface="NVIDIA Sans"/>
              </a:rPr>
              <a:t>NVIDIA NIM </a:t>
            </a:r>
            <a:r>
              <a:rPr lang="it-IT" sz="3200" err="1">
                <a:latin typeface="NVIDIA Sans"/>
                <a:cs typeface="NVIDIA Sans"/>
              </a:rPr>
              <a:t>Optimized</a:t>
            </a:r>
            <a:r>
              <a:rPr lang="it-IT" sz="3200">
                <a:latin typeface="NVIDIA Sans"/>
                <a:cs typeface="NVIDIA Sans"/>
              </a:rPr>
              <a:t> </a:t>
            </a:r>
            <a:r>
              <a:rPr lang="it-IT" sz="3200" err="1">
                <a:latin typeface="NVIDIA Sans"/>
                <a:cs typeface="NVIDIA Sans"/>
              </a:rPr>
              <a:t>Inference</a:t>
            </a:r>
            <a:r>
              <a:rPr lang="it-IT" sz="3200">
                <a:latin typeface="NVIDIA Sans"/>
                <a:cs typeface="NVIDIA Sans"/>
              </a:rPr>
              <a:t> </a:t>
            </a:r>
            <a:r>
              <a:rPr lang="it-IT" sz="3200" err="1">
                <a:latin typeface="NVIDIA Sans"/>
                <a:cs typeface="NVIDIA Sans"/>
              </a:rPr>
              <a:t>Microservices</a:t>
            </a:r>
            <a:endParaRPr lang="en-US" sz="3200">
              <a:latin typeface="NVIDIA Sans"/>
              <a:cs typeface="NVIDIA Sans"/>
            </a:endParaRPr>
          </a:p>
        </p:txBody>
      </p:sp>
      <p:sp>
        <p:nvSpPr>
          <p:cNvPr id="3" name="Text Placeholder 2">
            <a:extLst>
              <a:ext uri="{FF2B5EF4-FFF2-40B4-BE49-F238E27FC236}">
                <a16:creationId xmlns:a16="http://schemas.microsoft.com/office/drawing/2014/main" id="{78B90807-4E13-662D-8A4B-1F37D2B03FA5}"/>
              </a:ext>
            </a:extLst>
          </p:cNvPr>
          <p:cNvSpPr>
            <a:spLocks noGrp="1"/>
          </p:cNvSpPr>
          <p:nvPr>
            <p:ph type="body" sz="quarter" idx="10"/>
          </p:nvPr>
        </p:nvSpPr>
        <p:spPr>
          <a:xfrm>
            <a:off x="865112" y="821792"/>
            <a:ext cx="10515600" cy="469392"/>
          </a:xfrm>
        </p:spPr>
        <p:txBody>
          <a:bodyPr lIns="30480" tIns="15240" rIns="30480" bIns="15240" anchor="t"/>
          <a:lstStyle/>
          <a:p>
            <a:r>
              <a:rPr lang="it-IT" sz="2000" err="1">
                <a:latin typeface="NVIDIA Sans"/>
                <a:cs typeface="NVIDIA Sans"/>
              </a:rPr>
              <a:t>Accelerated</a:t>
            </a:r>
            <a:r>
              <a:rPr lang="it-IT" sz="2000">
                <a:latin typeface="NVIDIA Sans"/>
                <a:cs typeface="NVIDIA Sans"/>
              </a:rPr>
              <a:t> </a:t>
            </a:r>
            <a:r>
              <a:rPr lang="it-IT" sz="2000" err="1">
                <a:latin typeface="NVIDIA Sans"/>
                <a:cs typeface="NVIDIA Sans"/>
              </a:rPr>
              <a:t>runtime</a:t>
            </a:r>
            <a:r>
              <a:rPr lang="it-IT" sz="2000">
                <a:latin typeface="NVIDIA Sans"/>
                <a:cs typeface="NVIDIA Sans"/>
              </a:rPr>
              <a:t> for generative AI</a:t>
            </a:r>
            <a:endParaRPr lang="en-US" sz="2000">
              <a:latin typeface="NVIDIA Sans"/>
              <a:cs typeface="NVIDIA Sans"/>
            </a:endParaRPr>
          </a:p>
        </p:txBody>
      </p:sp>
      <p:pic>
        <p:nvPicPr>
          <p:cNvPr id="13" name="Picture 12">
            <a:extLst>
              <a:ext uri="{FF2B5EF4-FFF2-40B4-BE49-F238E27FC236}">
                <a16:creationId xmlns:a16="http://schemas.microsoft.com/office/drawing/2014/main" id="{1A836288-71AD-7201-D55D-E4C565E24C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36742"/>
          <a:stretch/>
        </p:blipFill>
        <p:spPr>
          <a:xfrm>
            <a:off x="4345458" y="5731746"/>
            <a:ext cx="1001612" cy="282024"/>
          </a:xfrm>
          <a:prstGeom prst="rect">
            <a:avLst/>
          </a:prstGeom>
        </p:spPr>
      </p:pic>
      <p:pic>
        <p:nvPicPr>
          <p:cNvPr id="14" name="Picture 13">
            <a:extLst>
              <a:ext uri="{FF2B5EF4-FFF2-40B4-BE49-F238E27FC236}">
                <a16:creationId xmlns:a16="http://schemas.microsoft.com/office/drawing/2014/main" id="{B41C5DBB-D8E6-139B-0DAC-833604323A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73149" y="5569016"/>
            <a:ext cx="591039" cy="553937"/>
          </a:xfrm>
          <a:prstGeom prst="rect">
            <a:avLst/>
          </a:prstGeom>
        </p:spPr>
      </p:pic>
      <p:pic>
        <p:nvPicPr>
          <p:cNvPr id="15" name="Picture 14">
            <a:extLst>
              <a:ext uri="{FF2B5EF4-FFF2-40B4-BE49-F238E27FC236}">
                <a16:creationId xmlns:a16="http://schemas.microsoft.com/office/drawing/2014/main" id="{691E71BA-D4CC-7518-1657-82C03F49CF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4652"/>
          <a:stretch/>
        </p:blipFill>
        <p:spPr>
          <a:xfrm>
            <a:off x="309573" y="5663441"/>
            <a:ext cx="929275" cy="365087"/>
          </a:xfrm>
          <a:prstGeom prst="rect">
            <a:avLst/>
          </a:prstGeom>
        </p:spPr>
      </p:pic>
      <p:pic>
        <p:nvPicPr>
          <p:cNvPr id="16" name="Picture 2">
            <a:extLst>
              <a:ext uri="{FF2B5EF4-FFF2-40B4-BE49-F238E27FC236}">
                <a16:creationId xmlns:a16="http://schemas.microsoft.com/office/drawing/2014/main" id="{F26208BA-C6C5-89F8-F035-FE3ABDEFC18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53520" y="5772693"/>
            <a:ext cx="1172674" cy="1465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2BCFC692-6A00-6283-32D3-FD2A36AD385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60495" y="5663256"/>
            <a:ext cx="872732" cy="3654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enovo Logo PNG Transparent &amp; SVG Vector - Freebie Supply">
            <a:extLst>
              <a:ext uri="{FF2B5EF4-FFF2-40B4-BE49-F238E27FC236}">
                <a16:creationId xmlns:a16="http://schemas.microsoft.com/office/drawing/2014/main" id="{B64FB718-F4EF-7104-1967-3B9339C9B30B}"/>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067528" y="5747500"/>
            <a:ext cx="590907" cy="1969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83D62D3-B80F-74DB-6D52-0D35BCD07D0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092736" y="5648227"/>
            <a:ext cx="746146" cy="3955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70B9FB80-B3CE-C6AD-6B47-C7AC75D88A3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698489" y="5778965"/>
            <a:ext cx="1212669" cy="187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433507-9067-9B58-101C-A3E3C01278EF}"/>
              </a:ext>
            </a:extLst>
          </p:cNvPr>
          <p:cNvSpPr txBox="1"/>
          <p:nvPr/>
        </p:nvSpPr>
        <p:spPr>
          <a:xfrm>
            <a:off x="7792157" y="2350158"/>
            <a:ext cx="3469561" cy="441018"/>
          </a:xfrm>
          <a:prstGeom prst="rect">
            <a:avLst/>
          </a:prstGeom>
          <a:noFill/>
        </p:spPr>
        <p:txBody>
          <a:bodyPr wrap="square" lIns="30480" tIns="15240" rIns="30480" bIns="15240" rtlCol="0" anchor="t">
            <a:spAutoFit/>
          </a:bodyPr>
          <a:lstStyle/>
          <a:p>
            <a:pPr defTabSz="914309">
              <a:spcBef>
                <a:spcPts val="400"/>
              </a:spcBef>
              <a:defRPr/>
            </a:pPr>
            <a:r>
              <a:rPr lang="en-US" sz="1333" b="1">
                <a:solidFill>
                  <a:srgbClr val="76B900"/>
                </a:solidFill>
                <a:latin typeface="NVIDIA Sans"/>
                <a:cs typeface="NVIDIA Sans"/>
              </a:rPr>
              <a:t>Speed time to market </a:t>
            </a:r>
            <a:r>
              <a:rPr lang="en-US" sz="1333">
                <a:solidFill>
                  <a:srgbClr val="000000"/>
                </a:solidFill>
                <a:latin typeface="NVIDIA Sans"/>
                <a:cs typeface="NVIDIA Sans"/>
              </a:rPr>
              <a:t>with prebuilt, continuously maintained microservices</a:t>
            </a:r>
            <a:endParaRPr lang="en-US" sz="1333">
              <a:latin typeface="NVIDIA Sans"/>
              <a:cs typeface="NVIDIA Sans"/>
            </a:endParaRPr>
          </a:p>
        </p:txBody>
      </p:sp>
      <p:sp>
        <p:nvSpPr>
          <p:cNvPr id="8" name="TextBox 7">
            <a:extLst>
              <a:ext uri="{FF2B5EF4-FFF2-40B4-BE49-F238E27FC236}">
                <a16:creationId xmlns:a16="http://schemas.microsoft.com/office/drawing/2014/main" id="{28717EE5-670E-0D4F-1EE7-D71A1BD1F14E}"/>
              </a:ext>
            </a:extLst>
          </p:cNvPr>
          <p:cNvSpPr txBox="1"/>
          <p:nvPr/>
        </p:nvSpPr>
        <p:spPr>
          <a:xfrm>
            <a:off x="7792158" y="2961566"/>
            <a:ext cx="3796435" cy="441018"/>
          </a:xfrm>
          <a:prstGeom prst="rect">
            <a:avLst/>
          </a:prstGeom>
          <a:noFill/>
        </p:spPr>
        <p:txBody>
          <a:bodyPr wrap="square" lIns="30480" tIns="15240" rIns="30480" bIns="15240" rtlCol="0" anchor="t">
            <a:spAutoFit/>
          </a:bodyPr>
          <a:lstStyle/>
          <a:p>
            <a:pPr defTabSz="914309">
              <a:spcBef>
                <a:spcPts val="400"/>
              </a:spcBef>
              <a:buClr>
                <a:srgbClr val="76B900"/>
              </a:buClr>
              <a:defRPr/>
            </a:pPr>
            <a:r>
              <a:rPr lang="en-US" sz="1333" b="1">
                <a:solidFill>
                  <a:srgbClr val="76B900"/>
                </a:solidFill>
                <a:latin typeface="NVIDIA Sans"/>
                <a:cs typeface="NVIDIA Sans"/>
              </a:rPr>
              <a:t>Empower developers </a:t>
            </a:r>
            <a:r>
              <a:rPr lang="en-US" sz="1333">
                <a:solidFill>
                  <a:srgbClr val="000000"/>
                </a:solidFill>
                <a:latin typeface="NVIDIA Sans"/>
                <a:cs typeface="NVIDIA Sans"/>
              </a:rPr>
              <a:t>with the latest AI models, standard APIs and enterprise tools</a:t>
            </a:r>
            <a:endParaRPr lang="en-US" sz="1333">
              <a:solidFill>
                <a:srgbClr val="000000"/>
              </a:solidFill>
            </a:endParaRPr>
          </a:p>
        </p:txBody>
      </p:sp>
      <p:sp>
        <p:nvSpPr>
          <p:cNvPr id="9" name="TextBox 8">
            <a:extLst>
              <a:ext uri="{FF2B5EF4-FFF2-40B4-BE49-F238E27FC236}">
                <a16:creationId xmlns:a16="http://schemas.microsoft.com/office/drawing/2014/main" id="{4CF2D285-9C5F-8DE0-EBAB-069760C049F6}"/>
              </a:ext>
            </a:extLst>
          </p:cNvPr>
          <p:cNvSpPr txBox="1"/>
          <p:nvPr/>
        </p:nvSpPr>
        <p:spPr>
          <a:xfrm>
            <a:off x="7792157" y="4184384"/>
            <a:ext cx="3902210" cy="441018"/>
          </a:xfrm>
          <a:prstGeom prst="rect">
            <a:avLst/>
          </a:prstGeom>
          <a:noFill/>
        </p:spPr>
        <p:txBody>
          <a:bodyPr wrap="square" lIns="30480" tIns="15240" rIns="30480" bIns="15240" rtlCol="0" anchor="t">
            <a:spAutoFit/>
          </a:bodyPr>
          <a:lstStyle/>
          <a:p>
            <a:pPr>
              <a:spcBef>
                <a:spcPts val="400"/>
              </a:spcBef>
              <a:defRPr/>
            </a:pPr>
            <a:r>
              <a:rPr lang="en-US" sz="1333" b="1">
                <a:solidFill>
                  <a:schemeClr val="tx2"/>
                </a:solidFill>
                <a:latin typeface="NVIDIA Sans"/>
                <a:cs typeface="NVIDIA Sans"/>
              </a:rPr>
              <a:t>Boost accuracy </a:t>
            </a:r>
            <a:r>
              <a:rPr lang="en-US" sz="1333">
                <a:solidFill>
                  <a:schemeClr val="bg1"/>
                </a:solidFill>
                <a:latin typeface="NVIDIA Sans"/>
                <a:cs typeface="NVIDIA Sans"/>
              </a:rPr>
              <a:t>by tuning custom models from proprietary data sources​</a:t>
            </a:r>
          </a:p>
        </p:txBody>
      </p:sp>
      <p:sp>
        <p:nvSpPr>
          <p:cNvPr id="10" name="TextBox 9">
            <a:extLst>
              <a:ext uri="{FF2B5EF4-FFF2-40B4-BE49-F238E27FC236}">
                <a16:creationId xmlns:a16="http://schemas.microsoft.com/office/drawing/2014/main" id="{4346D1D4-F06F-0105-71F6-4856F844A213}"/>
              </a:ext>
            </a:extLst>
          </p:cNvPr>
          <p:cNvSpPr txBox="1"/>
          <p:nvPr/>
        </p:nvSpPr>
        <p:spPr>
          <a:xfrm>
            <a:off x="7792157" y="3572975"/>
            <a:ext cx="4135509" cy="441018"/>
          </a:xfrm>
          <a:prstGeom prst="rect">
            <a:avLst/>
          </a:prstGeom>
          <a:noFill/>
        </p:spPr>
        <p:txBody>
          <a:bodyPr wrap="square" lIns="30480" tIns="15240" rIns="30480" bIns="15240" rtlCol="0" anchor="t">
            <a:spAutoFit/>
          </a:bodyPr>
          <a:lstStyle/>
          <a:p>
            <a:pPr>
              <a:spcBef>
                <a:spcPts val="400"/>
              </a:spcBef>
              <a:buClr>
                <a:srgbClr val="76B900"/>
              </a:buClr>
              <a:defRPr/>
            </a:pPr>
            <a:r>
              <a:rPr lang="en-US" sz="1333" b="1">
                <a:solidFill>
                  <a:srgbClr val="76B900"/>
                </a:solidFill>
                <a:latin typeface="NVIDIA Sans"/>
                <a:cs typeface="NVIDIA Sans"/>
              </a:rPr>
              <a:t>Optimize throughput </a:t>
            </a:r>
            <a:r>
              <a:rPr lang="en-US" sz="1333">
                <a:solidFill>
                  <a:schemeClr val="bg1"/>
                </a:solidFill>
                <a:latin typeface="NVIDIA Sans"/>
                <a:cs typeface="NVIDIA Sans"/>
              </a:rPr>
              <a:t>and latency to maximize token generation and responsiveness</a:t>
            </a:r>
            <a:endParaRPr lang="en-US" sz="1333">
              <a:solidFill>
                <a:schemeClr val="bg1"/>
              </a:solidFill>
            </a:endParaRPr>
          </a:p>
        </p:txBody>
      </p:sp>
      <p:sp>
        <p:nvSpPr>
          <p:cNvPr id="11" name="TextBox 10">
            <a:extLst>
              <a:ext uri="{FF2B5EF4-FFF2-40B4-BE49-F238E27FC236}">
                <a16:creationId xmlns:a16="http://schemas.microsoft.com/office/drawing/2014/main" id="{02A7E50B-253F-A654-0BFD-DF6238FDA201}"/>
              </a:ext>
            </a:extLst>
          </p:cNvPr>
          <p:cNvSpPr txBox="1"/>
          <p:nvPr/>
        </p:nvSpPr>
        <p:spPr>
          <a:xfrm>
            <a:off x="7792157" y="4795792"/>
            <a:ext cx="4295068" cy="502573"/>
          </a:xfrm>
          <a:prstGeom prst="rect">
            <a:avLst/>
          </a:prstGeom>
          <a:noFill/>
        </p:spPr>
        <p:txBody>
          <a:bodyPr wrap="square" rtlCol="0">
            <a:spAutoFit/>
          </a:bodyPr>
          <a:lstStyle/>
          <a:p>
            <a:pPr defTabSz="914309">
              <a:spcBef>
                <a:spcPts val="400"/>
              </a:spcBef>
              <a:defRPr/>
            </a:pPr>
            <a:r>
              <a:rPr lang="en-US" sz="1333" b="1">
                <a:solidFill>
                  <a:srgbClr val="76B900"/>
                </a:solidFill>
                <a:latin typeface="NVIDIA Sans"/>
                <a:cs typeface="NVIDIA Sans"/>
              </a:rPr>
              <a:t>Deploy in production </a:t>
            </a:r>
            <a:r>
              <a:rPr lang="en-US" sz="1333">
                <a:solidFill>
                  <a:schemeClr val="bg1"/>
                </a:solidFill>
                <a:latin typeface="NVIDIA Sans"/>
                <a:cs typeface="NVIDIA Sans"/>
              </a:rPr>
              <a:t>with API stability, security patching, quality assurance and enterprise support​</a:t>
            </a:r>
            <a:endParaRPr lang="en-US" sz="1333">
              <a:solidFill>
                <a:schemeClr val="bg1"/>
              </a:solidFill>
            </a:endParaRPr>
          </a:p>
        </p:txBody>
      </p:sp>
      <p:sp>
        <p:nvSpPr>
          <p:cNvPr id="28" name="TextBox 27">
            <a:extLst>
              <a:ext uri="{FF2B5EF4-FFF2-40B4-BE49-F238E27FC236}">
                <a16:creationId xmlns:a16="http://schemas.microsoft.com/office/drawing/2014/main" id="{CB813AD6-6600-1CBB-1EE1-31F66FB40734}"/>
              </a:ext>
            </a:extLst>
          </p:cNvPr>
          <p:cNvSpPr txBox="1"/>
          <p:nvPr/>
        </p:nvSpPr>
        <p:spPr>
          <a:xfrm>
            <a:off x="7792157" y="1738749"/>
            <a:ext cx="3469561" cy="502573"/>
          </a:xfrm>
          <a:prstGeom prst="rect">
            <a:avLst/>
          </a:prstGeom>
          <a:noFill/>
        </p:spPr>
        <p:txBody>
          <a:bodyPr wrap="square" rtlCol="0">
            <a:spAutoFit/>
          </a:bodyPr>
          <a:lstStyle/>
          <a:p>
            <a:pPr>
              <a:defRPr/>
            </a:pPr>
            <a:r>
              <a:rPr lang="en-US" sz="1333" b="1">
                <a:solidFill>
                  <a:schemeClr val="tx2"/>
                </a:solidFill>
                <a:latin typeface="NVIDIA Sans"/>
                <a:cs typeface="NVIDIA Sans"/>
              </a:rPr>
              <a:t>Deploy anywhere with security and control </a:t>
            </a:r>
            <a:r>
              <a:rPr lang="en-US" sz="1333">
                <a:solidFill>
                  <a:srgbClr val="000000"/>
                </a:solidFill>
                <a:latin typeface="NVIDIA Sans"/>
                <a:cs typeface="NVIDIA Sans"/>
              </a:rPr>
              <a:t>of AI applications and data</a:t>
            </a:r>
            <a:endParaRPr lang="en-US" sz="1333">
              <a:latin typeface="NVIDIA Sans"/>
              <a:cs typeface="NVIDIA Sans"/>
            </a:endParaRPr>
          </a:p>
        </p:txBody>
      </p:sp>
      <p:grpSp>
        <p:nvGrpSpPr>
          <p:cNvPr id="29" name="Group 28">
            <a:extLst>
              <a:ext uri="{FF2B5EF4-FFF2-40B4-BE49-F238E27FC236}">
                <a16:creationId xmlns:a16="http://schemas.microsoft.com/office/drawing/2014/main" id="{AA348CCA-048A-1372-005E-D94D1DEE9E84}"/>
              </a:ext>
            </a:extLst>
          </p:cNvPr>
          <p:cNvGrpSpPr/>
          <p:nvPr/>
        </p:nvGrpSpPr>
        <p:grpSpPr>
          <a:xfrm>
            <a:off x="2013181" y="4255426"/>
            <a:ext cx="4793433" cy="911087"/>
            <a:chOff x="6039541" y="12766279"/>
            <a:chExt cx="14380299" cy="2733260"/>
          </a:xfrm>
        </p:grpSpPr>
        <p:sp>
          <p:nvSpPr>
            <p:cNvPr id="32" name="Diamond 31">
              <a:extLst>
                <a:ext uri="{FF2B5EF4-FFF2-40B4-BE49-F238E27FC236}">
                  <a16:creationId xmlns:a16="http://schemas.microsoft.com/office/drawing/2014/main" id="{25FC6C95-4559-2884-8F63-69B7EA052A13}"/>
                </a:ext>
              </a:extLst>
            </p:cNvPr>
            <p:cNvSpPr/>
            <p:nvPr/>
          </p:nvSpPr>
          <p:spPr>
            <a:xfrm>
              <a:off x="16230519" y="12766279"/>
              <a:ext cx="4189321" cy="2733260"/>
            </a:xfrm>
            <a:prstGeom prst="diamond">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85">
                <a:lnSpc>
                  <a:spcPct val="90000"/>
                </a:lnSpc>
                <a:defRPr/>
              </a:pPr>
              <a:endParaRPr lang="en-US" sz="1333" err="1">
                <a:solidFill>
                  <a:schemeClr val="bg1"/>
                </a:solidFill>
                <a:latin typeface="Trebuchet MS" panose="020B0603020202020204" pitchFamily="34" charset="0"/>
              </a:endParaRPr>
            </a:p>
          </p:txBody>
        </p:sp>
        <p:sp>
          <p:nvSpPr>
            <p:cNvPr id="33" name="TextBox 32">
              <a:extLst>
                <a:ext uri="{FF2B5EF4-FFF2-40B4-BE49-F238E27FC236}">
                  <a16:creationId xmlns:a16="http://schemas.microsoft.com/office/drawing/2014/main" id="{8E13E34C-BD9D-8089-F2F1-93D445B2EC8D}"/>
                </a:ext>
              </a:extLst>
            </p:cNvPr>
            <p:cNvSpPr txBox="1"/>
            <p:nvPr/>
          </p:nvSpPr>
          <p:spPr>
            <a:xfrm>
              <a:off x="6039541" y="14044678"/>
              <a:ext cx="7446999" cy="707694"/>
            </a:xfrm>
            <a:prstGeom prst="rect">
              <a:avLst/>
            </a:prstGeom>
            <a:noFill/>
          </p:spPr>
          <p:txBody>
            <a:bodyPr wrap="square" lIns="30480" tIns="15240" rIns="30480" bIns="15240" rtlCol="0" anchor="t">
              <a:spAutoFit/>
            </a:bodyPr>
            <a:lstStyle/>
            <a:p>
              <a:pPr defTabSz="152385">
                <a:defRPr/>
              </a:pPr>
              <a:r>
                <a:rPr lang="en-US" sz="1333">
                  <a:solidFill>
                    <a:schemeClr val="bg1"/>
                  </a:solidFill>
                  <a:latin typeface="NVIDIA Sans"/>
                  <a:cs typeface="NVIDIA Sans"/>
                </a:rPr>
                <a:t>Optimized inference engines </a:t>
              </a:r>
            </a:p>
          </p:txBody>
        </p:sp>
        <p:cxnSp>
          <p:nvCxnSpPr>
            <p:cNvPr id="34" name="Connector: Elbow 33">
              <a:extLst>
                <a:ext uri="{FF2B5EF4-FFF2-40B4-BE49-F238E27FC236}">
                  <a16:creationId xmlns:a16="http://schemas.microsoft.com/office/drawing/2014/main" id="{8B32FC23-BB3D-C173-DCAC-4DD2591AFAED}"/>
                </a:ext>
              </a:extLst>
            </p:cNvPr>
            <p:cNvCxnSpPr>
              <a:cxnSpLocks/>
              <a:stCxn id="32" idx="1"/>
              <a:endCxn id="33" idx="3"/>
            </p:cNvCxnSpPr>
            <p:nvPr/>
          </p:nvCxnSpPr>
          <p:spPr>
            <a:xfrm rot="10800000" flipV="1">
              <a:off x="13486540" y="14132910"/>
              <a:ext cx="2743980" cy="265614"/>
            </a:xfrm>
            <a:prstGeom prst="bentConnector3">
              <a:avLst>
                <a:gd name="adj1"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FEFA4393-B256-0034-DE6B-F1ABBA8A7884}"/>
              </a:ext>
            </a:extLst>
          </p:cNvPr>
          <p:cNvSpPr txBox="1"/>
          <p:nvPr/>
        </p:nvSpPr>
        <p:spPr>
          <a:xfrm>
            <a:off x="5183821" y="1791013"/>
            <a:ext cx="1849144" cy="215380"/>
          </a:xfrm>
          <a:prstGeom prst="rect">
            <a:avLst/>
          </a:prstGeom>
          <a:noFill/>
        </p:spPr>
        <p:txBody>
          <a:bodyPr wrap="square" lIns="30480" tIns="15240" rIns="30480" bIns="15240" rtlCol="0" anchor="t">
            <a:spAutoFit/>
          </a:bodyPr>
          <a:lstStyle/>
          <a:p>
            <a:pPr algn="ctr" defTabSz="1108161" fontAlgn="base">
              <a:lnSpc>
                <a:spcPct val="90000"/>
              </a:lnSpc>
              <a:spcBef>
                <a:spcPct val="0"/>
              </a:spcBef>
              <a:spcAft>
                <a:spcPct val="0"/>
              </a:spcAft>
              <a:defRPr/>
            </a:pPr>
            <a:r>
              <a:rPr lang="en-US" sz="1333" cap="all">
                <a:solidFill>
                  <a:schemeClr val="bg1"/>
                </a:solidFill>
                <a:latin typeface="NVIDIA Sans"/>
              </a:rPr>
              <a:t>NVIDIA NIM </a:t>
            </a:r>
          </a:p>
        </p:txBody>
      </p:sp>
      <p:grpSp>
        <p:nvGrpSpPr>
          <p:cNvPr id="36" name="Group 35">
            <a:extLst>
              <a:ext uri="{FF2B5EF4-FFF2-40B4-BE49-F238E27FC236}">
                <a16:creationId xmlns:a16="http://schemas.microsoft.com/office/drawing/2014/main" id="{CEB2F436-7FEF-4C49-CB15-B507DB3D24B8}"/>
              </a:ext>
            </a:extLst>
          </p:cNvPr>
          <p:cNvGrpSpPr/>
          <p:nvPr/>
        </p:nvGrpSpPr>
        <p:grpSpPr>
          <a:xfrm>
            <a:off x="2013181" y="3920365"/>
            <a:ext cx="4793433" cy="911087"/>
            <a:chOff x="6039541" y="11761096"/>
            <a:chExt cx="14380299" cy="2733260"/>
          </a:xfrm>
        </p:grpSpPr>
        <p:sp>
          <p:nvSpPr>
            <p:cNvPr id="37" name="Diamond 36">
              <a:extLst>
                <a:ext uri="{FF2B5EF4-FFF2-40B4-BE49-F238E27FC236}">
                  <a16:creationId xmlns:a16="http://schemas.microsoft.com/office/drawing/2014/main" id="{444005AD-25AB-258F-A886-4307366275EE}"/>
                </a:ext>
              </a:extLst>
            </p:cNvPr>
            <p:cNvSpPr/>
            <p:nvPr/>
          </p:nvSpPr>
          <p:spPr>
            <a:xfrm>
              <a:off x="16230519" y="11761096"/>
              <a:ext cx="4189321" cy="2733260"/>
            </a:xfrm>
            <a:prstGeom prst="diamond">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85">
                <a:lnSpc>
                  <a:spcPct val="90000"/>
                </a:lnSpc>
                <a:defRPr/>
              </a:pPr>
              <a:endParaRPr lang="en-US" sz="1333" err="1">
                <a:solidFill>
                  <a:schemeClr val="bg1"/>
                </a:solidFill>
                <a:latin typeface="Trebuchet MS" panose="020B0603020202020204" pitchFamily="34" charset="0"/>
              </a:endParaRPr>
            </a:p>
          </p:txBody>
        </p:sp>
        <p:sp>
          <p:nvSpPr>
            <p:cNvPr id="38" name="TextBox 37">
              <a:extLst>
                <a:ext uri="{FF2B5EF4-FFF2-40B4-BE49-F238E27FC236}">
                  <a16:creationId xmlns:a16="http://schemas.microsoft.com/office/drawing/2014/main" id="{C73FA428-D14B-6DB6-6219-AC7451D73BF1}"/>
                </a:ext>
              </a:extLst>
            </p:cNvPr>
            <p:cNvSpPr txBox="1"/>
            <p:nvPr/>
          </p:nvSpPr>
          <p:spPr>
            <a:xfrm>
              <a:off x="6039541" y="12365155"/>
              <a:ext cx="5601765" cy="707694"/>
            </a:xfrm>
            <a:prstGeom prst="rect">
              <a:avLst/>
            </a:prstGeom>
            <a:noFill/>
          </p:spPr>
          <p:txBody>
            <a:bodyPr wrap="square" lIns="30480" tIns="15240" rIns="30480" bIns="15240" rtlCol="0" anchor="t">
              <a:spAutoFit/>
            </a:bodyPr>
            <a:lstStyle/>
            <a:p>
              <a:pPr defTabSz="152385">
                <a:defRPr/>
              </a:pPr>
              <a:r>
                <a:rPr lang="en-US" sz="1333">
                  <a:solidFill>
                    <a:schemeClr val="bg1"/>
                  </a:solidFill>
                  <a:latin typeface="NVIDIA Sans"/>
                  <a:cs typeface="NVIDIA Sans"/>
                </a:rPr>
                <a:t>Domain specific code</a:t>
              </a:r>
            </a:p>
          </p:txBody>
        </p:sp>
        <p:cxnSp>
          <p:nvCxnSpPr>
            <p:cNvPr id="39" name="Connector: Elbow 38">
              <a:extLst>
                <a:ext uri="{FF2B5EF4-FFF2-40B4-BE49-F238E27FC236}">
                  <a16:creationId xmlns:a16="http://schemas.microsoft.com/office/drawing/2014/main" id="{DE47D23B-55B7-FC41-DBB9-8C014F4FCDDE}"/>
                </a:ext>
              </a:extLst>
            </p:cNvPr>
            <p:cNvCxnSpPr>
              <a:cxnSpLocks/>
              <a:stCxn id="37" idx="1"/>
              <a:endCxn id="38" idx="3"/>
            </p:cNvCxnSpPr>
            <p:nvPr/>
          </p:nvCxnSpPr>
          <p:spPr>
            <a:xfrm rot="10800000">
              <a:off x="11641306" y="12719002"/>
              <a:ext cx="4589214" cy="408726"/>
            </a:xfrm>
            <a:prstGeom prst="bentConnector3">
              <a:avLst>
                <a:gd name="adj1"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995072B-D5F7-B7FF-2A38-EE811F1036DD}"/>
              </a:ext>
            </a:extLst>
          </p:cNvPr>
          <p:cNvGrpSpPr/>
          <p:nvPr/>
        </p:nvGrpSpPr>
        <p:grpSpPr>
          <a:xfrm>
            <a:off x="2013181" y="3585304"/>
            <a:ext cx="4793433" cy="911087"/>
            <a:chOff x="6039541" y="10755913"/>
            <a:chExt cx="14380299" cy="2733260"/>
          </a:xfrm>
        </p:grpSpPr>
        <p:sp>
          <p:nvSpPr>
            <p:cNvPr id="42" name="Diamond 41">
              <a:extLst>
                <a:ext uri="{FF2B5EF4-FFF2-40B4-BE49-F238E27FC236}">
                  <a16:creationId xmlns:a16="http://schemas.microsoft.com/office/drawing/2014/main" id="{EC6454BE-4104-1BFD-F810-7A4F0667DE3E}"/>
                </a:ext>
              </a:extLst>
            </p:cNvPr>
            <p:cNvSpPr/>
            <p:nvPr/>
          </p:nvSpPr>
          <p:spPr>
            <a:xfrm>
              <a:off x="16230519" y="10755913"/>
              <a:ext cx="4189321" cy="2733260"/>
            </a:xfrm>
            <a:prstGeom prst="diamond">
              <a:avLst/>
            </a:prstGeom>
            <a:solidFill>
              <a:schemeClr val="tx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85">
                <a:lnSpc>
                  <a:spcPct val="90000"/>
                </a:lnSpc>
                <a:defRPr/>
              </a:pPr>
              <a:endParaRPr lang="en-US" sz="1333" err="1">
                <a:solidFill>
                  <a:schemeClr val="bg1"/>
                </a:solidFill>
                <a:latin typeface="Trebuchet MS" panose="020B0603020202020204" pitchFamily="34" charset="0"/>
              </a:endParaRPr>
            </a:p>
          </p:txBody>
        </p:sp>
        <p:sp>
          <p:nvSpPr>
            <p:cNvPr id="43" name="TextBox 42">
              <a:extLst>
                <a:ext uri="{FF2B5EF4-FFF2-40B4-BE49-F238E27FC236}">
                  <a16:creationId xmlns:a16="http://schemas.microsoft.com/office/drawing/2014/main" id="{BDE88529-1E75-D0C7-3FC1-EDD1A62B6F15}"/>
                </a:ext>
              </a:extLst>
            </p:cNvPr>
            <p:cNvSpPr txBox="1"/>
            <p:nvPr/>
          </p:nvSpPr>
          <p:spPr>
            <a:xfrm>
              <a:off x="6039541" y="10803424"/>
              <a:ext cx="7446999" cy="707694"/>
            </a:xfrm>
            <a:prstGeom prst="rect">
              <a:avLst/>
            </a:prstGeom>
            <a:noFill/>
          </p:spPr>
          <p:txBody>
            <a:bodyPr wrap="square" lIns="30480" tIns="15240" rIns="30480" bIns="15240" rtlCol="0" anchor="t">
              <a:spAutoFit/>
            </a:bodyPr>
            <a:lstStyle/>
            <a:p>
              <a:pPr defTabSz="152385">
                <a:defRPr/>
              </a:pPr>
              <a:r>
                <a:rPr lang="en-US" sz="1333">
                  <a:solidFill>
                    <a:schemeClr val="bg1"/>
                  </a:solidFill>
                  <a:latin typeface="NVIDIA Sans"/>
                  <a:cs typeface="NVIDIA Sans"/>
                </a:rPr>
                <a:t>Support for custom models</a:t>
              </a:r>
            </a:p>
          </p:txBody>
        </p:sp>
        <p:cxnSp>
          <p:nvCxnSpPr>
            <p:cNvPr id="44" name="Connector: Elbow 43">
              <a:extLst>
                <a:ext uri="{FF2B5EF4-FFF2-40B4-BE49-F238E27FC236}">
                  <a16:creationId xmlns:a16="http://schemas.microsoft.com/office/drawing/2014/main" id="{9A292F03-0258-91B0-E5DE-46752BCEF660}"/>
                </a:ext>
              </a:extLst>
            </p:cNvPr>
            <p:cNvCxnSpPr>
              <a:cxnSpLocks/>
              <a:stCxn id="42" idx="1"/>
              <a:endCxn id="43" idx="3"/>
            </p:cNvCxnSpPr>
            <p:nvPr/>
          </p:nvCxnSpPr>
          <p:spPr>
            <a:xfrm rot="10800000">
              <a:off x="13486540" y="11157271"/>
              <a:ext cx="2743980" cy="965274"/>
            </a:xfrm>
            <a:prstGeom prst="bentConnector3">
              <a:avLst>
                <a:gd name="adj1"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866C1C6-21B6-0182-5894-B4DF9003D47F}"/>
              </a:ext>
            </a:extLst>
          </p:cNvPr>
          <p:cNvGrpSpPr/>
          <p:nvPr/>
        </p:nvGrpSpPr>
        <p:grpSpPr>
          <a:xfrm>
            <a:off x="2013181" y="3091387"/>
            <a:ext cx="4793433" cy="1069943"/>
            <a:chOff x="6039541" y="9274162"/>
            <a:chExt cx="14380299" cy="3209828"/>
          </a:xfrm>
        </p:grpSpPr>
        <p:sp>
          <p:nvSpPr>
            <p:cNvPr id="47" name="Diamond 46">
              <a:extLst>
                <a:ext uri="{FF2B5EF4-FFF2-40B4-BE49-F238E27FC236}">
                  <a16:creationId xmlns:a16="http://schemas.microsoft.com/office/drawing/2014/main" id="{1E16FAED-2B67-E2DF-2DC5-40DE20E94696}"/>
                </a:ext>
              </a:extLst>
            </p:cNvPr>
            <p:cNvSpPr/>
            <p:nvPr/>
          </p:nvSpPr>
          <p:spPr>
            <a:xfrm>
              <a:off x="16230519" y="9750730"/>
              <a:ext cx="4189321" cy="2733260"/>
            </a:xfrm>
            <a:prstGeom prst="diamond">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85">
                <a:lnSpc>
                  <a:spcPct val="90000"/>
                </a:lnSpc>
                <a:defRPr/>
              </a:pPr>
              <a:endParaRPr lang="en-US" sz="1333" err="1">
                <a:solidFill>
                  <a:schemeClr val="bg1"/>
                </a:solidFill>
                <a:latin typeface="Trebuchet MS" panose="020B0603020202020204" pitchFamily="34" charset="0"/>
              </a:endParaRPr>
            </a:p>
          </p:txBody>
        </p:sp>
        <p:sp>
          <p:nvSpPr>
            <p:cNvPr id="48" name="TextBox 47">
              <a:extLst>
                <a:ext uri="{FF2B5EF4-FFF2-40B4-BE49-F238E27FC236}">
                  <a16:creationId xmlns:a16="http://schemas.microsoft.com/office/drawing/2014/main" id="{D0E5FBFA-8977-118F-0F23-A5045402E1FE}"/>
                </a:ext>
              </a:extLst>
            </p:cNvPr>
            <p:cNvSpPr txBox="1"/>
            <p:nvPr/>
          </p:nvSpPr>
          <p:spPr>
            <a:xfrm>
              <a:off x="6039541" y="9274162"/>
              <a:ext cx="6114051" cy="892362"/>
            </a:xfrm>
            <a:prstGeom prst="rect">
              <a:avLst/>
            </a:prstGeom>
            <a:noFill/>
          </p:spPr>
          <p:txBody>
            <a:bodyPr wrap="square" rtlCol="0">
              <a:spAutoFit/>
            </a:bodyPr>
            <a:lstStyle/>
            <a:p>
              <a:pPr defTabSz="152385">
                <a:defRPr/>
              </a:pPr>
              <a:r>
                <a:rPr lang="en-US" sz="1333">
                  <a:solidFill>
                    <a:schemeClr val="bg1"/>
                  </a:solidFill>
                  <a:latin typeface="NVIDIA Sans" panose="020B0503020203020204" pitchFamily="34" charset="0"/>
                  <a:cs typeface="NVIDIA Sans" panose="020B0503020203020204" pitchFamily="34" charset="0"/>
                </a:rPr>
                <a:t>Industry standard APIs</a:t>
              </a:r>
            </a:p>
          </p:txBody>
        </p:sp>
        <p:cxnSp>
          <p:nvCxnSpPr>
            <p:cNvPr id="50" name="Connector: Elbow 49">
              <a:extLst>
                <a:ext uri="{FF2B5EF4-FFF2-40B4-BE49-F238E27FC236}">
                  <a16:creationId xmlns:a16="http://schemas.microsoft.com/office/drawing/2014/main" id="{8261B411-FE53-1EF4-914F-268F9CB89E6D}"/>
                </a:ext>
              </a:extLst>
            </p:cNvPr>
            <p:cNvCxnSpPr>
              <a:cxnSpLocks/>
              <a:stCxn id="47" idx="1"/>
              <a:endCxn id="48" idx="3"/>
            </p:cNvCxnSpPr>
            <p:nvPr/>
          </p:nvCxnSpPr>
          <p:spPr>
            <a:xfrm rot="10800000">
              <a:off x="12153592" y="9720346"/>
              <a:ext cx="4076928" cy="1397019"/>
            </a:xfrm>
            <a:prstGeom prst="bentConnector3">
              <a:avLst>
                <a:gd name="adj1"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E1BCABDB-F067-30AF-A73C-28D3016E14FB}"/>
              </a:ext>
            </a:extLst>
          </p:cNvPr>
          <p:cNvSpPr txBox="1"/>
          <p:nvPr/>
        </p:nvSpPr>
        <p:spPr>
          <a:xfrm>
            <a:off x="5781371" y="5688018"/>
            <a:ext cx="937849" cy="707694"/>
          </a:xfrm>
          <a:prstGeom prst="rect">
            <a:avLst/>
          </a:prstGeom>
          <a:noFill/>
        </p:spPr>
        <p:txBody>
          <a:bodyPr wrap="square" rtlCol="0">
            <a:spAutoFit/>
          </a:bodyPr>
          <a:lstStyle/>
          <a:p>
            <a:pPr algn="ctr"/>
            <a:r>
              <a:rPr lang="en-US" sz="1333">
                <a:solidFill>
                  <a:schemeClr val="bg1"/>
                </a:solidFill>
                <a:latin typeface="NVIDIA Sans" panose="020B0503020203020204" pitchFamily="34" charset="0"/>
                <a:cs typeface="NVIDIA Sans" panose="020B0503020203020204" pitchFamily="34" charset="0"/>
              </a:rPr>
              <a:t>DGX &amp; </a:t>
            </a:r>
          </a:p>
          <a:p>
            <a:pPr algn="ctr"/>
            <a:r>
              <a:rPr lang="en-US" sz="1333">
                <a:solidFill>
                  <a:schemeClr val="bg1"/>
                </a:solidFill>
                <a:latin typeface="NVIDIA Sans" panose="020B0503020203020204" pitchFamily="34" charset="0"/>
                <a:cs typeface="NVIDIA Sans" panose="020B0503020203020204" pitchFamily="34" charset="0"/>
              </a:rPr>
              <a:t>DGX Cloud</a:t>
            </a:r>
          </a:p>
        </p:txBody>
      </p:sp>
      <p:grpSp>
        <p:nvGrpSpPr>
          <p:cNvPr id="53" name="Group 52">
            <a:extLst>
              <a:ext uri="{FF2B5EF4-FFF2-40B4-BE49-F238E27FC236}">
                <a16:creationId xmlns:a16="http://schemas.microsoft.com/office/drawing/2014/main" id="{7EBA35C8-E768-A862-DE0E-E3B093F3A2B4}"/>
              </a:ext>
            </a:extLst>
          </p:cNvPr>
          <p:cNvGrpSpPr/>
          <p:nvPr/>
        </p:nvGrpSpPr>
        <p:grpSpPr>
          <a:xfrm>
            <a:off x="2013181" y="2552360"/>
            <a:ext cx="3425031" cy="502573"/>
            <a:chOff x="6039541" y="7657081"/>
            <a:chExt cx="10275094" cy="1507718"/>
          </a:xfrm>
        </p:grpSpPr>
        <p:cxnSp>
          <p:nvCxnSpPr>
            <p:cNvPr id="54" name="Connector: Elbow 53">
              <a:extLst>
                <a:ext uri="{FF2B5EF4-FFF2-40B4-BE49-F238E27FC236}">
                  <a16:creationId xmlns:a16="http://schemas.microsoft.com/office/drawing/2014/main" id="{14E969FF-78D2-DD0F-41FF-D4819E85FAB2}"/>
                </a:ext>
              </a:extLst>
            </p:cNvPr>
            <p:cNvCxnSpPr>
              <a:cxnSpLocks/>
              <a:endCxn id="55" idx="3"/>
            </p:cNvCxnSpPr>
            <p:nvPr/>
          </p:nvCxnSpPr>
          <p:spPr>
            <a:xfrm rot="10800000">
              <a:off x="14401802" y="8410944"/>
              <a:ext cx="1912833" cy="462669"/>
            </a:xfrm>
            <a:prstGeom prst="bentConnector3">
              <a:avLst>
                <a:gd name="adj1"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07E14C1-0933-1A22-EFE6-49F3C6E8ECA2}"/>
                </a:ext>
              </a:extLst>
            </p:cNvPr>
            <p:cNvSpPr txBox="1"/>
            <p:nvPr/>
          </p:nvSpPr>
          <p:spPr>
            <a:xfrm>
              <a:off x="6039541" y="7657081"/>
              <a:ext cx="8362258" cy="1507718"/>
            </a:xfrm>
            <a:prstGeom prst="rect">
              <a:avLst/>
            </a:prstGeom>
            <a:noFill/>
          </p:spPr>
          <p:txBody>
            <a:bodyPr wrap="square" rtlCol="0">
              <a:spAutoFit/>
            </a:bodyPr>
            <a:lstStyle/>
            <a:p>
              <a:pPr defTabSz="152385">
                <a:defRPr/>
              </a:pPr>
              <a:r>
                <a:rPr lang="en-US" sz="1333">
                  <a:solidFill>
                    <a:schemeClr val="bg1"/>
                  </a:solidFill>
                  <a:latin typeface="NVIDIA Sans" panose="020B0503020203020204" pitchFamily="34" charset="0"/>
                  <a:cs typeface="NVIDIA Sans" panose="020B0503020203020204" pitchFamily="34" charset="0"/>
                </a:rPr>
                <a:t>Prebuilt container and Helm chart</a:t>
              </a:r>
            </a:p>
          </p:txBody>
        </p:sp>
      </p:grpSp>
      <p:pic>
        <p:nvPicPr>
          <p:cNvPr id="4" name="Picture 3" descr="A black hexagon with green balls&#10;&#10;Description automatically generated">
            <a:extLst>
              <a:ext uri="{FF2B5EF4-FFF2-40B4-BE49-F238E27FC236}">
                <a16:creationId xmlns:a16="http://schemas.microsoft.com/office/drawing/2014/main" id="{F2C65A10-D7AD-0F9B-F540-03EF9EAD730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38210" y="2138145"/>
            <a:ext cx="1315581" cy="1741840"/>
          </a:xfrm>
          <a:prstGeom prst="rect">
            <a:avLst/>
          </a:prstGeom>
        </p:spPr>
      </p:pic>
    </p:spTree>
    <p:extLst>
      <p:ext uri="{BB962C8B-B14F-4D97-AF65-F5344CB8AC3E}">
        <p14:creationId xmlns:p14="http://schemas.microsoft.com/office/powerpoint/2010/main" val="3006597278"/>
      </p:ext>
    </p:extLst>
  </p:cSld>
  <p:clrMapOvr>
    <a:masterClrMapping/>
  </p:clrMapOvr>
  <mc:AlternateContent xmlns:mc="http://schemas.openxmlformats.org/markup-compatibility/2006" xmlns:p14="http://schemas.microsoft.com/office/powerpoint/2010/main">
    <mc:Choice Requires="p14">
      <p:transition p14:dur="0" advTm="23253"/>
    </mc:Choice>
    <mc:Fallback xmlns="">
      <p:transition advTm="2325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ACB36-4395-0C5E-4C42-7EE62CFAB73B}"/>
              </a:ext>
            </a:extLst>
          </p:cNvPr>
          <p:cNvSpPr>
            <a:spLocks noGrp="1"/>
          </p:cNvSpPr>
          <p:nvPr>
            <p:ph type="title"/>
          </p:nvPr>
        </p:nvSpPr>
        <p:spPr/>
        <p:txBody>
          <a:bodyPr>
            <a:normAutofit/>
          </a:bodyPr>
          <a:lstStyle/>
          <a:p>
            <a:r>
              <a:rPr lang="en-US" sz="3200"/>
              <a:t>NVIDIA NIM for LLM Architecture</a:t>
            </a:r>
          </a:p>
        </p:txBody>
      </p:sp>
      <p:sp>
        <p:nvSpPr>
          <p:cNvPr id="10" name="Subtitle 9">
            <a:extLst>
              <a:ext uri="{FF2B5EF4-FFF2-40B4-BE49-F238E27FC236}">
                <a16:creationId xmlns:a16="http://schemas.microsoft.com/office/drawing/2014/main" id="{92186B5E-8CB9-5E03-910D-85A41C2D6E7E}"/>
              </a:ext>
            </a:extLst>
          </p:cNvPr>
          <p:cNvSpPr>
            <a:spLocks noGrp="1"/>
          </p:cNvSpPr>
          <p:nvPr>
            <p:ph type="subTitle" idx="3"/>
          </p:nvPr>
        </p:nvSpPr>
        <p:spPr/>
        <p:txBody>
          <a:bodyPr/>
          <a:lstStyle/>
          <a:p>
            <a:endParaRPr lang="en-US"/>
          </a:p>
        </p:txBody>
      </p:sp>
      <p:sp>
        <p:nvSpPr>
          <p:cNvPr id="11" name="Google Shape;1402;p138">
            <a:extLst>
              <a:ext uri="{FF2B5EF4-FFF2-40B4-BE49-F238E27FC236}">
                <a16:creationId xmlns:a16="http://schemas.microsoft.com/office/drawing/2014/main" id="{5FFACFA9-D4FE-ADA4-2E7E-B4DCC28F7D05}"/>
              </a:ext>
            </a:extLst>
          </p:cNvPr>
          <p:cNvSpPr/>
          <p:nvPr/>
        </p:nvSpPr>
        <p:spPr>
          <a:xfrm>
            <a:off x="2678225" y="2056920"/>
            <a:ext cx="6155400" cy="3977600"/>
          </a:xfrm>
          <a:prstGeom prst="rect">
            <a:avLst/>
          </a:prstGeom>
          <a:solidFill>
            <a:schemeClr val="bg2"/>
          </a:solidFill>
          <a:ln w="28575" cap="flat" cmpd="sng">
            <a:solidFill>
              <a:schemeClr val="bg2"/>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endParaRPr sz="467" kern="0">
              <a:solidFill>
                <a:srgbClr val="000000"/>
              </a:solidFill>
              <a:latin typeface="NVIDIA Sans" panose="020B0503020203020204" pitchFamily="34" charset="0"/>
              <a:cs typeface="NVIDIA Sans" panose="020B0503020203020204" pitchFamily="34" charset="0"/>
              <a:sym typeface="Arial"/>
            </a:endParaRPr>
          </a:p>
        </p:txBody>
      </p:sp>
      <p:sp>
        <p:nvSpPr>
          <p:cNvPr id="12" name="Google Shape;1403;p138">
            <a:extLst>
              <a:ext uri="{FF2B5EF4-FFF2-40B4-BE49-F238E27FC236}">
                <a16:creationId xmlns:a16="http://schemas.microsoft.com/office/drawing/2014/main" id="{3EB3FFF0-8A3C-0B07-A806-E451BEBCCF23}"/>
              </a:ext>
            </a:extLst>
          </p:cNvPr>
          <p:cNvSpPr/>
          <p:nvPr/>
        </p:nvSpPr>
        <p:spPr>
          <a:xfrm>
            <a:off x="2944297" y="2155968"/>
            <a:ext cx="5655906" cy="285700"/>
          </a:xfrm>
          <a:prstGeom prst="rect">
            <a:avLst/>
          </a:prstGeom>
          <a:solidFill>
            <a:schemeClr val="bg2"/>
          </a:solidFill>
          <a:ln w="28575" cap="flat" cmpd="sng">
            <a:noFill/>
            <a:prstDash val="solid"/>
            <a:round/>
            <a:headEnd type="none" w="sm" len="sm"/>
            <a:tailEnd type="none" w="sm" len="sm"/>
          </a:ln>
        </p:spPr>
        <p:txBody>
          <a:bodyPr spcFirstLastPara="1" wrap="square" lIns="30475" tIns="30475" rIns="30475" bIns="30475" anchor="ctr" anchorCtr="0">
            <a:noAutofit/>
          </a:bodyPr>
          <a:lstStyle/>
          <a:p>
            <a:pPr defTabSz="304770">
              <a:buClr>
                <a:srgbClr val="000000"/>
              </a:buClr>
              <a:defRPr/>
            </a:pPr>
            <a:r>
              <a:rPr lang="en-US" sz="1067" kern="0">
                <a:solidFill>
                  <a:srgbClr val="FFFFFF"/>
                </a:solidFill>
                <a:latin typeface="NVIDIA Sans" panose="020B0503020203020204" pitchFamily="34" charset="0"/>
                <a:cs typeface="NVIDIA Sans" panose="020B0503020203020204" pitchFamily="34" charset="0"/>
                <a:sym typeface="Arial"/>
              </a:rPr>
              <a:t>NIM Base Container</a:t>
            </a:r>
            <a:endParaRPr sz="1067" kern="0">
              <a:solidFill>
                <a:srgbClr val="FFFFFF"/>
              </a:solidFill>
              <a:latin typeface="NVIDIA Sans" panose="020B0503020203020204" pitchFamily="34" charset="0"/>
              <a:cs typeface="NVIDIA Sans" panose="020B0503020203020204" pitchFamily="34" charset="0"/>
              <a:sym typeface="Arial"/>
            </a:endParaRPr>
          </a:p>
        </p:txBody>
      </p:sp>
      <p:sp>
        <p:nvSpPr>
          <p:cNvPr id="13" name="Google Shape;1404;p138">
            <a:extLst>
              <a:ext uri="{FF2B5EF4-FFF2-40B4-BE49-F238E27FC236}">
                <a16:creationId xmlns:a16="http://schemas.microsoft.com/office/drawing/2014/main" id="{2792CB72-4D6D-3AA0-6B78-701E1003E81E}"/>
              </a:ext>
            </a:extLst>
          </p:cNvPr>
          <p:cNvSpPr/>
          <p:nvPr/>
        </p:nvSpPr>
        <p:spPr>
          <a:xfrm>
            <a:off x="2887746" y="2542062"/>
            <a:ext cx="5706100" cy="3283068"/>
          </a:xfrm>
          <a:prstGeom prst="rect">
            <a:avLst/>
          </a:prstGeom>
          <a:solidFill>
            <a:schemeClr val="tx1"/>
          </a:solidFill>
          <a:ln w="28575" cap="flat" cmpd="sng">
            <a:no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endParaRPr sz="467" kern="0">
              <a:solidFill>
                <a:srgbClr val="000000"/>
              </a:solidFill>
              <a:latin typeface="NVIDIA Sans" panose="020B0503020203020204" pitchFamily="34" charset="0"/>
              <a:cs typeface="NVIDIA Sans" panose="020B0503020203020204" pitchFamily="34" charset="0"/>
              <a:sym typeface="Arial"/>
            </a:endParaRPr>
          </a:p>
        </p:txBody>
      </p:sp>
      <p:sp>
        <p:nvSpPr>
          <p:cNvPr id="14" name="Google Shape;1405;p138">
            <a:extLst>
              <a:ext uri="{FF2B5EF4-FFF2-40B4-BE49-F238E27FC236}">
                <a16:creationId xmlns:a16="http://schemas.microsoft.com/office/drawing/2014/main" id="{A08FAE00-3CD0-5668-3599-01D7B4250F52}"/>
              </a:ext>
            </a:extLst>
          </p:cNvPr>
          <p:cNvSpPr/>
          <p:nvPr/>
        </p:nvSpPr>
        <p:spPr>
          <a:xfrm>
            <a:off x="3131133" y="2673821"/>
            <a:ext cx="5238875" cy="285700"/>
          </a:xfrm>
          <a:prstGeom prst="rect">
            <a:avLst/>
          </a:prstGeom>
          <a:solidFill>
            <a:schemeClr val="accent6"/>
          </a:solidFill>
          <a:ln w="28575" cap="flat" cmpd="sng">
            <a:solidFill>
              <a:schemeClr val="accent6"/>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1067" kern="0">
                <a:solidFill>
                  <a:srgbClr val="FFFFFF"/>
                </a:solidFill>
                <a:latin typeface="NVIDIA Sans" panose="020B0503020203020204" pitchFamily="34" charset="0"/>
                <a:cs typeface="NVIDIA Sans" panose="020B0503020203020204" pitchFamily="34" charset="0"/>
                <a:sym typeface="Arial"/>
              </a:rPr>
              <a:t>OpenAI Compatible API</a:t>
            </a:r>
            <a:endParaRPr sz="1067" kern="0">
              <a:solidFill>
                <a:srgbClr val="FFFFFF"/>
              </a:solidFill>
              <a:latin typeface="NVIDIA Sans" panose="020B0503020203020204" pitchFamily="34" charset="0"/>
              <a:cs typeface="NVIDIA Sans" panose="020B0503020203020204" pitchFamily="34" charset="0"/>
              <a:sym typeface="Arial"/>
            </a:endParaRPr>
          </a:p>
        </p:txBody>
      </p:sp>
      <p:sp>
        <p:nvSpPr>
          <p:cNvPr id="16" name="Google Shape;1407;p138">
            <a:extLst>
              <a:ext uri="{FF2B5EF4-FFF2-40B4-BE49-F238E27FC236}">
                <a16:creationId xmlns:a16="http://schemas.microsoft.com/office/drawing/2014/main" id="{0CAF0ED4-F7BD-FA2A-9E16-03FA0A16334C}"/>
              </a:ext>
            </a:extLst>
          </p:cNvPr>
          <p:cNvSpPr/>
          <p:nvPr/>
        </p:nvSpPr>
        <p:spPr>
          <a:xfrm>
            <a:off x="3131133" y="3036541"/>
            <a:ext cx="5243900" cy="7251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1067" kern="0">
                <a:solidFill>
                  <a:srgbClr val="FFFFFF"/>
                </a:solidFill>
                <a:latin typeface="NVIDIA Sans" panose="020B0503020203020204" pitchFamily="34" charset="0"/>
                <a:cs typeface="NVIDIA Sans" panose="020B0503020203020204" pitchFamily="34" charset="0"/>
                <a:sym typeface="Arial"/>
              </a:rPr>
              <a:t>FastAPI</a:t>
            </a:r>
            <a:endParaRPr sz="1067" kern="0">
              <a:solidFill>
                <a:srgbClr val="FFFFFF"/>
              </a:solidFill>
              <a:latin typeface="NVIDIA Sans" panose="020B0503020203020204" pitchFamily="34" charset="0"/>
              <a:cs typeface="NVIDIA Sans" panose="020B0503020203020204" pitchFamily="34" charset="0"/>
              <a:sym typeface="Arial"/>
            </a:endParaRPr>
          </a:p>
        </p:txBody>
      </p:sp>
      <p:sp>
        <p:nvSpPr>
          <p:cNvPr id="17" name="Google Shape;1408;p138">
            <a:extLst>
              <a:ext uri="{FF2B5EF4-FFF2-40B4-BE49-F238E27FC236}">
                <a16:creationId xmlns:a16="http://schemas.microsoft.com/office/drawing/2014/main" id="{17864F06-3C41-498A-0FC6-89158BECBBD8}"/>
              </a:ext>
            </a:extLst>
          </p:cNvPr>
          <p:cNvSpPr/>
          <p:nvPr/>
        </p:nvSpPr>
        <p:spPr>
          <a:xfrm>
            <a:off x="3131141" y="3853150"/>
            <a:ext cx="1004500" cy="3835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933" kern="0">
                <a:solidFill>
                  <a:srgbClr val="FFFFFF"/>
                </a:solidFill>
                <a:latin typeface="NVIDIA Sans" panose="020B0503020203020204" pitchFamily="34" charset="0"/>
                <a:cs typeface="NVIDIA Sans" panose="020B0503020203020204" pitchFamily="34" charset="0"/>
                <a:sym typeface="Arial"/>
              </a:rPr>
              <a:t>/v1/completions</a:t>
            </a:r>
            <a:endParaRPr sz="933" kern="0">
              <a:solidFill>
                <a:srgbClr val="FFFFFF"/>
              </a:solidFill>
              <a:latin typeface="NVIDIA Sans" panose="020B0503020203020204" pitchFamily="34" charset="0"/>
              <a:cs typeface="NVIDIA Sans" panose="020B0503020203020204" pitchFamily="34" charset="0"/>
              <a:sym typeface="Arial"/>
            </a:endParaRPr>
          </a:p>
        </p:txBody>
      </p:sp>
      <p:sp>
        <p:nvSpPr>
          <p:cNvPr id="18" name="Google Shape;1409;p138">
            <a:extLst>
              <a:ext uri="{FF2B5EF4-FFF2-40B4-BE49-F238E27FC236}">
                <a16:creationId xmlns:a16="http://schemas.microsoft.com/office/drawing/2014/main" id="{356B94C5-B8BF-7D01-9CF3-5F4DF338E4FB}"/>
              </a:ext>
            </a:extLst>
          </p:cNvPr>
          <p:cNvSpPr/>
          <p:nvPr/>
        </p:nvSpPr>
        <p:spPr>
          <a:xfrm>
            <a:off x="4218833" y="3853150"/>
            <a:ext cx="1307700" cy="3835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933" kern="0">
                <a:solidFill>
                  <a:srgbClr val="FFFFFF"/>
                </a:solidFill>
                <a:latin typeface="NVIDIA Sans" panose="020B0503020203020204" pitchFamily="34" charset="0"/>
                <a:cs typeface="NVIDIA Sans" panose="020B0503020203020204" pitchFamily="34" charset="0"/>
                <a:sym typeface="Arial"/>
              </a:rPr>
              <a:t>/v1/chat/completions</a:t>
            </a:r>
            <a:endParaRPr sz="933" kern="0">
              <a:solidFill>
                <a:srgbClr val="FFFFFF"/>
              </a:solidFill>
              <a:latin typeface="NVIDIA Sans" panose="020B0503020203020204" pitchFamily="34" charset="0"/>
              <a:cs typeface="NVIDIA Sans" panose="020B0503020203020204" pitchFamily="34" charset="0"/>
              <a:sym typeface="Arial"/>
            </a:endParaRPr>
          </a:p>
        </p:txBody>
      </p:sp>
      <p:sp>
        <p:nvSpPr>
          <p:cNvPr id="19" name="Google Shape;1410;p138">
            <a:extLst>
              <a:ext uri="{FF2B5EF4-FFF2-40B4-BE49-F238E27FC236}">
                <a16:creationId xmlns:a16="http://schemas.microsoft.com/office/drawing/2014/main" id="{79C765E5-26A5-A0C5-6B7E-D321827EA586}"/>
              </a:ext>
            </a:extLst>
          </p:cNvPr>
          <p:cNvSpPr/>
          <p:nvPr/>
        </p:nvSpPr>
        <p:spPr>
          <a:xfrm>
            <a:off x="3126151" y="4349423"/>
            <a:ext cx="5243900" cy="383500"/>
          </a:xfrm>
          <a:prstGeom prst="rect">
            <a:avLst/>
          </a:prstGeom>
          <a:solidFill>
            <a:schemeClr val="accent5"/>
          </a:solidFill>
          <a:ln w="28575" cap="flat" cmpd="sng">
            <a:solidFill>
              <a:schemeClr val="accent5"/>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1067" kern="0">
                <a:solidFill>
                  <a:srgbClr val="FFFFFF"/>
                </a:solidFill>
                <a:latin typeface="NVIDIA Sans" panose="020B0503020203020204" pitchFamily="34" charset="0"/>
                <a:cs typeface="NVIDIA Sans" panose="020B0503020203020204" pitchFamily="34" charset="0"/>
                <a:sym typeface="Arial"/>
              </a:rPr>
              <a:t>LLM Executor</a:t>
            </a:r>
            <a:endParaRPr sz="1067" kern="0">
              <a:solidFill>
                <a:srgbClr val="FFFFFF"/>
              </a:solidFill>
              <a:latin typeface="NVIDIA Sans" panose="020B0503020203020204" pitchFamily="34" charset="0"/>
              <a:cs typeface="NVIDIA Sans" panose="020B0503020203020204" pitchFamily="34" charset="0"/>
              <a:sym typeface="Arial"/>
            </a:endParaRPr>
          </a:p>
        </p:txBody>
      </p:sp>
      <p:sp>
        <p:nvSpPr>
          <p:cNvPr id="20" name="Google Shape;1411;p138">
            <a:extLst>
              <a:ext uri="{FF2B5EF4-FFF2-40B4-BE49-F238E27FC236}">
                <a16:creationId xmlns:a16="http://schemas.microsoft.com/office/drawing/2014/main" id="{070D0074-5DBB-F58E-0F63-5B002E11D979}"/>
              </a:ext>
            </a:extLst>
          </p:cNvPr>
          <p:cNvSpPr/>
          <p:nvPr/>
        </p:nvSpPr>
        <p:spPr>
          <a:xfrm>
            <a:off x="3131133" y="4830806"/>
            <a:ext cx="2395400" cy="383500"/>
          </a:xfrm>
          <a:prstGeom prst="rect">
            <a:avLst/>
          </a:prstGeom>
          <a:solidFill>
            <a:schemeClr val="accent5"/>
          </a:solidFill>
          <a:ln w="28575" cap="flat" cmpd="sng">
            <a:solidFill>
              <a:schemeClr val="accent5"/>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1067" kern="0">
                <a:solidFill>
                  <a:srgbClr val="FFFFFF"/>
                </a:solidFill>
                <a:latin typeface="NVIDIA Sans" panose="020B0503020203020204" pitchFamily="34" charset="0"/>
                <a:cs typeface="NVIDIA Sans" panose="020B0503020203020204" pitchFamily="34" charset="0"/>
                <a:sym typeface="Arial"/>
              </a:rPr>
              <a:t>TensorRT-LLM Runtime</a:t>
            </a:r>
            <a:endParaRPr sz="1067" kern="0">
              <a:solidFill>
                <a:srgbClr val="FFFFFF"/>
              </a:solidFill>
              <a:latin typeface="NVIDIA Sans" panose="020B0503020203020204" pitchFamily="34" charset="0"/>
              <a:cs typeface="NVIDIA Sans" panose="020B0503020203020204" pitchFamily="34" charset="0"/>
              <a:sym typeface="Arial"/>
            </a:endParaRPr>
          </a:p>
        </p:txBody>
      </p:sp>
      <p:sp>
        <p:nvSpPr>
          <p:cNvPr id="21" name="Google Shape;1412;p138">
            <a:extLst>
              <a:ext uri="{FF2B5EF4-FFF2-40B4-BE49-F238E27FC236}">
                <a16:creationId xmlns:a16="http://schemas.microsoft.com/office/drawing/2014/main" id="{A651C8DD-66F6-4C41-A241-D79D17C904D5}"/>
              </a:ext>
            </a:extLst>
          </p:cNvPr>
          <p:cNvSpPr/>
          <p:nvPr/>
        </p:nvSpPr>
        <p:spPr>
          <a:xfrm>
            <a:off x="3131133" y="5305815"/>
            <a:ext cx="2395400" cy="383500"/>
          </a:xfrm>
          <a:prstGeom prst="rect">
            <a:avLst/>
          </a:prstGeom>
          <a:solidFill>
            <a:schemeClr val="accent5"/>
          </a:solidFill>
          <a:ln w="28575" cap="flat" cmpd="sng">
            <a:solidFill>
              <a:schemeClr val="accent5"/>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1067" kern="0">
                <a:solidFill>
                  <a:srgbClr val="FFFFFF"/>
                </a:solidFill>
                <a:latin typeface="NVIDIA Sans" panose="020B0503020203020204" pitchFamily="34" charset="0"/>
                <a:cs typeface="NVIDIA Sans" panose="020B0503020203020204" pitchFamily="34" charset="0"/>
                <a:sym typeface="Arial"/>
              </a:rPr>
              <a:t>TensorRT-LLM &amp; TensorRT</a:t>
            </a:r>
            <a:endParaRPr sz="1067" kern="0">
              <a:solidFill>
                <a:srgbClr val="FFFFFF"/>
              </a:solidFill>
              <a:latin typeface="NVIDIA Sans" panose="020B0503020203020204" pitchFamily="34" charset="0"/>
              <a:cs typeface="NVIDIA Sans" panose="020B0503020203020204" pitchFamily="34" charset="0"/>
              <a:sym typeface="Arial"/>
            </a:endParaRPr>
          </a:p>
        </p:txBody>
      </p:sp>
      <p:sp>
        <p:nvSpPr>
          <p:cNvPr id="22" name="Google Shape;1413;p138">
            <a:extLst>
              <a:ext uri="{FF2B5EF4-FFF2-40B4-BE49-F238E27FC236}">
                <a16:creationId xmlns:a16="http://schemas.microsoft.com/office/drawing/2014/main" id="{C4C55497-D9A0-D792-A580-0BEA459D6668}"/>
              </a:ext>
            </a:extLst>
          </p:cNvPr>
          <p:cNvSpPr/>
          <p:nvPr/>
        </p:nvSpPr>
        <p:spPr>
          <a:xfrm>
            <a:off x="5974633" y="4830806"/>
            <a:ext cx="2395400" cy="383500"/>
          </a:xfrm>
          <a:prstGeom prst="rect">
            <a:avLst/>
          </a:prstGeom>
          <a:solidFill>
            <a:schemeClr val="accent5"/>
          </a:solidFill>
          <a:ln w="28575" cap="flat" cmpd="sng">
            <a:solidFill>
              <a:schemeClr val="accent5"/>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1067" kern="0">
                <a:solidFill>
                  <a:srgbClr val="FFFFFF"/>
                </a:solidFill>
                <a:latin typeface="NVIDIA Sans" panose="020B0503020203020204" pitchFamily="34" charset="0"/>
                <a:cs typeface="NVIDIA Sans" panose="020B0503020203020204" pitchFamily="34" charset="0"/>
                <a:sym typeface="Arial"/>
              </a:rPr>
              <a:t>vLLM Runtime</a:t>
            </a:r>
            <a:endParaRPr sz="1067" kern="0">
              <a:solidFill>
                <a:srgbClr val="FFFFFF"/>
              </a:solidFill>
              <a:latin typeface="NVIDIA Sans" panose="020B0503020203020204" pitchFamily="34" charset="0"/>
              <a:cs typeface="NVIDIA Sans" panose="020B0503020203020204" pitchFamily="34" charset="0"/>
              <a:sym typeface="Arial"/>
            </a:endParaRPr>
          </a:p>
        </p:txBody>
      </p:sp>
      <p:sp>
        <p:nvSpPr>
          <p:cNvPr id="23" name="Google Shape;1414;p138">
            <a:extLst>
              <a:ext uri="{FF2B5EF4-FFF2-40B4-BE49-F238E27FC236}">
                <a16:creationId xmlns:a16="http://schemas.microsoft.com/office/drawing/2014/main" id="{9616D74F-270E-C51F-6E83-E6D30D4D1F58}"/>
              </a:ext>
            </a:extLst>
          </p:cNvPr>
          <p:cNvSpPr/>
          <p:nvPr/>
        </p:nvSpPr>
        <p:spPr>
          <a:xfrm>
            <a:off x="5974650" y="5305815"/>
            <a:ext cx="2395400" cy="383500"/>
          </a:xfrm>
          <a:prstGeom prst="rect">
            <a:avLst/>
          </a:prstGeom>
          <a:solidFill>
            <a:schemeClr val="accent5"/>
          </a:solidFill>
          <a:ln w="28575" cap="flat" cmpd="sng">
            <a:solidFill>
              <a:schemeClr val="accent5"/>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1067" kern="0">
                <a:solidFill>
                  <a:srgbClr val="FFFFFF"/>
                </a:solidFill>
                <a:latin typeface="NVIDIA Sans" panose="020B0503020203020204" pitchFamily="34" charset="0"/>
                <a:cs typeface="NVIDIA Sans" panose="020B0503020203020204" pitchFamily="34" charset="0"/>
                <a:sym typeface="Arial"/>
              </a:rPr>
              <a:t>vLLM &amp; Torch</a:t>
            </a:r>
            <a:endParaRPr sz="1067" kern="0">
              <a:solidFill>
                <a:srgbClr val="FFFFFF"/>
              </a:solidFill>
              <a:latin typeface="NVIDIA Sans" panose="020B0503020203020204" pitchFamily="34" charset="0"/>
              <a:cs typeface="NVIDIA Sans" panose="020B0503020203020204" pitchFamily="34" charset="0"/>
              <a:sym typeface="Arial"/>
            </a:endParaRPr>
          </a:p>
        </p:txBody>
      </p:sp>
      <p:cxnSp>
        <p:nvCxnSpPr>
          <p:cNvPr id="24" name="Google Shape;1415;p138">
            <a:extLst>
              <a:ext uri="{FF2B5EF4-FFF2-40B4-BE49-F238E27FC236}">
                <a16:creationId xmlns:a16="http://schemas.microsoft.com/office/drawing/2014/main" id="{09933F05-BB03-5415-9441-A5CD4827103C}"/>
              </a:ext>
            </a:extLst>
          </p:cNvPr>
          <p:cNvCxnSpPr/>
          <p:nvPr/>
        </p:nvCxnSpPr>
        <p:spPr>
          <a:xfrm>
            <a:off x="5751910" y="4830806"/>
            <a:ext cx="0" cy="857300"/>
          </a:xfrm>
          <a:prstGeom prst="straightConnector1">
            <a:avLst/>
          </a:prstGeom>
          <a:noFill/>
          <a:ln w="28575" cap="flat" cmpd="sng">
            <a:solidFill>
              <a:srgbClr val="000000"/>
            </a:solidFill>
            <a:prstDash val="solid"/>
            <a:round/>
            <a:headEnd type="none" w="med" len="med"/>
            <a:tailEnd type="none" w="med" len="med"/>
          </a:ln>
        </p:spPr>
      </p:cxnSp>
      <p:sp>
        <p:nvSpPr>
          <p:cNvPr id="25" name="Google Shape;1416;p138">
            <a:extLst>
              <a:ext uri="{FF2B5EF4-FFF2-40B4-BE49-F238E27FC236}">
                <a16:creationId xmlns:a16="http://schemas.microsoft.com/office/drawing/2014/main" id="{1040FB12-9D0B-6509-9EB6-25BF75EE2C37}"/>
              </a:ext>
            </a:extLst>
          </p:cNvPr>
          <p:cNvSpPr/>
          <p:nvPr/>
        </p:nvSpPr>
        <p:spPr>
          <a:xfrm>
            <a:off x="5390630" y="1586999"/>
            <a:ext cx="763239" cy="253660"/>
          </a:xfrm>
          <a:prstGeom prst="rect">
            <a:avLst/>
          </a:prstGeom>
          <a:solidFill>
            <a:schemeClr val="accent6"/>
          </a:solidFill>
          <a:ln w="28575" cap="flat" cmpd="sng">
            <a:solidFill>
              <a:schemeClr val="accent6"/>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1067" kern="0">
                <a:solidFill>
                  <a:srgbClr val="FFFFFF"/>
                </a:solidFill>
                <a:latin typeface="NVIDIA Sans" panose="020B0503020203020204" pitchFamily="34" charset="0"/>
                <a:cs typeface="NVIDIA Sans" panose="020B0503020203020204" pitchFamily="34" charset="0"/>
                <a:sym typeface="Arial"/>
              </a:rPr>
              <a:t>Client API</a:t>
            </a:r>
            <a:endParaRPr sz="1067" kern="0">
              <a:solidFill>
                <a:srgbClr val="FFFFFF"/>
              </a:solidFill>
              <a:latin typeface="NVIDIA Sans" panose="020B0503020203020204" pitchFamily="34" charset="0"/>
              <a:cs typeface="NVIDIA Sans" panose="020B0503020203020204" pitchFamily="34" charset="0"/>
              <a:sym typeface="Arial"/>
            </a:endParaRPr>
          </a:p>
        </p:txBody>
      </p:sp>
      <p:sp>
        <p:nvSpPr>
          <p:cNvPr id="28" name="Google Shape;1419;p138">
            <a:extLst>
              <a:ext uri="{FF2B5EF4-FFF2-40B4-BE49-F238E27FC236}">
                <a16:creationId xmlns:a16="http://schemas.microsoft.com/office/drawing/2014/main" id="{3D64AFFC-2EDD-4AA7-B44B-D4C56192B381}"/>
              </a:ext>
            </a:extLst>
          </p:cNvPr>
          <p:cNvSpPr/>
          <p:nvPr/>
        </p:nvSpPr>
        <p:spPr>
          <a:xfrm>
            <a:off x="5609725" y="3853150"/>
            <a:ext cx="750000" cy="3835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933" kern="0">
                <a:solidFill>
                  <a:srgbClr val="FFFFFF"/>
                </a:solidFill>
                <a:latin typeface="NVIDIA Sans" panose="020B0503020203020204" pitchFamily="34" charset="0"/>
                <a:cs typeface="NVIDIA Sans" panose="020B0503020203020204" pitchFamily="34" charset="0"/>
                <a:sym typeface="Arial"/>
              </a:rPr>
              <a:t>/v1/models</a:t>
            </a:r>
            <a:endParaRPr sz="933" kern="0">
              <a:solidFill>
                <a:srgbClr val="FFFFFF"/>
              </a:solidFill>
              <a:latin typeface="NVIDIA Sans" panose="020B0503020203020204" pitchFamily="34" charset="0"/>
              <a:cs typeface="NVIDIA Sans" panose="020B0503020203020204" pitchFamily="34" charset="0"/>
              <a:sym typeface="Arial"/>
            </a:endParaRPr>
          </a:p>
        </p:txBody>
      </p:sp>
      <p:sp>
        <p:nvSpPr>
          <p:cNvPr id="29" name="Google Shape;1420;p138">
            <a:extLst>
              <a:ext uri="{FF2B5EF4-FFF2-40B4-BE49-F238E27FC236}">
                <a16:creationId xmlns:a16="http://schemas.microsoft.com/office/drawing/2014/main" id="{1473A70E-8CA0-C2FF-5DB1-A8B79ECC1147}"/>
              </a:ext>
            </a:extLst>
          </p:cNvPr>
          <p:cNvSpPr/>
          <p:nvPr/>
        </p:nvSpPr>
        <p:spPr>
          <a:xfrm>
            <a:off x="7569908" y="3853150"/>
            <a:ext cx="800100" cy="3835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933" kern="0">
                <a:solidFill>
                  <a:srgbClr val="FFFFFF"/>
                </a:solidFill>
                <a:latin typeface="NVIDIA Sans" panose="020B0503020203020204" pitchFamily="34" charset="0"/>
                <a:cs typeface="NVIDIA Sans" panose="020B0503020203020204" pitchFamily="34" charset="0"/>
                <a:sym typeface="Arial"/>
              </a:rPr>
              <a:t>/v1/metrics</a:t>
            </a:r>
            <a:endParaRPr sz="933" kern="0">
              <a:solidFill>
                <a:srgbClr val="FFFFFF"/>
              </a:solidFill>
              <a:latin typeface="NVIDIA Sans" panose="020B0503020203020204" pitchFamily="34" charset="0"/>
              <a:cs typeface="NVIDIA Sans" panose="020B0503020203020204" pitchFamily="34" charset="0"/>
              <a:sym typeface="Arial"/>
            </a:endParaRPr>
          </a:p>
        </p:txBody>
      </p:sp>
      <p:sp>
        <p:nvSpPr>
          <p:cNvPr id="30" name="Google Shape;1421;p138">
            <a:extLst>
              <a:ext uri="{FF2B5EF4-FFF2-40B4-BE49-F238E27FC236}">
                <a16:creationId xmlns:a16="http://schemas.microsoft.com/office/drawing/2014/main" id="{868829CA-B793-955A-894E-7CD62B3247C8}"/>
              </a:ext>
            </a:extLst>
          </p:cNvPr>
          <p:cNvSpPr/>
          <p:nvPr/>
        </p:nvSpPr>
        <p:spPr>
          <a:xfrm>
            <a:off x="6434616" y="3853150"/>
            <a:ext cx="1055300" cy="3835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30475" tIns="30475" rIns="30475" bIns="30475" anchor="ctr" anchorCtr="0">
            <a:noAutofit/>
          </a:bodyPr>
          <a:lstStyle/>
          <a:p>
            <a:pPr algn="ctr" defTabSz="304770">
              <a:buClr>
                <a:srgbClr val="000000"/>
              </a:buClr>
              <a:defRPr/>
            </a:pPr>
            <a:r>
              <a:rPr lang="en-US" sz="933" kern="0">
                <a:solidFill>
                  <a:srgbClr val="FFFFFF"/>
                </a:solidFill>
                <a:latin typeface="NVIDIA Sans" panose="020B0503020203020204" pitchFamily="34" charset="0"/>
                <a:cs typeface="NVIDIA Sans" panose="020B0503020203020204" pitchFamily="34" charset="0"/>
                <a:sym typeface="Arial"/>
              </a:rPr>
              <a:t>/v1/health/ready</a:t>
            </a:r>
            <a:endParaRPr sz="933" kern="0">
              <a:solidFill>
                <a:srgbClr val="FFFFFF"/>
              </a:solidFill>
              <a:latin typeface="NVIDIA Sans" panose="020B0503020203020204" pitchFamily="34" charset="0"/>
              <a:cs typeface="NVIDIA Sans" panose="020B0503020203020204" pitchFamily="34" charset="0"/>
              <a:sym typeface="Arial"/>
            </a:endParaRPr>
          </a:p>
        </p:txBody>
      </p:sp>
      <p:cxnSp>
        <p:nvCxnSpPr>
          <p:cNvPr id="47" name="Straight Arrow Connector 46">
            <a:extLst>
              <a:ext uri="{FF2B5EF4-FFF2-40B4-BE49-F238E27FC236}">
                <a16:creationId xmlns:a16="http://schemas.microsoft.com/office/drawing/2014/main" id="{163F76F4-5436-B474-062F-8C59AC9A185C}"/>
              </a:ext>
            </a:extLst>
          </p:cNvPr>
          <p:cNvCxnSpPr>
            <a:cxnSpLocks/>
          </p:cNvCxnSpPr>
          <p:nvPr/>
        </p:nvCxnSpPr>
        <p:spPr>
          <a:xfrm>
            <a:off x="5772321" y="1862730"/>
            <a:ext cx="0" cy="810855"/>
          </a:xfrm>
          <a:prstGeom prst="straightConnector1">
            <a:avLst/>
          </a:prstGeom>
          <a:ln w="539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Google Shape;1418;p138">
            <a:extLst>
              <a:ext uri="{FF2B5EF4-FFF2-40B4-BE49-F238E27FC236}">
                <a16:creationId xmlns:a16="http://schemas.microsoft.com/office/drawing/2014/main" id="{123EB950-C6CB-2703-7CC9-473866683B45}"/>
              </a:ext>
            </a:extLst>
          </p:cNvPr>
          <p:cNvSpPr txBox="1"/>
          <p:nvPr/>
        </p:nvSpPr>
        <p:spPr>
          <a:xfrm>
            <a:off x="5632493" y="2163307"/>
            <a:ext cx="279513" cy="153878"/>
          </a:xfrm>
          <a:prstGeom prst="rect">
            <a:avLst/>
          </a:prstGeom>
          <a:solidFill>
            <a:schemeClr val="tx1"/>
          </a:solidFill>
          <a:ln>
            <a:solidFill>
              <a:schemeClr val="bg1"/>
            </a:solidFill>
          </a:ln>
        </p:spPr>
        <p:txBody>
          <a:bodyPr spcFirstLastPara="1" wrap="square" lIns="30475" tIns="30475" rIns="30475" bIns="30475" anchor="t" anchorCtr="0">
            <a:spAutoFit/>
          </a:bodyPr>
          <a:lstStyle/>
          <a:p>
            <a:pPr algn="ctr" defTabSz="304770">
              <a:buClr>
                <a:srgbClr val="000000"/>
              </a:buClr>
              <a:defRPr/>
            </a:pPr>
            <a:r>
              <a:rPr lang="en-US" sz="600" b="1" kern="0">
                <a:solidFill>
                  <a:srgbClr val="000000"/>
                </a:solidFill>
                <a:latin typeface="NVIDIA Sans" panose="020B0503020203020204" pitchFamily="34" charset="0"/>
                <a:cs typeface="NVIDIA Sans" panose="020B0503020203020204" pitchFamily="34" charset="0"/>
                <a:sym typeface="Arial"/>
              </a:rPr>
              <a:t>HTTP</a:t>
            </a:r>
            <a:endParaRPr sz="600" b="1" kern="0">
              <a:solidFill>
                <a:srgbClr val="000000"/>
              </a:solidFill>
              <a:latin typeface="NVIDIA Sans" panose="020B0503020203020204" pitchFamily="34" charset="0"/>
              <a:cs typeface="NVIDIA Sans" panose="020B0503020203020204" pitchFamily="34" charset="0"/>
              <a:sym typeface="Arial"/>
            </a:endParaRPr>
          </a:p>
        </p:txBody>
      </p:sp>
    </p:spTree>
    <p:extLst>
      <p:ext uri="{BB962C8B-B14F-4D97-AF65-F5344CB8AC3E}">
        <p14:creationId xmlns:p14="http://schemas.microsoft.com/office/powerpoint/2010/main" val="2854113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297CA5-05DE-2924-8E90-22ECB91115C2}"/>
              </a:ext>
            </a:extLst>
          </p:cNvPr>
          <p:cNvSpPr>
            <a:spLocks noGrp="1"/>
          </p:cNvSpPr>
          <p:nvPr>
            <p:ph type="title"/>
          </p:nvPr>
        </p:nvSpPr>
        <p:spPr/>
        <p:txBody>
          <a:bodyPr>
            <a:normAutofit/>
          </a:bodyPr>
          <a:lstStyle/>
          <a:p>
            <a:r>
              <a:rPr lang="en-US" sz="3200">
                <a:latin typeface="NVIDIA Sans"/>
                <a:cs typeface="NVIDIA Sans"/>
              </a:rPr>
              <a:t>Loading </a:t>
            </a:r>
            <a:r>
              <a:rPr lang="en-US" sz="3200" err="1">
                <a:latin typeface="NVIDIA Sans"/>
                <a:cs typeface="NVIDIA Sans"/>
              </a:rPr>
              <a:t>LoRA</a:t>
            </a:r>
            <a:r>
              <a:rPr lang="en-US" sz="3200">
                <a:latin typeface="NVIDIA Sans"/>
                <a:cs typeface="NVIDIA Sans"/>
              </a:rPr>
              <a:t> </a:t>
            </a:r>
            <a:r>
              <a:rPr lang="en-US" sz="3200" err="1">
                <a:latin typeface="NVIDIA Sans"/>
                <a:cs typeface="NVIDIA Sans"/>
              </a:rPr>
              <a:t>Adapaters</a:t>
            </a:r>
            <a:r>
              <a:rPr lang="en-US" sz="3200">
                <a:latin typeface="NVIDIA Sans"/>
                <a:cs typeface="NVIDIA Sans"/>
              </a:rPr>
              <a:t> with NIM</a:t>
            </a:r>
            <a:endParaRPr lang="en-US" sz="3200"/>
          </a:p>
        </p:txBody>
      </p:sp>
      <p:sp>
        <p:nvSpPr>
          <p:cNvPr id="2" name="Text Placeholder 1">
            <a:extLst>
              <a:ext uri="{FF2B5EF4-FFF2-40B4-BE49-F238E27FC236}">
                <a16:creationId xmlns:a16="http://schemas.microsoft.com/office/drawing/2014/main" id="{C2347399-437E-ACB5-7EF5-B733A29BC6C5}"/>
              </a:ext>
            </a:extLst>
          </p:cNvPr>
          <p:cNvSpPr>
            <a:spLocks noGrp="1"/>
          </p:cNvSpPr>
          <p:nvPr>
            <p:ph type="body" sz="quarter" idx="10"/>
          </p:nvPr>
        </p:nvSpPr>
        <p:spPr/>
        <p:txBody>
          <a:bodyPr lIns="30480" tIns="15240" rIns="30480" bIns="15240" anchor="t"/>
          <a:lstStyle/>
          <a:p>
            <a:r>
              <a:rPr lang="en-US" sz="2000"/>
              <a:t>Seamlessly Deploy One Foundation Model Fine-Tuned for Multiple Tasks</a:t>
            </a:r>
          </a:p>
        </p:txBody>
      </p:sp>
      <p:sp>
        <p:nvSpPr>
          <p:cNvPr id="4" name="Content Placeholder 3">
            <a:extLst>
              <a:ext uri="{FF2B5EF4-FFF2-40B4-BE49-F238E27FC236}">
                <a16:creationId xmlns:a16="http://schemas.microsoft.com/office/drawing/2014/main" id="{CC0DF3C6-8629-2680-998C-82E8E935A5CC}"/>
              </a:ext>
            </a:extLst>
          </p:cNvPr>
          <p:cNvSpPr>
            <a:spLocks noGrp="1"/>
          </p:cNvSpPr>
          <p:nvPr>
            <p:ph idx="1"/>
          </p:nvPr>
        </p:nvSpPr>
        <p:spPr>
          <a:xfrm>
            <a:off x="815110" y="1972705"/>
            <a:ext cx="2595559" cy="4296881"/>
          </a:xfrm>
        </p:spPr>
        <p:txBody>
          <a:bodyPr lIns="30480" tIns="15240" rIns="30480" bIns="15240" anchor="t"/>
          <a:lstStyle/>
          <a:p>
            <a:pPr marL="0" indent="0">
              <a:buNone/>
            </a:pPr>
            <a:r>
              <a:rPr lang="en-US" sz="1333" b="1">
                <a:latin typeface="NVIDIA Sans"/>
                <a:cs typeface="NVIDIA Sans"/>
              </a:rPr>
              <a:t>Best accuracy</a:t>
            </a:r>
            <a:r>
              <a:rPr lang="en-US" sz="1333">
                <a:latin typeface="NVIDIA Sans"/>
                <a:cs typeface="NVIDIA Sans"/>
              </a:rPr>
              <a:t> with NIMs customized for domain-specific tasks using NeMo Framework or Hugging Face PEFT</a:t>
            </a:r>
          </a:p>
          <a:p>
            <a:pPr marL="0" indent="0">
              <a:buNone/>
            </a:pPr>
            <a:endParaRPr lang="en-US" sz="1333">
              <a:latin typeface="NVIDIA Sans"/>
              <a:cs typeface="NVIDIA Sans"/>
            </a:endParaRPr>
          </a:p>
          <a:p>
            <a:pPr marL="0" indent="0">
              <a:buNone/>
            </a:pPr>
            <a:r>
              <a:rPr lang="en-US" sz="1333" b="1">
                <a:latin typeface="NVIDIA Sans"/>
                <a:cs typeface="NVIDIA Sans"/>
              </a:rPr>
              <a:t>Optimization </a:t>
            </a:r>
            <a:r>
              <a:rPr lang="en-US" sz="1333">
                <a:latin typeface="NVIDIA Sans"/>
                <a:cs typeface="NVIDIA Sans"/>
              </a:rPr>
              <a:t>with custom CUDA kernels for simultaneous multi-LoRA and base model inference, plus automatic multi-tier cache management</a:t>
            </a:r>
          </a:p>
          <a:p>
            <a:pPr marL="0" indent="0">
              <a:buNone/>
            </a:pPr>
            <a:endParaRPr lang="en-US" sz="1333" b="1">
              <a:latin typeface="NVIDIA Sans"/>
              <a:cs typeface="NVIDIA Sans"/>
            </a:endParaRPr>
          </a:p>
          <a:p>
            <a:pPr marL="0" indent="0">
              <a:buNone/>
            </a:pPr>
            <a:r>
              <a:rPr lang="en-US" sz="1333" b="1">
                <a:latin typeface="NVIDIA Sans"/>
                <a:cs typeface="NVIDIA Sans"/>
              </a:rPr>
              <a:t>Seamless deployment </a:t>
            </a:r>
            <a:r>
              <a:rPr lang="en-US" sz="1333">
                <a:latin typeface="NVIDIA Sans"/>
                <a:cs typeface="NVIDIA Sans"/>
              </a:rPr>
              <a:t>with a single command for both base and LoRA models </a:t>
            </a:r>
            <a:endParaRPr lang="en-US" sz="1333" b="1">
              <a:latin typeface="NVIDIA Sans"/>
              <a:cs typeface="NVIDIA Sans"/>
            </a:endParaRPr>
          </a:p>
        </p:txBody>
      </p:sp>
      <p:pic>
        <p:nvPicPr>
          <p:cNvPr id="6" name="Graphic 5" descr="Bullseye outline">
            <a:extLst>
              <a:ext uri="{FF2B5EF4-FFF2-40B4-BE49-F238E27FC236}">
                <a16:creationId xmlns:a16="http://schemas.microsoft.com/office/drawing/2014/main" id="{0C4AE5DC-8715-BBA8-DEE5-EFC19303AB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979" y="1867740"/>
            <a:ext cx="518160" cy="518160"/>
          </a:xfrm>
          <a:prstGeom prst="rect">
            <a:avLst/>
          </a:prstGeom>
        </p:spPr>
      </p:pic>
      <p:pic>
        <p:nvPicPr>
          <p:cNvPr id="9" name="Graphic 8" descr="Speedometer Low outline">
            <a:extLst>
              <a:ext uri="{FF2B5EF4-FFF2-40B4-BE49-F238E27FC236}">
                <a16:creationId xmlns:a16="http://schemas.microsoft.com/office/drawing/2014/main" id="{EDA33D48-3E55-C9E4-5B5C-2ED89E593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05979" y="2995015"/>
            <a:ext cx="518160" cy="518160"/>
          </a:xfrm>
          <a:prstGeom prst="rect">
            <a:avLst/>
          </a:prstGeom>
        </p:spPr>
      </p:pic>
      <p:pic>
        <p:nvPicPr>
          <p:cNvPr id="15" name="Graphic 14" descr="Rocket outline">
            <a:extLst>
              <a:ext uri="{FF2B5EF4-FFF2-40B4-BE49-F238E27FC236}">
                <a16:creationId xmlns:a16="http://schemas.microsoft.com/office/drawing/2014/main" id="{F7BC6680-62C1-E0BB-3B2B-06285FDFB5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979" y="4442927"/>
            <a:ext cx="518160" cy="518160"/>
          </a:xfrm>
          <a:prstGeom prst="rect">
            <a:avLst/>
          </a:prstGeom>
        </p:spPr>
      </p:pic>
      <p:sp>
        <p:nvSpPr>
          <p:cNvPr id="283" name="Google Shape;58;p14">
            <a:extLst>
              <a:ext uri="{FF2B5EF4-FFF2-40B4-BE49-F238E27FC236}">
                <a16:creationId xmlns:a16="http://schemas.microsoft.com/office/drawing/2014/main" id="{A389488B-9EB4-6AD2-77B4-C87BE4AA9A44}"/>
              </a:ext>
            </a:extLst>
          </p:cNvPr>
          <p:cNvSpPr/>
          <p:nvPr/>
        </p:nvSpPr>
        <p:spPr>
          <a:xfrm>
            <a:off x="7010121" y="1376009"/>
            <a:ext cx="2270389" cy="3152788"/>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t" anchorCtr="0">
            <a:noAutofit/>
          </a:bodyPr>
          <a:lstStyle/>
          <a:p>
            <a:pPr algn="ctr" defTabSz="1219078">
              <a:buClr>
                <a:srgbClr val="000000"/>
              </a:buClr>
              <a:defRPr/>
            </a:pPr>
            <a:r>
              <a:rPr lang="en" sz="1333" kern="0">
                <a:solidFill>
                  <a:srgbClr val="FFFFFF"/>
                </a:solidFill>
                <a:latin typeface="NVIDIA Sans"/>
                <a:ea typeface="NVIDIA Sans"/>
                <a:cs typeface="NVIDIA Sans"/>
                <a:sym typeface="NVIDIA Sans"/>
              </a:rPr>
              <a:t>GPU Memory</a:t>
            </a:r>
            <a:endParaRPr sz="1333" kern="0">
              <a:solidFill>
                <a:srgbClr val="FFFFFF"/>
              </a:solidFill>
              <a:latin typeface="NVIDIA Sans"/>
              <a:ea typeface="NVIDIA Sans"/>
              <a:cs typeface="NVIDIA Sans"/>
              <a:sym typeface="NVIDIA Sans"/>
            </a:endParaRPr>
          </a:p>
        </p:txBody>
      </p:sp>
      <p:sp>
        <p:nvSpPr>
          <p:cNvPr id="284" name="Google Shape;59;p14">
            <a:extLst>
              <a:ext uri="{FF2B5EF4-FFF2-40B4-BE49-F238E27FC236}">
                <a16:creationId xmlns:a16="http://schemas.microsoft.com/office/drawing/2014/main" id="{60EF6563-EEC6-CC98-0766-9BF0529EE1CA}"/>
              </a:ext>
            </a:extLst>
          </p:cNvPr>
          <p:cNvSpPr/>
          <p:nvPr/>
        </p:nvSpPr>
        <p:spPr>
          <a:xfrm>
            <a:off x="7012581" y="1363010"/>
            <a:ext cx="2265469" cy="311690"/>
          </a:xfrm>
          <a:prstGeom prst="rect">
            <a:avLst/>
          </a:prstGeom>
          <a:solidFill>
            <a:srgbClr val="76B900"/>
          </a:solidFill>
          <a:ln>
            <a:noFill/>
          </a:ln>
        </p:spPr>
        <p:txBody>
          <a:bodyPr spcFirstLastPara="1" wrap="square" lIns="121900" tIns="121900" rIns="121900" bIns="121900" anchor="ctr" anchorCtr="0">
            <a:noAutofit/>
          </a:bodyPr>
          <a:lstStyle/>
          <a:p>
            <a:pPr algn="ctr" defTabSz="1219078">
              <a:buClr>
                <a:srgbClr val="000000"/>
              </a:buClr>
              <a:defRPr/>
            </a:pPr>
            <a:r>
              <a:rPr lang="en" sz="1333" kern="0">
                <a:solidFill>
                  <a:srgbClr val="FFFFFF"/>
                </a:solidFill>
                <a:latin typeface="NVIDIA Sans Medium"/>
                <a:ea typeface="NVIDIA Sans Medium"/>
                <a:cs typeface="NVIDIA Sans Medium"/>
                <a:sym typeface="NVIDIA Sans Medium"/>
              </a:rPr>
              <a:t>GPU Memory</a:t>
            </a:r>
            <a:endParaRPr sz="1333" kern="0">
              <a:solidFill>
                <a:srgbClr val="FFFFFF"/>
              </a:solidFill>
              <a:latin typeface="NVIDIA Sans Medium"/>
              <a:ea typeface="NVIDIA Sans Medium"/>
              <a:cs typeface="NVIDIA Sans Medium"/>
              <a:sym typeface="NVIDIA Sans Medium"/>
            </a:endParaRPr>
          </a:p>
        </p:txBody>
      </p:sp>
      <p:sp>
        <p:nvSpPr>
          <p:cNvPr id="285" name="Google Shape;60;p14">
            <a:extLst>
              <a:ext uri="{FF2B5EF4-FFF2-40B4-BE49-F238E27FC236}">
                <a16:creationId xmlns:a16="http://schemas.microsoft.com/office/drawing/2014/main" id="{EEC069F0-7341-B899-9BF8-96AFF08F0309}"/>
              </a:ext>
            </a:extLst>
          </p:cNvPr>
          <p:cNvSpPr/>
          <p:nvPr/>
        </p:nvSpPr>
        <p:spPr>
          <a:xfrm>
            <a:off x="10024380" y="1298448"/>
            <a:ext cx="1910658" cy="2601180"/>
          </a:xfrm>
          <a:prstGeom prst="rect">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t" anchorCtr="0">
            <a:noAutofit/>
          </a:bodyPr>
          <a:lstStyle/>
          <a:p>
            <a:pPr algn="ctr" defTabSz="1219078">
              <a:buClr>
                <a:srgbClr val="000000"/>
              </a:buClr>
              <a:defRPr/>
            </a:pPr>
            <a:endParaRPr sz="1333" kern="0">
              <a:solidFill>
                <a:srgbClr val="000000"/>
              </a:solidFill>
              <a:latin typeface="NVIDIA Sans"/>
              <a:ea typeface="NVIDIA Sans"/>
              <a:cs typeface="NVIDIA Sans"/>
              <a:sym typeface="NVIDIA Sans"/>
            </a:endParaRPr>
          </a:p>
        </p:txBody>
      </p:sp>
      <p:sp>
        <p:nvSpPr>
          <p:cNvPr id="286" name="Google Shape;61;p14">
            <a:extLst>
              <a:ext uri="{FF2B5EF4-FFF2-40B4-BE49-F238E27FC236}">
                <a16:creationId xmlns:a16="http://schemas.microsoft.com/office/drawing/2014/main" id="{E8C0B94E-1251-1982-ADC0-3791040BADCB}"/>
              </a:ext>
            </a:extLst>
          </p:cNvPr>
          <p:cNvSpPr/>
          <p:nvPr/>
        </p:nvSpPr>
        <p:spPr>
          <a:xfrm>
            <a:off x="4342208" y="1974476"/>
            <a:ext cx="1349500" cy="2557191"/>
          </a:xfrm>
          <a:prstGeom prst="rect">
            <a:avLst/>
          </a:prstGeom>
          <a:solidFill>
            <a:srgbClr val="FFFFFF"/>
          </a:solidFill>
          <a:ln w="9525" cap="flat" cmpd="sng">
            <a:solidFill>
              <a:srgbClr val="CCCCCC"/>
            </a:solidFill>
            <a:prstDash val="solid"/>
            <a:round/>
            <a:headEnd type="none" w="sm" len="sm"/>
            <a:tailEnd type="none" w="sm" len="sm"/>
          </a:ln>
        </p:spPr>
        <p:txBody>
          <a:bodyPr spcFirstLastPara="1" wrap="square" lIns="121900" tIns="121900" rIns="121900" bIns="121900" anchor="t" anchorCtr="0">
            <a:noAutofit/>
          </a:bodyPr>
          <a:lstStyle/>
          <a:p>
            <a:pPr algn="ctr" defTabSz="1219078">
              <a:buClr>
                <a:srgbClr val="000000"/>
              </a:buClr>
              <a:defRPr/>
            </a:pPr>
            <a:r>
              <a:rPr lang="en" sz="1333" kern="0">
                <a:solidFill>
                  <a:srgbClr val="000000"/>
                </a:solidFill>
                <a:latin typeface="NVIDIA Sans"/>
                <a:ea typeface="NVIDIA Sans"/>
                <a:cs typeface="NVIDIA Sans"/>
                <a:sym typeface="NVIDIA Sans"/>
              </a:rPr>
              <a:t>Input Batch</a:t>
            </a:r>
            <a:endParaRPr sz="1333" kern="0">
              <a:solidFill>
                <a:srgbClr val="000000"/>
              </a:solidFill>
              <a:latin typeface="NVIDIA Sans"/>
              <a:ea typeface="NVIDIA Sans"/>
              <a:cs typeface="NVIDIA Sans"/>
              <a:sym typeface="NVIDIA Sans"/>
            </a:endParaRPr>
          </a:p>
        </p:txBody>
      </p:sp>
      <p:sp>
        <p:nvSpPr>
          <p:cNvPr id="287" name="Google Shape;62;p14">
            <a:extLst>
              <a:ext uri="{FF2B5EF4-FFF2-40B4-BE49-F238E27FC236}">
                <a16:creationId xmlns:a16="http://schemas.microsoft.com/office/drawing/2014/main" id="{0F62C296-CE0E-E4F9-EFEE-DC1D763767CB}"/>
              </a:ext>
            </a:extLst>
          </p:cNvPr>
          <p:cNvSpPr/>
          <p:nvPr/>
        </p:nvSpPr>
        <p:spPr>
          <a:xfrm>
            <a:off x="6067598" y="4729548"/>
            <a:ext cx="3767486" cy="1164569"/>
          </a:xfrm>
          <a:prstGeom prst="rect">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t" anchorCtr="0">
            <a:noAutofit/>
          </a:bodyPr>
          <a:lstStyle/>
          <a:p>
            <a:pPr algn="ctr" defTabSz="1219078">
              <a:buClr>
                <a:srgbClr val="000000"/>
              </a:buClr>
              <a:defRPr/>
            </a:pPr>
            <a:r>
              <a:rPr lang="en" sz="1200" kern="0">
                <a:solidFill>
                  <a:srgbClr val="000000"/>
                </a:solidFill>
                <a:latin typeface="NVIDIA Sans"/>
                <a:ea typeface="NVIDIA Sans"/>
                <a:cs typeface="NVIDIA Sans"/>
                <a:sym typeface="NVIDIA Sans"/>
              </a:rPr>
              <a:t>Customization Cache</a:t>
            </a:r>
            <a:endParaRPr sz="1200" kern="0">
              <a:solidFill>
                <a:srgbClr val="000000"/>
              </a:solidFill>
              <a:latin typeface="NVIDIA Sans"/>
              <a:ea typeface="NVIDIA Sans"/>
              <a:cs typeface="NVIDIA Sans"/>
              <a:sym typeface="NVIDIA Sans"/>
            </a:endParaRPr>
          </a:p>
        </p:txBody>
      </p:sp>
      <p:sp>
        <p:nvSpPr>
          <p:cNvPr id="288" name="Google Shape;63;p14">
            <a:extLst>
              <a:ext uri="{FF2B5EF4-FFF2-40B4-BE49-F238E27FC236}">
                <a16:creationId xmlns:a16="http://schemas.microsoft.com/office/drawing/2014/main" id="{BAC515E4-684C-E715-854F-A4C68328206D}"/>
              </a:ext>
            </a:extLst>
          </p:cNvPr>
          <p:cNvSpPr/>
          <p:nvPr/>
        </p:nvSpPr>
        <p:spPr>
          <a:xfrm>
            <a:off x="7254211" y="2991352"/>
            <a:ext cx="1096872" cy="439029"/>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289" name="Google Shape;64;p14">
            <a:extLst>
              <a:ext uri="{FF2B5EF4-FFF2-40B4-BE49-F238E27FC236}">
                <a16:creationId xmlns:a16="http://schemas.microsoft.com/office/drawing/2014/main" id="{4544FC7C-2B71-32A2-84CC-824FF61331A0}"/>
              </a:ext>
            </a:extLst>
          </p:cNvPr>
          <p:cNvSpPr/>
          <p:nvPr/>
        </p:nvSpPr>
        <p:spPr>
          <a:xfrm>
            <a:off x="7278231" y="1772616"/>
            <a:ext cx="1096872" cy="1164569"/>
          </a:xfrm>
          <a:prstGeom prst="rect">
            <a:avLst/>
          </a:prstGeom>
          <a:solidFill>
            <a:srgbClr val="EEEEEE"/>
          </a:solidFill>
          <a:ln>
            <a:noFill/>
          </a:ln>
        </p:spPr>
        <p:txBody>
          <a:bodyPr spcFirstLastPara="1" wrap="square" lIns="121900" tIns="121900" rIns="121900" bIns="121900" anchor="ctr" anchorCtr="0">
            <a:noAutofit/>
          </a:bodyPr>
          <a:lstStyle/>
          <a:p>
            <a:pPr algn="ctr" defTabSz="1219078">
              <a:buClr>
                <a:srgbClr val="000000"/>
              </a:buClr>
              <a:defRPr/>
            </a:pPr>
            <a:r>
              <a:rPr lang="en" sz="1200" kern="0">
                <a:solidFill>
                  <a:srgbClr val="000000"/>
                </a:solidFill>
                <a:latin typeface="NVIDIA Sans"/>
                <a:cs typeface="NVIDIA Sans"/>
                <a:sym typeface="NVIDIA Sans"/>
              </a:rPr>
              <a:t>Foundation Model</a:t>
            </a:r>
            <a:endParaRPr sz="1200" kern="0">
              <a:solidFill>
                <a:srgbClr val="000000"/>
              </a:solidFill>
              <a:latin typeface="NVIDIA Sans"/>
              <a:cs typeface="NVIDIA Sans"/>
              <a:sym typeface="NVIDIA Sans"/>
            </a:endParaRPr>
          </a:p>
          <a:p>
            <a:pPr algn="ctr" defTabSz="1219078">
              <a:buClr>
                <a:srgbClr val="000000"/>
              </a:buClr>
              <a:defRPr/>
            </a:pPr>
            <a:r>
              <a:rPr lang="en" sz="1200" kern="0">
                <a:solidFill>
                  <a:srgbClr val="000000"/>
                </a:solidFill>
                <a:latin typeface="NVIDIA Sans"/>
                <a:cs typeface="NVIDIA Sans"/>
                <a:sym typeface="NVIDIA Sans"/>
              </a:rPr>
              <a:t>Weights</a:t>
            </a:r>
            <a:endParaRPr sz="1200" kern="0">
              <a:solidFill>
                <a:srgbClr val="000000"/>
              </a:solidFill>
              <a:latin typeface="NVIDIA Sans"/>
              <a:cs typeface="NVIDIA Sans"/>
              <a:sym typeface="NVIDIA Sans"/>
            </a:endParaRPr>
          </a:p>
        </p:txBody>
      </p:sp>
      <p:sp>
        <p:nvSpPr>
          <p:cNvPr id="290" name="Google Shape;65;p14">
            <a:extLst>
              <a:ext uri="{FF2B5EF4-FFF2-40B4-BE49-F238E27FC236}">
                <a16:creationId xmlns:a16="http://schemas.microsoft.com/office/drawing/2014/main" id="{06492C4C-4AD3-9045-68E3-3DBE19D4B723}"/>
              </a:ext>
            </a:extLst>
          </p:cNvPr>
          <p:cNvSpPr/>
          <p:nvPr/>
        </p:nvSpPr>
        <p:spPr>
          <a:xfrm rot="5400000">
            <a:off x="7420219" y="3035867"/>
            <a:ext cx="357127" cy="349892"/>
          </a:xfrm>
          <a:prstGeom prst="trapezoid">
            <a:avLst>
              <a:gd name="adj" fmla="val 25000"/>
            </a:avLst>
          </a:prstGeom>
          <a:solidFill>
            <a:srgbClr val="2378CA"/>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291" name="Google Shape;66;p14">
            <a:extLst>
              <a:ext uri="{FF2B5EF4-FFF2-40B4-BE49-F238E27FC236}">
                <a16:creationId xmlns:a16="http://schemas.microsoft.com/office/drawing/2014/main" id="{0971756D-66D6-36DD-D46B-C99605509382}"/>
              </a:ext>
            </a:extLst>
          </p:cNvPr>
          <p:cNvSpPr/>
          <p:nvPr/>
        </p:nvSpPr>
        <p:spPr>
          <a:xfrm rot="16200000">
            <a:off x="7868141" y="3035992"/>
            <a:ext cx="357127" cy="349892"/>
          </a:xfrm>
          <a:prstGeom prst="trapezoid">
            <a:avLst>
              <a:gd name="adj" fmla="val 25000"/>
            </a:avLst>
          </a:prstGeom>
          <a:solidFill>
            <a:srgbClr val="2378CA"/>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292" name="Google Shape;67;p14">
            <a:extLst>
              <a:ext uri="{FF2B5EF4-FFF2-40B4-BE49-F238E27FC236}">
                <a16:creationId xmlns:a16="http://schemas.microsoft.com/office/drawing/2014/main" id="{8587F029-1A27-CACC-5196-72D77F6F395D}"/>
              </a:ext>
            </a:extLst>
          </p:cNvPr>
          <p:cNvSpPr/>
          <p:nvPr/>
        </p:nvSpPr>
        <p:spPr>
          <a:xfrm>
            <a:off x="7254211" y="3484548"/>
            <a:ext cx="1096872" cy="439029"/>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293" name="Google Shape;68;p14">
            <a:extLst>
              <a:ext uri="{FF2B5EF4-FFF2-40B4-BE49-F238E27FC236}">
                <a16:creationId xmlns:a16="http://schemas.microsoft.com/office/drawing/2014/main" id="{E9F88F22-786C-8E06-10A6-670BFBFADFAB}"/>
              </a:ext>
            </a:extLst>
          </p:cNvPr>
          <p:cNvSpPr/>
          <p:nvPr/>
        </p:nvSpPr>
        <p:spPr>
          <a:xfrm rot="5400000">
            <a:off x="7416192" y="3529042"/>
            <a:ext cx="357127" cy="349892"/>
          </a:xfrm>
          <a:prstGeom prst="trapezoid">
            <a:avLst>
              <a:gd name="adj" fmla="val 25000"/>
            </a:avLst>
          </a:prstGeom>
          <a:solidFill>
            <a:srgbClr val="A05AB4"/>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294" name="Google Shape;69;p14">
            <a:extLst>
              <a:ext uri="{FF2B5EF4-FFF2-40B4-BE49-F238E27FC236}">
                <a16:creationId xmlns:a16="http://schemas.microsoft.com/office/drawing/2014/main" id="{B2055F2F-9175-39D3-C113-423ECAE44923}"/>
              </a:ext>
            </a:extLst>
          </p:cNvPr>
          <p:cNvSpPr/>
          <p:nvPr/>
        </p:nvSpPr>
        <p:spPr>
          <a:xfrm rot="16200000">
            <a:off x="7864114" y="3529168"/>
            <a:ext cx="357127" cy="349892"/>
          </a:xfrm>
          <a:prstGeom prst="trapezoid">
            <a:avLst>
              <a:gd name="adj" fmla="val 25000"/>
            </a:avLst>
          </a:prstGeom>
          <a:solidFill>
            <a:srgbClr val="A05AB4"/>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295" name="Google Shape;70;p14">
            <a:extLst>
              <a:ext uri="{FF2B5EF4-FFF2-40B4-BE49-F238E27FC236}">
                <a16:creationId xmlns:a16="http://schemas.microsoft.com/office/drawing/2014/main" id="{34E391BA-CE2C-D70C-8737-8916EE108E0C}"/>
              </a:ext>
            </a:extLst>
          </p:cNvPr>
          <p:cNvSpPr/>
          <p:nvPr/>
        </p:nvSpPr>
        <p:spPr>
          <a:xfrm>
            <a:off x="7262266" y="3977720"/>
            <a:ext cx="1096872" cy="439029"/>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296" name="Google Shape;71;p14">
            <a:extLst>
              <a:ext uri="{FF2B5EF4-FFF2-40B4-BE49-F238E27FC236}">
                <a16:creationId xmlns:a16="http://schemas.microsoft.com/office/drawing/2014/main" id="{4BF8BC46-C69C-FF21-A556-98C4E04232D6}"/>
              </a:ext>
            </a:extLst>
          </p:cNvPr>
          <p:cNvSpPr/>
          <p:nvPr/>
        </p:nvSpPr>
        <p:spPr>
          <a:xfrm rot="5400000">
            <a:off x="7424247" y="4037061"/>
            <a:ext cx="357127" cy="349892"/>
          </a:xfrm>
          <a:prstGeom prst="trapezoid">
            <a:avLst>
              <a:gd name="adj" fmla="val 25000"/>
            </a:avLst>
          </a:prstGeom>
          <a:solidFill>
            <a:srgbClr val="DC3528"/>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297" name="Google Shape;72;p14">
            <a:extLst>
              <a:ext uri="{FF2B5EF4-FFF2-40B4-BE49-F238E27FC236}">
                <a16:creationId xmlns:a16="http://schemas.microsoft.com/office/drawing/2014/main" id="{40900073-2C73-29E5-0078-FFDCA510A1A5}"/>
              </a:ext>
            </a:extLst>
          </p:cNvPr>
          <p:cNvSpPr/>
          <p:nvPr/>
        </p:nvSpPr>
        <p:spPr>
          <a:xfrm rot="16200000">
            <a:off x="7872169" y="4037186"/>
            <a:ext cx="357127" cy="349892"/>
          </a:xfrm>
          <a:prstGeom prst="trapezoid">
            <a:avLst>
              <a:gd name="adj" fmla="val 25000"/>
            </a:avLst>
          </a:prstGeom>
          <a:solidFill>
            <a:srgbClr val="DC3528"/>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298" name="Google Shape;73;p14">
            <a:extLst>
              <a:ext uri="{FF2B5EF4-FFF2-40B4-BE49-F238E27FC236}">
                <a16:creationId xmlns:a16="http://schemas.microsoft.com/office/drawing/2014/main" id="{F95BCFCD-1BC3-7BA6-142A-20F18569EDBD}"/>
              </a:ext>
            </a:extLst>
          </p:cNvPr>
          <p:cNvSpPr/>
          <p:nvPr/>
        </p:nvSpPr>
        <p:spPr>
          <a:xfrm>
            <a:off x="8663159" y="2605092"/>
            <a:ext cx="245127" cy="234708"/>
          </a:xfrm>
          <a:prstGeom prst="ellipse">
            <a:avLst/>
          </a:prstGeom>
          <a:solidFill>
            <a:srgbClr val="76B900"/>
          </a:solidFill>
          <a:ln>
            <a:noFill/>
          </a:ln>
        </p:spPr>
        <p:txBody>
          <a:bodyPr spcFirstLastPara="1" wrap="square" lIns="0" tIns="0" rIns="0" bIns="0" anchor="ctr" anchorCtr="0">
            <a:noAutofit/>
          </a:bodyPr>
          <a:lstStyle/>
          <a:p>
            <a:pPr algn="ctr" defTabSz="1219078">
              <a:buClr>
                <a:srgbClr val="000000"/>
              </a:buClr>
              <a:defRPr/>
            </a:pPr>
            <a:r>
              <a:rPr lang="en" sz="1600" kern="0">
                <a:solidFill>
                  <a:srgbClr val="F2F2F2"/>
                </a:solidFill>
                <a:latin typeface="NVIDIA Sans Medium"/>
                <a:ea typeface="NVIDIA Sans Medium"/>
                <a:cs typeface="NVIDIA Sans Medium"/>
                <a:sym typeface="NVIDIA Sans Medium"/>
              </a:rPr>
              <a:t>+</a:t>
            </a:r>
            <a:endParaRPr sz="1600" kern="0">
              <a:solidFill>
                <a:srgbClr val="FFFFFF"/>
              </a:solidFill>
              <a:latin typeface="NVIDIA Sans Medium"/>
              <a:ea typeface="NVIDIA Sans Medium"/>
              <a:cs typeface="NVIDIA Sans Medium"/>
              <a:sym typeface="NVIDIA Sans Medium"/>
            </a:endParaRPr>
          </a:p>
        </p:txBody>
      </p:sp>
      <p:cxnSp>
        <p:nvCxnSpPr>
          <p:cNvPr id="299" name="Google Shape;74;p14">
            <a:extLst>
              <a:ext uri="{FF2B5EF4-FFF2-40B4-BE49-F238E27FC236}">
                <a16:creationId xmlns:a16="http://schemas.microsoft.com/office/drawing/2014/main" id="{9022DED6-BB4D-52A7-C23E-0555F4644D79}"/>
              </a:ext>
            </a:extLst>
          </p:cNvPr>
          <p:cNvCxnSpPr>
            <a:cxnSpLocks/>
            <a:stCxn id="288" idx="3"/>
            <a:endCxn id="298" idx="4"/>
          </p:cNvCxnSpPr>
          <p:nvPr/>
        </p:nvCxnSpPr>
        <p:spPr>
          <a:xfrm flipV="1">
            <a:off x="8351083" y="2839800"/>
            <a:ext cx="434639" cy="371066"/>
          </a:xfrm>
          <a:prstGeom prst="bentConnector2">
            <a:avLst/>
          </a:prstGeom>
          <a:noFill/>
          <a:ln w="9525" cap="flat" cmpd="sng">
            <a:solidFill>
              <a:srgbClr val="595959"/>
            </a:solidFill>
            <a:prstDash val="solid"/>
            <a:round/>
            <a:headEnd type="none" w="med" len="med"/>
            <a:tailEnd type="triangle" w="med" len="med"/>
          </a:ln>
        </p:spPr>
      </p:cxnSp>
      <p:cxnSp>
        <p:nvCxnSpPr>
          <p:cNvPr id="300" name="Google Shape;75;p14">
            <a:extLst>
              <a:ext uri="{FF2B5EF4-FFF2-40B4-BE49-F238E27FC236}">
                <a16:creationId xmlns:a16="http://schemas.microsoft.com/office/drawing/2014/main" id="{FDE18D9B-8BDA-1777-394E-47BD7683ABE7}"/>
              </a:ext>
            </a:extLst>
          </p:cNvPr>
          <p:cNvCxnSpPr>
            <a:cxnSpLocks/>
            <a:stCxn id="292" idx="3"/>
            <a:endCxn id="298" idx="4"/>
          </p:cNvCxnSpPr>
          <p:nvPr/>
        </p:nvCxnSpPr>
        <p:spPr>
          <a:xfrm flipV="1">
            <a:off x="8351083" y="2839800"/>
            <a:ext cx="434639" cy="864262"/>
          </a:xfrm>
          <a:prstGeom prst="bentConnector2">
            <a:avLst/>
          </a:prstGeom>
          <a:noFill/>
          <a:ln w="9525" cap="flat" cmpd="sng">
            <a:solidFill>
              <a:srgbClr val="595959"/>
            </a:solidFill>
            <a:prstDash val="solid"/>
            <a:round/>
            <a:headEnd type="none" w="med" len="med"/>
            <a:tailEnd type="none" w="med" len="med"/>
          </a:ln>
        </p:spPr>
      </p:cxnSp>
      <p:cxnSp>
        <p:nvCxnSpPr>
          <p:cNvPr id="301" name="Google Shape;76;p14">
            <a:extLst>
              <a:ext uri="{FF2B5EF4-FFF2-40B4-BE49-F238E27FC236}">
                <a16:creationId xmlns:a16="http://schemas.microsoft.com/office/drawing/2014/main" id="{B07202D8-18CC-3A8C-438A-8F931401353D}"/>
              </a:ext>
            </a:extLst>
          </p:cNvPr>
          <p:cNvCxnSpPr>
            <a:cxnSpLocks/>
            <a:stCxn id="295" idx="3"/>
            <a:endCxn id="298" idx="4"/>
          </p:cNvCxnSpPr>
          <p:nvPr/>
        </p:nvCxnSpPr>
        <p:spPr>
          <a:xfrm flipV="1">
            <a:off x="8359138" y="2839800"/>
            <a:ext cx="426584" cy="1357434"/>
          </a:xfrm>
          <a:prstGeom prst="bentConnector2">
            <a:avLst/>
          </a:prstGeom>
          <a:noFill/>
          <a:ln w="9525" cap="flat" cmpd="sng">
            <a:solidFill>
              <a:srgbClr val="595959"/>
            </a:solidFill>
            <a:prstDash val="solid"/>
            <a:round/>
            <a:headEnd type="none" w="med" len="med"/>
            <a:tailEnd type="none" w="med" len="med"/>
          </a:ln>
        </p:spPr>
      </p:cxnSp>
      <p:cxnSp>
        <p:nvCxnSpPr>
          <p:cNvPr id="302" name="Google Shape;77;p14">
            <a:extLst>
              <a:ext uri="{FF2B5EF4-FFF2-40B4-BE49-F238E27FC236}">
                <a16:creationId xmlns:a16="http://schemas.microsoft.com/office/drawing/2014/main" id="{2506FC27-0809-3F36-5796-16E8AB1197B4}"/>
              </a:ext>
            </a:extLst>
          </p:cNvPr>
          <p:cNvCxnSpPr>
            <a:cxnSpLocks/>
            <a:stCxn id="289" idx="3"/>
            <a:endCxn id="298" idx="0"/>
          </p:cNvCxnSpPr>
          <p:nvPr/>
        </p:nvCxnSpPr>
        <p:spPr>
          <a:xfrm>
            <a:off x="8375103" y="2354900"/>
            <a:ext cx="410619" cy="250192"/>
          </a:xfrm>
          <a:prstGeom prst="bentConnector2">
            <a:avLst/>
          </a:prstGeom>
          <a:noFill/>
          <a:ln w="9525" cap="flat" cmpd="sng">
            <a:solidFill>
              <a:srgbClr val="595959"/>
            </a:solidFill>
            <a:prstDash val="solid"/>
            <a:round/>
            <a:headEnd type="none" w="med" len="med"/>
            <a:tailEnd type="triangle" w="med" len="med"/>
          </a:ln>
        </p:spPr>
      </p:cxnSp>
      <p:sp>
        <p:nvSpPr>
          <p:cNvPr id="303" name="Google Shape;78;p14">
            <a:extLst>
              <a:ext uri="{FF2B5EF4-FFF2-40B4-BE49-F238E27FC236}">
                <a16:creationId xmlns:a16="http://schemas.microsoft.com/office/drawing/2014/main" id="{91CBF8A1-8C1F-BBD6-DC65-1CC360D9E3E4}"/>
              </a:ext>
            </a:extLst>
          </p:cNvPr>
          <p:cNvSpPr/>
          <p:nvPr/>
        </p:nvSpPr>
        <p:spPr>
          <a:xfrm>
            <a:off x="4403080" y="2374676"/>
            <a:ext cx="1246182" cy="689944"/>
          </a:xfrm>
          <a:prstGeom prst="rect">
            <a:avLst/>
          </a:prstGeom>
          <a:solidFill>
            <a:srgbClr val="EEEEEE"/>
          </a:solidFill>
          <a:ln>
            <a:noFill/>
          </a:ln>
        </p:spPr>
        <p:txBody>
          <a:bodyPr spcFirstLastPara="1" wrap="square" lIns="121900" tIns="121900" rIns="121900" bIns="121900" anchor="ctr" anchorCtr="0">
            <a:noAutofit/>
          </a:bodyPr>
          <a:lstStyle/>
          <a:p>
            <a:pPr algn="ctr" defTabSz="1219078">
              <a:buClr>
                <a:srgbClr val="000000"/>
              </a:buClr>
              <a:defRPr/>
            </a:pPr>
            <a:r>
              <a:rPr lang="en" sz="1200" kern="0">
                <a:solidFill>
                  <a:srgbClr val="000000"/>
                </a:solidFill>
                <a:latin typeface="NVIDIA Sans"/>
                <a:cs typeface="NVIDIA Sans"/>
                <a:sym typeface="NVIDIA Sans"/>
              </a:rPr>
              <a:t>Request</a:t>
            </a:r>
            <a:endParaRPr sz="1200" kern="0">
              <a:solidFill>
                <a:srgbClr val="000000"/>
              </a:solidFill>
              <a:latin typeface="NVIDIA Sans"/>
              <a:cs typeface="NVIDIA Sans"/>
              <a:sym typeface="NVIDIA Sans"/>
            </a:endParaRPr>
          </a:p>
          <a:p>
            <a:pPr algn="ctr" defTabSz="1219078">
              <a:buClr>
                <a:srgbClr val="000000"/>
              </a:buClr>
              <a:defRPr/>
            </a:pPr>
            <a:r>
              <a:rPr lang="en" sz="933" kern="0">
                <a:solidFill>
                  <a:srgbClr val="2378CA"/>
                </a:solidFill>
                <a:latin typeface="NVIDIA Sans Medium"/>
                <a:ea typeface="NVIDIA Sans Medium"/>
                <a:cs typeface="NVIDIA Sans Medium"/>
                <a:sym typeface="NVIDIA Sans Medium"/>
              </a:rPr>
              <a:t>Internal Query w/ Retrieved Chunks</a:t>
            </a:r>
            <a:endParaRPr sz="933" kern="0">
              <a:solidFill>
                <a:srgbClr val="2378CA"/>
              </a:solidFill>
              <a:latin typeface="NVIDIA Sans Medium"/>
              <a:ea typeface="NVIDIA Sans Medium"/>
              <a:cs typeface="NVIDIA Sans Medium"/>
              <a:sym typeface="NVIDIA Sans Medium"/>
            </a:endParaRPr>
          </a:p>
        </p:txBody>
      </p:sp>
      <p:sp>
        <p:nvSpPr>
          <p:cNvPr id="304" name="Google Shape;79;p14">
            <a:extLst>
              <a:ext uri="{FF2B5EF4-FFF2-40B4-BE49-F238E27FC236}">
                <a16:creationId xmlns:a16="http://schemas.microsoft.com/office/drawing/2014/main" id="{B4F74813-0C05-6280-3518-3919F18972E6}"/>
              </a:ext>
            </a:extLst>
          </p:cNvPr>
          <p:cNvSpPr/>
          <p:nvPr/>
        </p:nvSpPr>
        <p:spPr>
          <a:xfrm>
            <a:off x="4438025" y="3138539"/>
            <a:ext cx="1211164" cy="542636"/>
          </a:xfrm>
          <a:prstGeom prst="rect">
            <a:avLst/>
          </a:prstGeom>
          <a:solidFill>
            <a:srgbClr val="EEEEEE"/>
          </a:solidFill>
          <a:ln>
            <a:noFill/>
          </a:ln>
        </p:spPr>
        <p:txBody>
          <a:bodyPr spcFirstLastPara="1" wrap="square" lIns="121900" tIns="121900" rIns="121900" bIns="121900" anchor="ctr" anchorCtr="0">
            <a:noAutofit/>
          </a:bodyPr>
          <a:lstStyle/>
          <a:p>
            <a:pPr algn="ctr" defTabSz="1219078">
              <a:buClr>
                <a:srgbClr val="000000"/>
              </a:buClr>
              <a:defRPr/>
            </a:pPr>
            <a:r>
              <a:rPr lang="en" sz="1200" kern="0">
                <a:solidFill>
                  <a:srgbClr val="000000"/>
                </a:solidFill>
                <a:latin typeface="NVIDIA Sans"/>
                <a:cs typeface="NVIDIA Sans"/>
                <a:sym typeface="NVIDIA Sans"/>
              </a:rPr>
              <a:t>Request</a:t>
            </a:r>
            <a:endParaRPr sz="1200" kern="0">
              <a:solidFill>
                <a:srgbClr val="000000"/>
              </a:solidFill>
              <a:latin typeface="NVIDIA Sans"/>
              <a:cs typeface="NVIDIA Sans"/>
              <a:sym typeface="NVIDIA Sans"/>
            </a:endParaRPr>
          </a:p>
          <a:p>
            <a:pPr algn="ctr" defTabSz="1219078">
              <a:buClr>
                <a:srgbClr val="000000"/>
              </a:buClr>
              <a:defRPr/>
            </a:pPr>
            <a:r>
              <a:rPr lang="en" sz="933" kern="0">
                <a:solidFill>
                  <a:srgbClr val="A05AB4"/>
                </a:solidFill>
                <a:latin typeface="NVIDIA Sans Medium"/>
                <a:ea typeface="NVIDIA Sans Medium"/>
                <a:cs typeface="NVIDIA Sans Medium"/>
                <a:sym typeface="NVIDIA Sans Medium"/>
              </a:rPr>
              <a:t>Code Generation</a:t>
            </a:r>
            <a:endParaRPr sz="933" kern="0">
              <a:solidFill>
                <a:srgbClr val="A05AB4"/>
              </a:solidFill>
              <a:latin typeface="NVIDIA Sans Medium"/>
              <a:ea typeface="NVIDIA Sans Medium"/>
              <a:cs typeface="NVIDIA Sans Medium"/>
              <a:sym typeface="NVIDIA Sans Medium"/>
            </a:endParaRPr>
          </a:p>
        </p:txBody>
      </p:sp>
      <p:sp>
        <p:nvSpPr>
          <p:cNvPr id="305" name="Google Shape;80;p14">
            <a:extLst>
              <a:ext uri="{FF2B5EF4-FFF2-40B4-BE49-F238E27FC236}">
                <a16:creationId xmlns:a16="http://schemas.microsoft.com/office/drawing/2014/main" id="{FEBB1D0A-FA3A-AC76-E0EB-0519875CD354}"/>
              </a:ext>
            </a:extLst>
          </p:cNvPr>
          <p:cNvSpPr/>
          <p:nvPr/>
        </p:nvSpPr>
        <p:spPr>
          <a:xfrm>
            <a:off x="4442391" y="3755215"/>
            <a:ext cx="1211164" cy="724383"/>
          </a:xfrm>
          <a:prstGeom prst="rect">
            <a:avLst/>
          </a:prstGeom>
          <a:solidFill>
            <a:srgbClr val="EEEEEE"/>
          </a:solidFill>
          <a:ln>
            <a:noFill/>
          </a:ln>
        </p:spPr>
        <p:txBody>
          <a:bodyPr spcFirstLastPara="1" wrap="square" lIns="121900" tIns="121900" rIns="121900" bIns="121900" anchor="ctr" anchorCtr="0">
            <a:noAutofit/>
          </a:bodyPr>
          <a:lstStyle/>
          <a:p>
            <a:pPr algn="ctr" defTabSz="1219078">
              <a:buClr>
                <a:srgbClr val="000000"/>
              </a:buClr>
              <a:defRPr/>
            </a:pPr>
            <a:r>
              <a:rPr lang="en" sz="1200" kern="0">
                <a:solidFill>
                  <a:srgbClr val="000000"/>
                </a:solidFill>
                <a:latin typeface="NVIDIA Sans"/>
                <a:cs typeface="NVIDIA Sans"/>
                <a:sym typeface="NVIDIA Sans"/>
              </a:rPr>
              <a:t>Request</a:t>
            </a:r>
            <a:endParaRPr sz="1200" kern="0">
              <a:solidFill>
                <a:srgbClr val="000000"/>
              </a:solidFill>
              <a:latin typeface="NVIDIA Sans"/>
              <a:cs typeface="NVIDIA Sans"/>
              <a:sym typeface="NVIDIA Sans"/>
            </a:endParaRPr>
          </a:p>
          <a:p>
            <a:pPr algn="ctr" defTabSz="1219078">
              <a:buClr>
                <a:srgbClr val="000000"/>
              </a:buClr>
              <a:defRPr/>
            </a:pPr>
            <a:r>
              <a:rPr lang="en" sz="933" kern="0">
                <a:solidFill>
                  <a:srgbClr val="DC3528"/>
                </a:solidFill>
                <a:latin typeface="NVIDIA Sans Medium"/>
                <a:ea typeface="NVIDIA Sans Medium"/>
                <a:cs typeface="NVIDIA Sans Medium"/>
                <a:sym typeface="NVIDIA Sans Medium"/>
              </a:rPr>
              <a:t>Customer Support Chat Query</a:t>
            </a:r>
            <a:endParaRPr sz="933" kern="0">
              <a:solidFill>
                <a:srgbClr val="DC3528"/>
              </a:solidFill>
              <a:latin typeface="NVIDIA Sans Medium"/>
              <a:ea typeface="NVIDIA Sans Medium"/>
              <a:cs typeface="NVIDIA Sans Medium"/>
              <a:sym typeface="NVIDIA Sans Medium"/>
            </a:endParaRPr>
          </a:p>
        </p:txBody>
      </p:sp>
      <p:cxnSp>
        <p:nvCxnSpPr>
          <p:cNvPr id="306" name="Google Shape;81;p14">
            <a:extLst>
              <a:ext uri="{FF2B5EF4-FFF2-40B4-BE49-F238E27FC236}">
                <a16:creationId xmlns:a16="http://schemas.microsoft.com/office/drawing/2014/main" id="{38B29598-83D3-A02C-2E40-0E02301EABD0}"/>
              </a:ext>
            </a:extLst>
          </p:cNvPr>
          <p:cNvCxnSpPr>
            <a:stCxn id="298" idx="6"/>
            <a:endCxn id="337" idx="1"/>
          </p:cNvCxnSpPr>
          <p:nvPr/>
        </p:nvCxnSpPr>
        <p:spPr>
          <a:xfrm flipV="1">
            <a:off x="8908286" y="2720034"/>
            <a:ext cx="1330206" cy="2412"/>
          </a:xfrm>
          <a:prstGeom prst="straightConnector1">
            <a:avLst/>
          </a:prstGeom>
          <a:noFill/>
          <a:ln w="9525" cap="flat" cmpd="sng">
            <a:solidFill>
              <a:srgbClr val="595959"/>
            </a:solidFill>
            <a:prstDash val="solid"/>
            <a:round/>
            <a:headEnd type="none" w="med" len="med"/>
            <a:tailEnd type="triangle" w="med" len="med"/>
          </a:ln>
        </p:spPr>
      </p:cxnSp>
      <p:cxnSp>
        <p:nvCxnSpPr>
          <p:cNvPr id="307" name="Google Shape;83;p14">
            <a:extLst>
              <a:ext uri="{FF2B5EF4-FFF2-40B4-BE49-F238E27FC236}">
                <a16:creationId xmlns:a16="http://schemas.microsoft.com/office/drawing/2014/main" id="{7DBB2752-1B2B-47C5-580F-8F08E9A51302}"/>
              </a:ext>
            </a:extLst>
          </p:cNvPr>
          <p:cNvCxnSpPr>
            <a:cxnSpLocks/>
          </p:cNvCxnSpPr>
          <p:nvPr/>
        </p:nvCxnSpPr>
        <p:spPr>
          <a:xfrm>
            <a:off x="5657660" y="2719648"/>
            <a:ext cx="447422" cy="749272"/>
          </a:xfrm>
          <a:prstGeom prst="bentConnector2">
            <a:avLst/>
          </a:prstGeom>
          <a:noFill/>
          <a:ln w="9525" cap="flat" cmpd="sng">
            <a:solidFill>
              <a:srgbClr val="595959"/>
            </a:solidFill>
            <a:prstDash val="solid"/>
            <a:round/>
            <a:headEnd type="none" w="med" len="med"/>
            <a:tailEnd type="none" w="med" len="med"/>
          </a:ln>
        </p:spPr>
      </p:cxnSp>
      <p:cxnSp>
        <p:nvCxnSpPr>
          <p:cNvPr id="309" name="Google Shape;85;p14">
            <a:extLst>
              <a:ext uri="{FF2B5EF4-FFF2-40B4-BE49-F238E27FC236}">
                <a16:creationId xmlns:a16="http://schemas.microsoft.com/office/drawing/2014/main" id="{BA51F8D8-B4D7-AC77-265B-C105D74672F6}"/>
              </a:ext>
            </a:extLst>
          </p:cNvPr>
          <p:cNvCxnSpPr>
            <a:cxnSpLocks/>
          </p:cNvCxnSpPr>
          <p:nvPr/>
        </p:nvCxnSpPr>
        <p:spPr>
          <a:xfrm rot="5400000" flipH="1" flipV="1">
            <a:off x="6808735" y="2373792"/>
            <a:ext cx="487060" cy="449277"/>
          </a:xfrm>
          <a:prstGeom prst="bentConnector2">
            <a:avLst/>
          </a:prstGeom>
          <a:noFill/>
          <a:ln w="9525" cap="flat" cmpd="sng">
            <a:solidFill>
              <a:srgbClr val="595959"/>
            </a:solidFill>
            <a:prstDash val="solid"/>
            <a:round/>
            <a:headEnd type="none" w="med" len="med"/>
            <a:tailEnd type="triangle" w="med" len="med"/>
          </a:ln>
        </p:spPr>
      </p:cxnSp>
      <p:sp>
        <p:nvSpPr>
          <p:cNvPr id="310" name="Google Shape;86;p14">
            <a:extLst>
              <a:ext uri="{FF2B5EF4-FFF2-40B4-BE49-F238E27FC236}">
                <a16:creationId xmlns:a16="http://schemas.microsoft.com/office/drawing/2014/main" id="{5908EB05-53C1-769F-B8FC-E2FFEB4C27C0}"/>
              </a:ext>
            </a:extLst>
          </p:cNvPr>
          <p:cNvSpPr/>
          <p:nvPr/>
        </p:nvSpPr>
        <p:spPr>
          <a:xfrm>
            <a:off x="8116891" y="5290849"/>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11" name="Google Shape;87;p14">
            <a:extLst>
              <a:ext uri="{FF2B5EF4-FFF2-40B4-BE49-F238E27FC236}">
                <a16:creationId xmlns:a16="http://schemas.microsoft.com/office/drawing/2014/main" id="{730B875C-73EF-E8C4-2A5A-56F834FB892E}"/>
              </a:ext>
            </a:extLst>
          </p:cNvPr>
          <p:cNvSpPr/>
          <p:nvPr/>
        </p:nvSpPr>
        <p:spPr>
          <a:xfrm rot="5400000">
            <a:off x="8121584" y="5351018"/>
            <a:ext cx="185509" cy="160910"/>
          </a:xfrm>
          <a:prstGeom prst="trapezoid">
            <a:avLst>
              <a:gd name="adj" fmla="val 25000"/>
            </a:avLst>
          </a:prstGeom>
          <a:solidFill>
            <a:srgbClr val="2378CA"/>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12" name="Google Shape;88;p14">
            <a:extLst>
              <a:ext uri="{FF2B5EF4-FFF2-40B4-BE49-F238E27FC236}">
                <a16:creationId xmlns:a16="http://schemas.microsoft.com/office/drawing/2014/main" id="{C9B2EA2C-65DD-B878-1CA5-E09D422731A2}"/>
              </a:ext>
            </a:extLst>
          </p:cNvPr>
          <p:cNvSpPr/>
          <p:nvPr/>
        </p:nvSpPr>
        <p:spPr>
          <a:xfrm rot="16200000" flipH="1">
            <a:off x="8305916" y="5351018"/>
            <a:ext cx="185509" cy="160910"/>
          </a:xfrm>
          <a:prstGeom prst="trapezoid">
            <a:avLst>
              <a:gd name="adj" fmla="val 25000"/>
            </a:avLst>
          </a:prstGeom>
          <a:solidFill>
            <a:srgbClr val="2378CA"/>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13" name="Google Shape;89;p14">
            <a:extLst>
              <a:ext uri="{FF2B5EF4-FFF2-40B4-BE49-F238E27FC236}">
                <a16:creationId xmlns:a16="http://schemas.microsoft.com/office/drawing/2014/main" id="{739D88E6-2DD3-D0F8-4C4E-143C14DB3357}"/>
              </a:ext>
            </a:extLst>
          </p:cNvPr>
          <p:cNvSpPr/>
          <p:nvPr/>
        </p:nvSpPr>
        <p:spPr>
          <a:xfrm>
            <a:off x="8559271" y="5290849"/>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14" name="Google Shape;90;p14">
            <a:extLst>
              <a:ext uri="{FF2B5EF4-FFF2-40B4-BE49-F238E27FC236}">
                <a16:creationId xmlns:a16="http://schemas.microsoft.com/office/drawing/2014/main" id="{1EC3B217-BFB7-BE99-1AE0-B7332EC26C96}"/>
              </a:ext>
            </a:extLst>
          </p:cNvPr>
          <p:cNvSpPr/>
          <p:nvPr/>
        </p:nvSpPr>
        <p:spPr>
          <a:xfrm rot="5400000">
            <a:off x="8563964" y="5351018"/>
            <a:ext cx="185509" cy="160910"/>
          </a:xfrm>
          <a:prstGeom prst="trapezoid">
            <a:avLst>
              <a:gd name="adj" fmla="val 25000"/>
            </a:avLst>
          </a:prstGeom>
          <a:solidFill>
            <a:srgbClr val="A05AB4"/>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15" name="Google Shape;91;p14">
            <a:extLst>
              <a:ext uri="{FF2B5EF4-FFF2-40B4-BE49-F238E27FC236}">
                <a16:creationId xmlns:a16="http://schemas.microsoft.com/office/drawing/2014/main" id="{9F39F6CB-466C-E196-BC8D-D495B793CA2C}"/>
              </a:ext>
            </a:extLst>
          </p:cNvPr>
          <p:cNvSpPr/>
          <p:nvPr/>
        </p:nvSpPr>
        <p:spPr>
          <a:xfrm rot="16200000" flipH="1">
            <a:off x="8748296" y="5351018"/>
            <a:ext cx="185509" cy="160910"/>
          </a:xfrm>
          <a:prstGeom prst="trapezoid">
            <a:avLst>
              <a:gd name="adj" fmla="val 25000"/>
            </a:avLst>
          </a:prstGeom>
          <a:solidFill>
            <a:srgbClr val="A05AB4"/>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16" name="Google Shape;92;p14">
            <a:extLst>
              <a:ext uri="{FF2B5EF4-FFF2-40B4-BE49-F238E27FC236}">
                <a16:creationId xmlns:a16="http://schemas.microsoft.com/office/drawing/2014/main" id="{9CD9FB41-9DF6-447F-A170-8C892A9B546E}"/>
              </a:ext>
            </a:extLst>
          </p:cNvPr>
          <p:cNvSpPr/>
          <p:nvPr/>
        </p:nvSpPr>
        <p:spPr>
          <a:xfrm>
            <a:off x="9001651" y="5290849"/>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17" name="Google Shape;93;p14">
            <a:extLst>
              <a:ext uri="{FF2B5EF4-FFF2-40B4-BE49-F238E27FC236}">
                <a16:creationId xmlns:a16="http://schemas.microsoft.com/office/drawing/2014/main" id="{7AC4E3EE-99F4-81A9-DA28-F3DC3207B8BE}"/>
              </a:ext>
            </a:extLst>
          </p:cNvPr>
          <p:cNvSpPr/>
          <p:nvPr/>
        </p:nvSpPr>
        <p:spPr>
          <a:xfrm rot="5400000">
            <a:off x="9006343" y="5351018"/>
            <a:ext cx="185509" cy="160910"/>
          </a:xfrm>
          <a:prstGeom prst="trapezoid">
            <a:avLst>
              <a:gd name="adj" fmla="val 25000"/>
            </a:avLst>
          </a:prstGeom>
          <a:solidFill>
            <a:srgbClr val="DC3528"/>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18" name="Google Shape;94;p14">
            <a:extLst>
              <a:ext uri="{FF2B5EF4-FFF2-40B4-BE49-F238E27FC236}">
                <a16:creationId xmlns:a16="http://schemas.microsoft.com/office/drawing/2014/main" id="{56A4E5AB-595A-C53D-BFD9-3AE867E04426}"/>
              </a:ext>
            </a:extLst>
          </p:cNvPr>
          <p:cNvSpPr/>
          <p:nvPr/>
        </p:nvSpPr>
        <p:spPr>
          <a:xfrm rot="16200000" flipH="1">
            <a:off x="9190675" y="5351018"/>
            <a:ext cx="185509" cy="160910"/>
          </a:xfrm>
          <a:prstGeom prst="trapezoid">
            <a:avLst>
              <a:gd name="adj" fmla="val 25000"/>
            </a:avLst>
          </a:prstGeom>
          <a:solidFill>
            <a:srgbClr val="DC3528"/>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19" name="Google Shape;95;p14">
            <a:extLst>
              <a:ext uri="{FF2B5EF4-FFF2-40B4-BE49-F238E27FC236}">
                <a16:creationId xmlns:a16="http://schemas.microsoft.com/office/drawing/2014/main" id="{DC96B77D-EEAC-E0D9-E3EF-239F55AFB2FA}"/>
              </a:ext>
            </a:extLst>
          </p:cNvPr>
          <p:cNvSpPr/>
          <p:nvPr/>
        </p:nvSpPr>
        <p:spPr>
          <a:xfrm>
            <a:off x="6131084" y="5290849"/>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20" name="Google Shape;96;p14">
            <a:extLst>
              <a:ext uri="{FF2B5EF4-FFF2-40B4-BE49-F238E27FC236}">
                <a16:creationId xmlns:a16="http://schemas.microsoft.com/office/drawing/2014/main" id="{3324E020-D795-7CCA-97FB-CD992D92E137}"/>
              </a:ext>
            </a:extLst>
          </p:cNvPr>
          <p:cNvSpPr/>
          <p:nvPr/>
        </p:nvSpPr>
        <p:spPr>
          <a:xfrm rot="5400000">
            <a:off x="6135777" y="5351018"/>
            <a:ext cx="185509" cy="160910"/>
          </a:xfrm>
          <a:prstGeom prst="trapezoid">
            <a:avLst>
              <a:gd name="adj" fmla="val 25000"/>
            </a:avLst>
          </a:prstGeom>
          <a:solidFill>
            <a:srgbClr val="2378CA"/>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21" name="Google Shape;97;p14">
            <a:extLst>
              <a:ext uri="{FF2B5EF4-FFF2-40B4-BE49-F238E27FC236}">
                <a16:creationId xmlns:a16="http://schemas.microsoft.com/office/drawing/2014/main" id="{2C8CA73E-A0C4-DB53-6FD8-E5399265AE2C}"/>
              </a:ext>
            </a:extLst>
          </p:cNvPr>
          <p:cNvSpPr/>
          <p:nvPr/>
        </p:nvSpPr>
        <p:spPr>
          <a:xfrm rot="16200000" flipH="1">
            <a:off x="6320109" y="5351018"/>
            <a:ext cx="185509" cy="160910"/>
          </a:xfrm>
          <a:prstGeom prst="trapezoid">
            <a:avLst>
              <a:gd name="adj" fmla="val 25000"/>
            </a:avLst>
          </a:prstGeom>
          <a:solidFill>
            <a:srgbClr val="2378CA"/>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22" name="Google Shape;98;p14">
            <a:extLst>
              <a:ext uri="{FF2B5EF4-FFF2-40B4-BE49-F238E27FC236}">
                <a16:creationId xmlns:a16="http://schemas.microsoft.com/office/drawing/2014/main" id="{BCFDDD15-6CC9-C7F5-EC16-AA4954FF0C27}"/>
              </a:ext>
            </a:extLst>
          </p:cNvPr>
          <p:cNvSpPr/>
          <p:nvPr/>
        </p:nvSpPr>
        <p:spPr>
          <a:xfrm>
            <a:off x="6573464" y="5290849"/>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23" name="Google Shape;99;p14">
            <a:extLst>
              <a:ext uri="{FF2B5EF4-FFF2-40B4-BE49-F238E27FC236}">
                <a16:creationId xmlns:a16="http://schemas.microsoft.com/office/drawing/2014/main" id="{83C958F6-7BA7-0023-1416-8DE1A601FBD6}"/>
              </a:ext>
            </a:extLst>
          </p:cNvPr>
          <p:cNvSpPr/>
          <p:nvPr/>
        </p:nvSpPr>
        <p:spPr>
          <a:xfrm rot="5400000">
            <a:off x="6578157" y="5351018"/>
            <a:ext cx="185509" cy="160910"/>
          </a:xfrm>
          <a:prstGeom prst="trapezoid">
            <a:avLst>
              <a:gd name="adj" fmla="val 25000"/>
            </a:avLst>
          </a:prstGeom>
          <a:solidFill>
            <a:srgbClr val="A05AB4"/>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24" name="Google Shape;100;p14">
            <a:extLst>
              <a:ext uri="{FF2B5EF4-FFF2-40B4-BE49-F238E27FC236}">
                <a16:creationId xmlns:a16="http://schemas.microsoft.com/office/drawing/2014/main" id="{9F2B30A1-BC51-AA12-4C0D-BC82742840A6}"/>
              </a:ext>
            </a:extLst>
          </p:cNvPr>
          <p:cNvSpPr/>
          <p:nvPr/>
        </p:nvSpPr>
        <p:spPr>
          <a:xfrm rot="16200000" flipH="1">
            <a:off x="6762489" y="5351018"/>
            <a:ext cx="185509" cy="160910"/>
          </a:xfrm>
          <a:prstGeom prst="trapezoid">
            <a:avLst>
              <a:gd name="adj" fmla="val 25000"/>
            </a:avLst>
          </a:prstGeom>
          <a:solidFill>
            <a:srgbClr val="A05AB4"/>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25" name="Google Shape;101;p14">
            <a:extLst>
              <a:ext uri="{FF2B5EF4-FFF2-40B4-BE49-F238E27FC236}">
                <a16:creationId xmlns:a16="http://schemas.microsoft.com/office/drawing/2014/main" id="{F5D10FC3-7A4F-BBFF-8FBC-91DC08768187}"/>
              </a:ext>
            </a:extLst>
          </p:cNvPr>
          <p:cNvSpPr/>
          <p:nvPr/>
        </p:nvSpPr>
        <p:spPr>
          <a:xfrm>
            <a:off x="7015844" y="5290849"/>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26" name="Google Shape;102;p14">
            <a:extLst>
              <a:ext uri="{FF2B5EF4-FFF2-40B4-BE49-F238E27FC236}">
                <a16:creationId xmlns:a16="http://schemas.microsoft.com/office/drawing/2014/main" id="{62315990-77B4-0F1D-0567-C18BAAF3EC4E}"/>
              </a:ext>
            </a:extLst>
          </p:cNvPr>
          <p:cNvSpPr/>
          <p:nvPr/>
        </p:nvSpPr>
        <p:spPr>
          <a:xfrm rot="5400000">
            <a:off x="7020537" y="5351018"/>
            <a:ext cx="185509" cy="160910"/>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27" name="Google Shape;103;p14">
            <a:extLst>
              <a:ext uri="{FF2B5EF4-FFF2-40B4-BE49-F238E27FC236}">
                <a16:creationId xmlns:a16="http://schemas.microsoft.com/office/drawing/2014/main" id="{ECF8D8E3-79B0-B380-A3EE-48A67CFBB04B}"/>
              </a:ext>
            </a:extLst>
          </p:cNvPr>
          <p:cNvSpPr/>
          <p:nvPr/>
        </p:nvSpPr>
        <p:spPr>
          <a:xfrm rot="16200000" flipH="1">
            <a:off x="7204868" y="5351018"/>
            <a:ext cx="185509" cy="160910"/>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cxnSp>
        <p:nvCxnSpPr>
          <p:cNvPr id="328" name="Google Shape;104;p14">
            <a:extLst>
              <a:ext uri="{FF2B5EF4-FFF2-40B4-BE49-F238E27FC236}">
                <a16:creationId xmlns:a16="http://schemas.microsoft.com/office/drawing/2014/main" id="{45DCC3BB-1CAC-8AFC-8828-ED9FC006A0EB}"/>
              </a:ext>
            </a:extLst>
          </p:cNvPr>
          <p:cNvCxnSpPr/>
          <p:nvPr/>
        </p:nvCxnSpPr>
        <p:spPr>
          <a:xfrm flipH="1">
            <a:off x="7966021" y="4993776"/>
            <a:ext cx="3183" cy="900342"/>
          </a:xfrm>
          <a:prstGeom prst="straightConnector1">
            <a:avLst/>
          </a:prstGeom>
          <a:noFill/>
          <a:ln w="9525" cap="flat" cmpd="sng">
            <a:solidFill>
              <a:srgbClr val="595959"/>
            </a:solidFill>
            <a:prstDash val="dot"/>
            <a:round/>
            <a:headEnd type="none" w="med" len="med"/>
            <a:tailEnd type="none" w="med" len="med"/>
          </a:ln>
        </p:spPr>
      </p:cxnSp>
      <p:sp>
        <p:nvSpPr>
          <p:cNvPr id="329" name="Google Shape;105;p14">
            <a:extLst>
              <a:ext uri="{FF2B5EF4-FFF2-40B4-BE49-F238E27FC236}">
                <a16:creationId xmlns:a16="http://schemas.microsoft.com/office/drawing/2014/main" id="{0D0EFF7B-248F-F750-C7CB-C54E82EFEDB0}"/>
              </a:ext>
            </a:extLst>
          </p:cNvPr>
          <p:cNvSpPr txBox="1"/>
          <p:nvPr/>
        </p:nvSpPr>
        <p:spPr>
          <a:xfrm>
            <a:off x="6131084" y="5572226"/>
            <a:ext cx="1735324" cy="430847"/>
          </a:xfrm>
          <a:prstGeom prst="rect">
            <a:avLst/>
          </a:prstGeom>
          <a:noFill/>
          <a:ln>
            <a:noFill/>
          </a:ln>
        </p:spPr>
        <p:txBody>
          <a:bodyPr spcFirstLastPara="1" wrap="square" lIns="121900" tIns="121900" rIns="121900" bIns="121900" anchor="t" anchorCtr="0">
            <a:spAutoFit/>
          </a:bodyPr>
          <a:lstStyle/>
          <a:p>
            <a:pPr algn="ctr" defTabSz="1219078">
              <a:buClr>
                <a:srgbClr val="000000"/>
              </a:buClr>
              <a:defRPr/>
            </a:pPr>
            <a:r>
              <a:rPr lang="en" sz="1200" kern="0">
                <a:solidFill>
                  <a:srgbClr val="000000"/>
                </a:solidFill>
                <a:latin typeface="NVIDIA Sans"/>
                <a:cs typeface="NVIDIA Sans"/>
                <a:sym typeface="NVIDIA Sans"/>
              </a:rPr>
              <a:t>Host Memory</a:t>
            </a:r>
            <a:endParaRPr sz="1200" kern="0">
              <a:solidFill>
                <a:srgbClr val="000000"/>
              </a:solidFill>
              <a:latin typeface="NVIDIA Sans"/>
              <a:cs typeface="NVIDIA Sans"/>
              <a:sym typeface="NVIDIA Sans"/>
            </a:endParaRPr>
          </a:p>
        </p:txBody>
      </p:sp>
      <p:sp>
        <p:nvSpPr>
          <p:cNvPr id="330" name="Google Shape;106;p14">
            <a:extLst>
              <a:ext uri="{FF2B5EF4-FFF2-40B4-BE49-F238E27FC236}">
                <a16:creationId xmlns:a16="http://schemas.microsoft.com/office/drawing/2014/main" id="{65163EF4-1610-0156-20F2-D40D86EE3BE4}"/>
              </a:ext>
            </a:extLst>
          </p:cNvPr>
          <p:cNvSpPr txBox="1"/>
          <p:nvPr/>
        </p:nvSpPr>
        <p:spPr>
          <a:xfrm>
            <a:off x="8116891" y="5572226"/>
            <a:ext cx="1300637" cy="430847"/>
          </a:xfrm>
          <a:prstGeom prst="rect">
            <a:avLst/>
          </a:prstGeom>
          <a:noFill/>
          <a:ln>
            <a:noFill/>
          </a:ln>
        </p:spPr>
        <p:txBody>
          <a:bodyPr spcFirstLastPara="1" wrap="square" lIns="121900" tIns="121900" rIns="121900" bIns="121900" anchor="t" anchorCtr="0">
            <a:spAutoFit/>
          </a:bodyPr>
          <a:lstStyle/>
          <a:p>
            <a:pPr algn="ctr" defTabSz="1219078">
              <a:buClr>
                <a:srgbClr val="000000"/>
              </a:buClr>
              <a:defRPr/>
            </a:pPr>
            <a:r>
              <a:rPr lang="en" sz="1200" kern="0">
                <a:solidFill>
                  <a:srgbClr val="000000"/>
                </a:solidFill>
                <a:latin typeface="NVIDIA Sans"/>
                <a:cs typeface="NVIDIA Sans"/>
                <a:sym typeface="NVIDIA Sans"/>
              </a:rPr>
              <a:t>GPU Memory</a:t>
            </a:r>
            <a:endParaRPr sz="1200" kern="0">
              <a:solidFill>
                <a:srgbClr val="000000"/>
              </a:solidFill>
              <a:latin typeface="NVIDIA Sans"/>
              <a:cs typeface="NVIDIA Sans"/>
              <a:sym typeface="NVIDIA Sans"/>
            </a:endParaRPr>
          </a:p>
        </p:txBody>
      </p:sp>
      <p:cxnSp>
        <p:nvCxnSpPr>
          <p:cNvPr id="331" name="Google Shape;107;p14">
            <a:extLst>
              <a:ext uri="{FF2B5EF4-FFF2-40B4-BE49-F238E27FC236}">
                <a16:creationId xmlns:a16="http://schemas.microsoft.com/office/drawing/2014/main" id="{2494B825-929B-9795-CD06-E4E007317EFE}"/>
              </a:ext>
            </a:extLst>
          </p:cNvPr>
          <p:cNvCxnSpPr>
            <a:endCxn id="310" idx="1"/>
          </p:cNvCxnSpPr>
          <p:nvPr/>
        </p:nvCxnSpPr>
        <p:spPr>
          <a:xfrm rot="10800000" flipH="1">
            <a:off x="7885077" y="5429330"/>
            <a:ext cx="231814" cy="4052"/>
          </a:xfrm>
          <a:prstGeom prst="straightConnector1">
            <a:avLst/>
          </a:prstGeom>
          <a:noFill/>
          <a:ln w="9525" cap="flat" cmpd="sng">
            <a:solidFill>
              <a:srgbClr val="595959"/>
            </a:solidFill>
            <a:prstDash val="solid"/>
            <a:round/>
            <a:headEnd type="none" w="med" len="med"/>
            <a:tailEnd type="triangle" w="med" len="med"/>
          </a:ln>
        </p:spPr>
      </p:cxnSp>
      <p:sp>
        <p:nvSpPr>
          <p:cNvPr id="332" name="Google Shape;108;p14">
            <a:extLst>
              <a:ext uri="{FF2B5EF4-FFF2-40B4-BE49-F238E27FC236}">
                <a16:creationId xmlns:a16="http://schemas.microsoft.com/office/drawing/2014/main" id="{AA8092C8-69F8-F518-1B47-B74841DB1DFB}"/>
              </a:ext>
            </a:extLst>
          </p:cNvPr>
          <p:cNvSpPr/>
          <p:nvPr/>
        </p:nvSpPr>
        <p:spPr>
          <a:xfrm>
            <a:off x="7456899" y="5290849"/>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33" name="Google Shape;109;p14">
            <a:extLst>
              <a:ext uri="{FF2B5EF4-FFF2-40B4-BE49-F238E27FC236}">
                <a16:creationId xmlns:a16="http://schemas.microsoft.com/office/drawing/2014/main" id="{2C1DA550-9B6B-69D4-638C-F905D8A696D9}"/>
              </a:ext>
            </a:extLst>
          </p:cNvPr>
          <p:cNvSpPr/>
          <p:nvPr/>
        </p:nvSpPr>
        <p:spPr>
          <a:xfrm rot="5400000">
            <a:off x="7461591" y="5351018"/>
            <a:ext cx="185509" cy="160910"/>
          </a:xfrm>
          <a:prstGeom prst="trapezoid">
            <a:avLst>
              <a:gd name="adj" fmla="val 25000"/>
            </a:avLst>
          </a:prstGeom>
          <a:solidFill>
            <a:srgbClr val="DC3528"/>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34" name="Google Shape;110;p14">
            <a:extLst>
              <a:ext uri="{FF2B5EF4-FFF2-40B4-BE49-F238E27FC236}">
                <a16:creationId xmlns:a16="http://schemas.microsoft.com/office/drawing/2014/main" id="{E4FE0430-1753-9273-F70E-AAD51D5FD7A4}"/>
              </a:ext>
            </a:extLst>
          </p:cNvPr>
          <p:cNvSpPr/>
          <p:nvPr/>
        </p:nvSpPr>
        <p:spPr>
          <a:xfrm rot="16200000" flipH="1">
            <a:off x="7645922" y="5351018"/>
            <a:ext cx="185509" cy="160910"/>
          </a:xfrm>
          <a:prstGeom prst="trapezoid">
            <a:avLst>
              <a:gd name="adj" fmla="val 25000"/>
            </a:avLst>
          </a:prstGeom>
          <a:solidFill>
            <a:srgbClr val="DC3528"/>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cxnSp>
        <p:nvCxnSpPr>
          <p:cNvPr id="335" name="Google Shape;111;p14">
            <a:extLst>
              <a:ext uri="{FF2B5EF4-FFF2-40B4-BE49-F238E27FC236}">
                <a16:creationId xmlns:a16="http://schemas.microsoft.com/office/drawing/2014/main" id="{12FC9AA3-A393-8486-CF7A-FD8275888892}"/>
              </a:ext>
            </a:extLst>
          </p:cNvPr>
          <p:cNvCxnSpPr>
            <a:stCxn id="287" idx="3"/>
          </p:cNvCxnSpPr>
          <p:nvPr/>
        </p:nvCxnSpPr>
        <p:spPr>
          <a:xfrm rot="10800000">
            <a:off x="9285502" y="4225403"/>
            <a:ext cx="549582" cy="1086430"/>
          </a:xfrm>
          <a:prstGeom prst="bentConnector4">
            <a:avLst>
              <a:gd name="adj1" fmla="val -41798"/>
              <a:gd name="adj2" fmla="val 100448"/>
            </a:avLst>
          </a:prstGeom>
          <a:noFill/>
          <a:ln w="9525" cap="flat" cmpd="sng">
            <a:solidFill>
              <a:srgbClr val="595959"/>
            </a:solidFill>
            <a:prstDash val="dash"/>
            <a:round/>
            <a:headEnd type="none" w="med" len="med"/>
            <a:tailEnd type="triangle" w="med" len="med"/>
          </a:ln>
        </p:spPr>
      </p:cxnSp>
      <p:sp>
        <p:nvSpPr>
          <p:cNvPr id="336" name="Google Shape;112;p14">
            <a:extLst>
              <a:ext uri="{FF2B5EF4-FFF2-40B4-BE49-F238E27FC236}">
                <a16:creationId xmlns:a16="http://schemas.microsoft.com/office/drawing/2014/main" id="{68D25874-B1A0-7B44-07AA-B56BD65952A8}"/>
              </a:ext>
            </a:extLst>
          </p:cNvPr>
          <p:cNvSpPr/>
          <p:nvPr/>
        </p:nvSpPr>
        <p:spPr>
          <a:xfrm>
            <a:off x="10238492" y="1684733"/>
            <a:ext cx="1601572" cy="689944"/>
          </a:xfrm>
          <a:prstGeom prst="rect">
            <a:avLst/>
          </a:prstGeom>
          <a:solidFill>
            <a:srgbClr val="EEEEEE"/>
          </a:solidFill>
          <a:ln>
            <a:noFill/>
          </a:ln>
        </p:spPr>
        <p:txBody>
          <a:bodyPr spcFirstLastPara="1" wrap="square" lIns="121900" tIns="121900" rIns="121900" bIns="121900" anchor="ctr" anchorCtr="0">
            <a:noAutofit/>
          </a:bodyPr>
          <a:lstStyle/>
          <a:p>
            <a:pPr algn="ctr" defTabSz="1219078">
              <a:buClr>
                <a:srgbClr val="000000"/>
              </a:buClr>
              <a:defRPr/>
            </a:pPr>
            <a:r>
              <a:rPr lang="en" sz="1200" kern="0">
                <a:solidFill>
                  <a:srgbClr val="000000"/>
                </a:solidFill>
                <a:latin typeface="NVIDIA Sans"/>
                <a:cs typeface="NVIDIA Sans"/>
                <a:sym typeface="NVIDIA Sans"/>
              </a:rPr>
              <a:t>Response</a:t>
            </a:r>
            <a:endParaRPr sz="1200" kern="0">
              <a:solidFill>
                <a:srgbClr val="000000"/>
              </a:solidFill>
              <a:latin typeface="NVIDIA Sans"/>
              <a:cs typeface="NVIDIA Sans"/>
              <a:sym typeface="NVIDIA Sans"/>
            </a:endParaRPr>
          </a:p>
          <a:p>
            <a:pPr algn="ctr" defTabSz="1219078">
              <a:buClr>
                <a:srgbClr val="000000"/>
              </a:buClr>
              <a:buSzPts val="1100"/>
              <a:defRPr/>
            </a:pPr>
            <a:r>
              <a:rPr lang="en" sz="933" kern="0">
                <a:solidFill>
                  <a:srgbClr val="2378CA"/>
                </a:solidFill>
                <a:latin typeface="NVIDIA Sans Medium"/>
                <a:ea typeface="NVIDIA Sans Medium"/>
                <a:cs typeface="NVIDIA Sans Medium"/>
                <a:sym typeface="NVIDIA Sans Medium"/>
              </a:rPr>
              <a:t>RAG Response based on Retrieved Chunks</a:t>
            </a:r>
            <a:endParaRPr sz="933" kern="0">
              <a:solidFill>
                <a:srgbClr val="0000FF"/>
              </a:solidFill>
              <a:latin typeface="NVIDIA Sans"/>
              <a:ea typeface="NVIDIA Sans"/>
              <a:cs typeface="NVIDIA Sans"/>
              <a:sym typeface="NVIDIA Sans"/>
            </a:endParaRPr>
          </a:p>
        </p:txBody>
      </p:sp>
      <p:sp>
        <p:nvSpPr>
          <p:cNvPr id="337" name="Google Shape;82;p14">
            <a:extLst>
              <a:ext uri="{FF2B5EF4-FFF2-40B4-BE49-F238E27FC236}">
                <a16:creationId xmlns:a16="http://schemas.microsoft.com/office/drawing/2014/main" id="{82E0B45B-BFC1-C3D7-DB33-2B51EE6D6950}"/>
              </a:ext>
            </a:extLst>
          </p:cNvPr>
          <p:cNvSpPr/>
          <p:nvPr/>
        </p:nvSpPr>
        <p:spPr>
          <a:xfrm>
            <a:off x="10238492" y="2448716"/>
            <a:ext cx="1601572" cy="542636"/>
          </a:xfrm>
          <a:prstGeom prst="rect">
            <a:avLst/>
          </a:prstGeom>
          <a:solidFill>
            <a:srgbClr val="EEEEEE"/>
          </a:solidFill>
          <a:ln>
            <a:noFill/>
          </a:ln>
        </p:spPr>
        <p:txBody>
          <a:bodyPr spcFirstLastPara="1" wrap="square" lIns="121900" tIns="121900" rIns="121900" bIns="121900" anchor="ctr" anchorCtr="0">
            <a:noAutofit/>
          </a:bodyPr>
          <a:lstStyle/>
          <a:p>
            <a:pPr algn="ctr" defTabSz="1219078">
              <a:buClr>
                <a:srgbClr val="000000"/>
              </a:buClr>
              <a:defRPr/>
            </a:pPr>
            <a:r>
              <a:rPr lang="en" sz="1200" kern="0">
                <a:solidFill>
                  <a:srgbClr val="000000"/>
                </a:solidFill>
                <a:latin typeface="NVIDIA Sans"/>
                <a:cs typeface="NVIDIA Sans"/>
                <a:sym typeface="NVIDIA Sans"/>
              </a:rPr>
              <a:t>Response</a:t>
            </a:r>
            <a:endParaRPr sz="1200" kern="0">
              <a:solidFill>
                <a:srgbClr val="000000"/>
              </a:solidFill>
              <a:latin typeface="NVIDIA Sans"/>
              <a:cs typeface="NVIDIA Sans"/>
              <a:sym typeface="NVIDIA Sans"/>
            </a:endParaRPr>
          </a:p>
          <a:p>
            <a:pPr algn="ctr" defTabSz="1219078">
              <a:buClr>
                <a:srgbClr val="000000"/>
              </a:buClr>
              <a:defRPr/>
            </a:pPr>
            <a:r>
              <a:rPr lang="en" sz="933" kern="0">
                <a:solidFill>
                  <a:srgbClr val="A05AB4"/>
                </a:solidFill>
                <a:latin typeface="NVIDIA Sans Medium"/>
                <a:ea typeface="NVIDIA Sans Medium"/>
                <a:cs typeface="NVIDIA Sans Medium"/>
                <a:sym typeface="NVIDIA Sans Medium"/>
              </a:rPr>
              <a:t>Generated Code</a:t>
            </a:r>
            <a:endParaRPr sz="933" kern="0">
              <a:solidFill>
                <a:srgbClr val="000000"/>
              </a:solidFill>
              <a:latin typeface="NVIDIA Sans"/>
              <a:ea typeface="NVIDIA Sans"/>
              <a:cs typeface="NVIDIA Sans"/>
              <a:sym typeface="NVIDIA Sans"/>
            </a:endParaRPr>
          </a:p>
        </p:txBody>
      </p:sp>
      <p:sp>
        <p:nvSpPr>
          <p:cNvPr id="338" name="Google Shape;113;p14">
            <a:extLst>
              <a:ext uri="{FF2B5EF4-FFF2-40B4-BE49-F238E27FC236}">
                <a16:creationId xmlns:a16="http://schemas.microsoft.com/office/drawing/2014/main" id="{C37349FB-BEBD-49F1-FE6E-D3FA39237534}"/>
              </a:ext>
            </a:extLst>
          </p:cNvPr>
          <p:cNvSpPr/>
          <p:nvPr/>
        </p:nvSpPr>
        <p:spPr>
          <a:xfrm>
            <a:off x="10238492" y="3065392"/>
            <a:ext cx="1601572" cy="542636"/>
          </a:xfrm>
          <a:prstGeom prst="rect">
            <a:avLst/>
          </a:prstGeom>
          <a:solidFill>
            <a:srgbClr val="EEEEEE"/>
          </a:solidFill>
          <a:ln>
            <a:noFill/>
          </a:ln>
        </p:spPr>
        <p:txBody>
          <a:bodyPr spcFirstLastPara="1" wrap="square" lIns="121900" tIns="121900" rIns="121900" bIns="121900" anchor="ctr" anchorCtr="0">
            <a:noAutofit/>
          </a:bodyPr>
          <a:lstStyle/>
          <a:p>
            <a:pPr algn="ctr" defTabSz="1219078">
              <a:buClr>
                <a:srgbClr val="000000"/>
              </a:buClr>
              <a:defRPr/>
            </a:pPr>
            <a:r>
              <a:rPr lang="en" sz="1200" kern="0">
                <a:solidFill>
                  <a:srgbClr val="000000"/>
                </a:solidFill>
                <a:latin typeface="NVIDIA Sans"/>
                <a:cs typeface="NVIDIA Sans"/>
                <a:sym typeface="NVIDIA Sans"/>
              </a:rPr>
              <a:t>Response</a:t>
            </a:r>
            <a:endParaRPr sz="1200" kern="0">
              <a:solidFill>
                <a:srgbClr val="000000"/>
              </a:solidFill>
              <a:latin typeface="NVIDIA Sans"/>
              <a:cs typeface="NVIDIA Sans"/>
              <a:sym typeface="NVIDIA Sans"/>
            </a:endParaRPr>
          </a:p>
          <a:p>
            <a:pPr algn="ctr" defTabSz="1219078">
              <a:buClr>
                <a:srgbClr val="000000"/>
              </a:buClr>
              <a:defRPr/>
            </a:pPr>
            <a:r>
              <a:rPr lang="en" sz="933" kern="0">
                <a:solidFill>
                  <a:srgbClr val="DC3528"/>
                </a:solidFill>
                <a:latin typeface="NVIDIA Sans Medium"/>
                <a:ea typeface="NVIDIA Sans Medium"/>
                <a:cs typeface="NVIDIA Sans Medium"/>
                <a:sym typeface="NVIDIA Sans Medium"/>
              </a:rPr>
              <a:t>Customer Support Chat Response</a:t>
            </a:r>
            <a:endParaRPr sz="933" kern="0">
              <a:solidFill>
                <a:srgbClr val="000000"/>
              </a:solidFill>
              <a:latin typeface="NVIDIA Sans"/>
              <a:ea typeface="NVIDIA Sans"/>
              <a:cs typeface="NVIDIA Sans"/>
              <a:sym typeface="NVIDIA Sans"/>
            </a:endParaRPr>
          </a:p>
        </p:txBody>
      </p:sp>
      <p:cxnSp>
        <p:nvCxnSpPr>
          <p:cNvPr id="339" name="Google Shape;114;p14">
            <a:extLst>
              <a:ext uri="{FF2B5EF4-FFF2-40B4-BE49-F238E27FC236}">
                <a16:creationId xmlns:a16="http://schemas.microsoft.com/office/drawing/2014/main" id="{DF879D24-F8EA-849E-4AB9-7D498E720478}"/>
              </a:ext>
            </a:extLst>
          </p:cNvPr>
          <p:cNvCxnSpPr>
            <a:endCxn id="338" idx="1"/>
          </p:cNvCxnSpPr>
          <p:nvPr/>
        </p:nvCxnSpPr>
        <p:spPr>
          <a:xfrm rot="16200000" flipH="1">
            <a:off x="9695566" y="2793785"/>
            <a:ext cx="606595" cy="479256"/>
          </a:xfrm>
          <a:prstGeom prst="bentConnector2">
            <a:avLst/>
          </a:prstGeom>
          <a:noFill/>
          <a:ln w="9525" cap="flat" cmpd="sng">
            <a:solidFill>
              <a:srgbClr val="595959"/>
            </a:solidFill>
            <a:prstDash val="solid"/>
            <a:round/>
            <a:headEnd type="none" w="med" len="med"/>
            <a:tailEnd type="triangle" w="med" len="med"/>
          </a:ln>
        </p:spPr>
      </p:cxnSp>
      <p:cxnSp>
        <p:nvCxnSpPr>
          <p:cNvPr id="340" name="Google Shape;115;p14">
            <a:extLst>
              <a:ext uri="{FF2B5EF4-FFF2-40B4-BE49-F238E27FC236}">
                <a16:creationId xmlns:a16="http://schemas.microsoft.com/office/drawing/2014/main" id="{FBAA1107-3A5D-A58E-3CF9-BB9198679504}"/>
              </a:ext>
            </a:extLst>
          </p:cNvPr>
          <p:cNvCxnSpPr>
            <a:endCxn id="336" idx="1"/>
          </p:cNvCxnSpPr>
          <p:nvPr/>
        </p:nvCxnSpPr>
        <p:spPr>
          <a:xfrm rot="16200000">
            <a:off x="9637975" y="2150966"/>
            <a:ext cx="721778" cy="479256"/>
          </a:xfrm>
          <a:prstGeom prst="bentConnector2">
            <a:avLst/>
          </a:prstGeom>
          <a:noFill/>
          <a:ln w="9525" cap="flat" cmpd="sng">
            <a:solidFill>
              <a:srgbClr val="595959"/>
            </a:solidFill>
            <a:prstDash val="solid"/>
            <a:round/>
            <a:headEnd type="none" w="med" len="med"/>
            <a:tailEnd type="triangle" w="med" len="med"/>
          </a:ln>
        </p:spPr>
      </p:cxnSp>
      <p:cxnSp>
        <p:nvCxnSpPr>
          <p:cNvPr id="341" name="Google Shape;116;p14">
            <a:extLst>
              <a:ext uri="{FF2B5EF4-FFF2-40B4-BE49-F238E27FC236}">
                <a16:creationId xmlns:a16="http://schemas.microsoft.com/office/drawing/2014/main" id="{33742996-F9E6-8EDB-ABD6-A43E7BE4C1B3}"/>
              </a:ext>
            </a:extLst>
          </p:cNvPr>
          <p:cNvCxnSpPr>
            <a:cxnSpLocks/>
          </p:cNvCxnSpPr>
          <p:nvPr/>
        </p:nvCxnSpPr>
        <p:spPr>
          <a:xfrm rot="16200000" flipH="1">
            <a:off x="6426886" y="3211029"/>
            <a:ext cx="1401719" cy="600238"/>
          </a:xfrm>
          <a:prstGeom prst="bentConnector2">
            <a:avLst/>
          </a:prstGeom>
          <a:noFill/>
          <a:ln w="9525" cap="flat" cmpd="sng">
            <a:solidFill>
              <a:srgbClr val="595959"/>
            </a:solidFill>
            <a:prstDash val="solid"/>
            <a:round/>
            <a:headEnd type="none" w="med" len="med"/>
            <a:tailEnd type="triangle" w="med" len="med"/>
          </a:ln>
        </p:spPr>
      </p:cxnSp>
      <p:cxnSp>
        <p:nvCxnSpPr>
          <p:cNvPr id="342" name="Google Shape;117;p14">
            <a:extLst>
              <a:ext uri="{FF2B5EF4-FFF2-40B4-BE49-F238E27FC236}">
                <a16:creationId xmlns:a16="http://schemas.microsoft.com/office/drawing/2014/main" id="{D3623831-F268-E469-E81E-13639E2E88EC}"/>
              </a:ext>
            </a:extLst>
          </p:cNvPr>
          <p:cNvCxnSpPr>
            <a:stCxn id="304" idx="3"/>
          </p:cNvCxnSpPr>
          <p:nvPr/>
        </p:nvCxnSpPr>
        <p:spPr>
          <a:xfrm>
            <a:off x="5649190" y="3409857"/>
            <a:ext cx="1185117" cy="6946"/>
          </a:xfrm>
          <a:prstGeom prst="straightConnector1">
            <a:avLst/>
          </a:prstGeom>
          <a:noFill/>
          <a:ln w="9525" cap="flat" cmpd="sng">
            <a:solidFill>
              <a:srgbClr val="595959"/>
            </a:solidFill>
            <a:prstDash val="solid"/>
            <a:round/>
            <a:headEnd type="none" w="med" len="med"/>
            <a:tailEnd type="none" w="med" len="med"/>
          </a:ln>
        </p:spPr>
      </p:cxnSp>
      <p:cxnSp>
        <p:nvCxnSpPr>
          <p:cNvPr id="343" name="Google Shape;118;p14">
            <a:extLst>
              <a:ext uri="{FF2B5EF4-FFF2-40B4-BE49-F238E27FC236}">
                <a16:creationId xmlns:a16="http://schemas.microsoft.com/office/drawing/2014/main" id="{4D70B4C4-7431-A98A-539B-109E65A98874}"/>
              </a:ext>
            </a:extLst>
          </p:cNvPr>
          <p:cNvCxnSpPr>
            <a:cxnSpLocks/>
            <a:endCxn id="290" idx="2"/>
          </p:cNvCxnSpPr>
          <p:nvPr/>
        </p:nvCxnSpPr>
        <p:spPr>
          <a:xfrm>
            <a:off x="6822635" y="3206473"/>
            <a:ext cx="601202" cy="4341"/>
          </a:xfrm>
          <a:prstGeom prst="straightConnector1">
            <a:avLst/>
          </a:prstGeom>
          <a:noFill/>
          <a:ln w="9525" cap="flat" cmpd="sng">
            <a:solidFill>
              <a:srgbClr val="595959"/>
            </a:solidFill>
            <a:prstDash val="solid"/>
            <a:round/>
            <a:headEnd type="none" w="med" len="med"/>
            <a:tailEnd type="triangle" w="med" len="med"/>
          </a:ln>
        </p:spPr>
      </p:cxnSp>
      <p:cxnSp>
        <p:nvCxnSpPr>
          <p:cNvPr id="344" name="Google Shape;119;p14">
            <a:extLst>
              <a:ext uri="{FF2B5EF4-FFF2-40B4-BE49-F238E27FC236}">
                <a16:creationId xmlns:a16="http://schemas.microsoft.com/office/drawing/2014/main" id="{ACA16534-F009-03B1-6B1E-DE8CBB7AC3DC}"/>
              </a:ext>
            </a:extLst>
          </p:cNvPr>
          <p:cNvCxnSpPr>
            <a:cxnSpLocks/>
            <a:endCxn id="293" idx="2"/>
          </p:cNvCxnSpPr>
          <p:nvPr/>
        </p:nvCxnSpPr>
        <p:spPr>
          <a:xfrm>
            <a:off x="6827578" y="3699647"/>
            <a:ext cx="592231" cy="4341"/>
          </a:xfrm>
          <a:prstGeom prst="straightConnector1">
            <a:avLst/>
          </a:prstGeom>
          <a:noFill/>
          <a:ln w="9525" cap="flat" cmpd="sng">
            <a:solidFill>
              <a:srgbClr val="595959"/>
            </a:solidFill>
            <a:prstDash val="solid"/>
            <a:round/>
            <a:headEnd type="none" w="med" len="med"/>
            <a:tailEnd type="triangle" w="med" len="med"/>
          </a:ln>
        </p:spPr>
      </p:cxnSp>
      <p:sp>
        <p:nvSpPr>
          <p:cNvPr id="345" name="Google Shape;120;p14">
            <a:extLst>
              <a:ext uri="{FF2B5EF4-FFF2-40B4-BE49-F238E27FC236}">
                <a16:creationId xmlns:a16="http://schemas.microsoft.com/office/drawing/2014/main" id="{99D6E3A7-D39D-66D6-9002-E4767AB52B1B}"/>
              </a:ext>
            </a:extLst>
          </p:cNvPr>
          <p:cNvSpPr/>
          <p:nvPr/>
        </p:nvSpPr>
        <p:spPr>
          <a:xfrm>
            <a:off x="3941984" y="4707408"/>
            <a:ext cx="1426771" cy="1194089"/>
          </a:xfrm>
          <a:prstGeom prst="rect">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t" anchorCtr="0">
            <a:noAutofit/>
          </a:bodyPr>
          <a:lstStyle/>
          <a:p>
            <a:pPr algn="ctr" defTabSz="1219078">
              <a:buClr>
                <a:srgbClr val="000000"/>
              </a:buClr>
              <a:defRPr/>
            </a:pPr>
            <a:endParaRPr sz="1200" kern="0">
              <a:solidFill>
                <a:srgbClr val="000000"/>
              </a:solidFill>
              <a:latin typeface="NVIDIA Sans"/>
              <a:ea typeface="NVIDIA Sans"/>
              <a:cs typeface="NVIDIA Sans"/>
              <a:sym typeface="NVIDIA Sans"/>
            </a:endParaRPr>
          </a:p>
        </p:txBody>
      </p:sp>
      <p:cxnSp>
        <p:nvCxnSpPr>
          <p:cNvPr id="346" name="Google Shape;121;p14">
            <a:extLst>
              <a:ext uri="{FF2B5EF4-FFF2-40B4-BE49-F238E27FC236}">
                <a16:creationId xmlns:a16="http://schemas.microsoft.com/office/drawing/2014/main" id="{0047D8CF-DF3C-B301-6C76-D2C9A819A9BC}"/>
              </a:ext>
            </a:extLst>
          </p:cNvPr>
          <p:cNvCxnSpPr>
            <a:stCxn id="345" idx="3"/>
            <a:endCxn id="287" idx="1"/>
          </p:cNvCxnSpPr>
          <p:nvPr/>
        </p:nvCxnSpPr>
        <p:spPr>
          <a:xfrm>
            <a:off x="5368755" y="5304453"/>
            <a:ext cx="698915" cy="7525"/>
          </a:xfrm>
          <a:prstGeom prst="straightConnector1">
            <a:avLst/>
          </a:prstGeom>
          <a:noFill/>
          <a:ln w="9525" cap="flat" cmpd="sng">
            <a:solidFill>
              <a:srgbClr val="595959"/>
            </a:solidFill>
            <a:prstDash val="dash"/>
            <a:round/>
            <a:headEnd type="none" w="med" len="med"/>
            <a:tailEnd type="triangle" w="med" len="med"/>
          </a:ln>
        </p:spPr>
      </p:cxnSp>
      <p:sp>
        <p:nvSpPr>
          <p:cNvPr id="347" name="Google Shape;122;p14">
            <a:extLst>
              <a:ext uri="{FF2B5EF4-FFF2-40B4-BE49-F238E27FC236}">
                <a16:creationId xmlns:a16="http://schemas.microsoft.com/office/drawing/2014/main" id="{02CBACB7-F628-E633-B2F9-861F78319C6F}"/>
              </a:ext>
            </a:extLst>
          </p:cNvPr>
          <p:cNvSpPr/>
          <p:nvPr/>
        </p:nvSpPr>
        <p:spPr>
          <a:xfrm>
            <a:off x="4342208" y="1974465"/>
            <a:ext cx="1349500" cy="311690"/>
          </a:xfrm>
          <a:prstGeom prst="rect">
            <a:avLst/>
          </a:prstGeom>
          <a:solidFill>
            <a:srgbClr val="76B900"/>
          </a:solidFill>
          <a:ln>
            <a:noFill/>
          </a:ln>
        </p:spPr>
        <p:txBody>
          <a:bodyPr spcFirstLastPara="1" wrap="square" lIns="121900" tIns="121900" rIns="121900" bIns="121900" anchor="ctr" anchorCtr="0">
            <a:noAutofit/>
          </a:bodyPr>
          <a:lstStyle/>
          <a:p>
            <a:pPr algn="ctr" defTabSz="1219078">
              <a:buClr>
                <a:srgbClr val="000000"/>
              </a:buClr>
              <a:defRPr/>
            </a:pPr>
            <a:r>
              <a:rPr lang="en" sz="1333" kern="0">
                <a:solidFill>
                  <a:srgbClr val="FFFFFF"/>
                </a:solidFill>
                <a:latin typeface="NVIDIA Sans Medium"/>
                <a:ea typeface="NVIDIA Sans Medium"/>
                <a:cs typeface="NVIDIA Sans Medium"/>
                <a:sym typeface="NVIDIA Sans Medium"/>
              </a:rPr>
              <a:t>Input Batch</a:t>
            </a:r>
            <a:endParaRPr sz="1333" kern="0">
              <a:solidFill>
                <a:srgbClr val="FFFFFF"/>
              </a:solidFill>
              <a:latin typeface="NVIDIA Sans Medium"/>
              <a:ea typeface="NVIDIA Sans Medium"/>
              <a:cs typeface="NVIDIA Sans Medium"/>
              <a:sym typeface="NVIDIA Sans Medium"/>
            </a:endParaRPr>
          </a:p>
        </p:txBody>
      </p:sp>
      <p:sp>
        <p:nvSpPr>
          <p:cNvPr id="348" name="Google Shape;123;p14">
            <a:extLst>
              <a:ext uri="{FF2B5EF4-FFF2-40B4-BE49-F238E27FC236}">
                <a16:creationId xmlns:a16="http://schemas.microsoft.com/office/drawing/2014/main" id="{E6EC12C3-2ADC-A2AB-77C4-911FDB3530C8}"/>
              </a:ext>
            </a:extLst>
          </p:cNvPr>
          <p:cNvSpPr/>
          <p:nvPr/>
        </p:nvSpPr>
        <p:spPr>
          <a:xfrm>
            <a:off x="10024380" y="1303344"/>
            <a:ext cx="1910658" cy="311690"/>
          </a:xfrm>
          <a:prstGeom prst="rect">
            <a:avLst/>
          </a:prstGeom>
          <a:solidFill>
            <a:srgbClr val="76B900"/>
          </a:solidFill>
          <a:ln>
            <a:noFill/>
          </a:ln>
        </p:spPr>
        <p:txBody>
          <a:bodyPr spcFirstLastPara="1" wrap="square" lIns="121900" tIns="121900" rIns="121900" bIns="121900" anchor="ctr" anchorCtr="0">
            <a:noAutofit/>
          </a:bodyPr>
          <a:lstStyle/>
          <a:p>
            <a:pPr algn="ctr" defTabSz="1219078">
              <a:buClr>
                <a:srgbClr val="000000"/>
              </a:buClr>
              <a:defRPr/>
            </a:pPr>
            <a:r>
              <a:rPr lang="en" sz="1333" kern="0">
                <a:solidFill>
                  <a:srgbClr val="FFFFFF"/>
                </a:solidFill>
                <a:latin typeface="NVIDIA Sans Medium"/>
                <a:ea typeface="NVIDIA Sans Medium"/>
                <a:cs typeface="NVIDIA Sans Medium"/>
                <a:sym typeface="NVIDIA Sans Medium"/>
              </a:rPr>
              <a:t>Output Batch</a:t>
            </a:r>
            <a:endParaRPr sz="1333" kern="0">
              <a:solidFill>
                <a:srgbClr val="FFFFFF"/>
              </a:solidFill>
              <a:latin typeface="NVIDIA Sans Medium"/>
              <a:ea typeface="NVIDIA Sans Medium"/>
              <a:cs typeface="NVIDIA Sans Medium"/>
              <a:sym typeface="NVIDIA Sans Medium"/>
            </a:endParaRPr>
          </a:p>
        </p:txBody>
      </p:sp>
      <p:sp>
        <p:nvSpPr>
          <p:cNvPr id="349" name="Google Shape;124;p14">
            <a:extLst>
              <a:ext uri="{FF2B5EF4-FFF2-40B4-BE49-F238E27FC236}">
                <a16:creationId xmlns:a16="http://schemas.microsoft.com/office/drawing/2014/main" id="{3375FE08-D5DD-2A87-F63D-AA38BF35D51E}"/>
              </a:ext>
            </a:extLst>
          </p:cNvPr>
          <p:cNvSpPr/>
          <p:nvPr/>
        </p:nvSpPr>
        <p:spPr>
          <a:xfrm>
            <a:off x="6067742" y="4729427"/>
            <a:ext cx="3767486" cy="311690"/>
          </a:xfrm>
          <a:prstGeom prst="rect">
            <a:avLst/>
          </a:prstGeom>
          <a:solidFill>
            <a:srgbClr val="76B900"/>
          </a:solidFill>
          <a:ln>
            <a:noFill/>
          </a:ln>
        </p:spPr>
        <p:txBody>
          <a:bodyPr spcFirstLastPara="1" wrap="square" lIns="121900" tIns="121900" rIns="121900" bIns="121900" anchor="ctr" anchorCtr="0">
            <a:noAutofit/>
          </a:bodyPr>
          <a:lstStyle/>
          <a:p>
            <a:pPr algn="ctr" defTabSz="1219078">
              <a:buClr>
                <a:srgbClr val="000000"/>
              </a:buClr>
              <a:defRPr/>
            </a:pPr>
            <a:r>
              <a:rPr lang="en" sz="1333" kern="0">
                <a:solidFill>
                  <a:srgbClr val="FFFFFF"/>
                </a:solidFill>
                <a:latin typeface="NVIDIA Sans Medium"/>
                <a:ea typeface="NVIDIA Sans Medium"/>
                <a:cs typeface="NVIDIA Sans Medium"/>
                <a:sym typeface="NVIDIA Sans Medium"/>
              </a:rPr>
              <a:t>Adapter Cache</a:t>
            </a:r>
            <a:endParaRPr sz="1333" kern="0">
              <a:solidFill>
                <a:srgbClr val="FFFFFF"/>
              </a:solidFill>
              <a:latin typeface="NVIDIA Sans Medium"/>
              <a:ea typeface="NVIDIA Sans Medium"/>
              <a:cs typeface="NVIDIA Sans Medium"/>
              <a:sym typeface="NVIDIA Sans Medium"/>
            </a:endParaRPr>
          </a:p>
        </p:txBody>
      </p:sp>
      <p:sp>
        <p:nvSpPr>
          <p:cNvPr id="350" name="Google Shape;125;p14">
            <a:extLst>
              <a:ext uri="{FF2B5EF4-FFF2-40B4-BE49-F238E27FC236}">
                <a16:creationId xmlns:a16="http://schemas.microsoft.com/office/drawing/2014/main" id="{2F36B7FC-1031-7438-001F-7E0C2B8F4939}"/>
              </a:ext>
            </a:extLst>
          </p:cNvPr>
          <p:cNvSpPr/>
          <p:nvPr/>
        </p:nvSpPr>
        <p:spPr>
          <a:xfrm>
            <a:off x="3941912" y="4714765"/>
            <a:ext cx="1426771" cy="386646"/>
          </a:xfrm>
          <a:prstGeom prst="rect">
            <a:avLst/>
          </a:prstGeom>
          <a:solidFill>
            <a:srgbClr val="76B900"/>
          </a:solidFill>
          <a:ln>
            <a:noFill/>
          </a:ln>
        </p:spPr>
        <p:txBody>
          <a:bodyPr spcFirstLastPara="1" wrap="square" lIns="121900" tIns="121900" rIns="121900" bIns="121900" anchor="ctr" anchorCtr="0">
            <a:noAutofit/>
          </a:bodyPr>
          <a:lstStyle/>
          <a:p>
            <a:pPr algn="ctr" defTabSz="1219078">
              <a:buClr>
                <a:srgbClr val="000000"/>
              </a:buClr>
              <a:defRPr/>
            </a:pPr>
            <a:r>
              <a:rPr lang="en" sz="1333" kern="0">
                <a:solidFill>
                  <a:srgbClr val="FFFFFF"/>
                </a:solidFill>
                <a:latin typeface="NVIDIA Sans Medium"/>
                <a:ea typeface="NVIDIA Sans Medium"/>
                <a:cs typeface="NVIDIA Sans Medium"/>
                <a:sym typeface="NVIDIA Sans Medium"/>
              </a:rPr>
              <a:t>Adapter Store</a:t>
            </a:r>
            <a:endParaRPr sz="1333" kern="0">
              <a:solidFill>
                <a:srgbClr val="FFFFFF"/>
              </a:solidFill>
              <a:latin typeface="NVIDIA Sans Medium"/>
              <a:ea typeface="NVIDIA Sans Medium"/>
              <a:cs typeface="NVIDIA Sans Medium"/>
              <a:sym typeface="NVIDIA Sans Medium"/>
            </a:endParaRPr>
          </a:p>
        </p:txBody>
      </p:sp>
      <p:sp>
        <p:nvSpPr>
          <p:cNvPr id="351" name="Google Shape;126;p14">
            <a:extLst>
              <a:ext uri="{FF2B5EF4-FFF2-40B4-BE49-F238E27FC236}">
                <a16:creationId xmlns:a16="http://schemas.microsoft.com/office/drawing/2014/main" id="{87C1FBEA-F3E1-3D16-D66B-280CF382C289}"/>
              </a:ext>
            </a:extLst>
          </p:cNvPr>
          <p:cNvSpPr/>
          <p:nvPr/>
        </p:nvSpPr>
        <p:spPr>
          <a:xfrm>
            <a:off x="3983017" y="5155287"/>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52" name="Google Shape;127;p14">
            <a:extLst>
              <a:ext uri="{FF2B5EF4-FFF2-40B4-BE49-F238E27FC236}">
                <a16:creationId xmlns:a16="http://schemas.microsoft.com/office/drawing/2014/main" id="{6967737D-70A8-9E60-DECC-DB2968D93560}"/>
              </a:ext>
            </a:extLst>
          </p:cNvPr>
          <p:cNvSpPr/>
          <p:nvPr/>
        </p:nvSpPr>
        <p:spPr>
          <a:xfrm rot="5400000">
            <a:off x="3987710" y="5215456"/>
            <a:ext cx="185509" cy="160910"/>
          </a:xfrm>
          <a:prstGeom prst="trapezoid">
            <a:avLst>
              <a:gd name="adj" fmla="val 25000"/>
            </a:avLst>
          </a:prstGeom>
          <a:solidFill>
            <a:srgbClr val="2378CA"/>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53" name="Google Shape;128;p14">
            <a:extLst>
              <a:ext uri="{FF2B5EF4-FFF2-40B4-BE49-F238E27FC236}">
                <a16:creationId xmlns:a16="http://schemas.microsoft.com/office/drawing/2014/main" id="{15CA0FB8-438D-AB6C-00F0-4701C70CDE3D}"/>
              </a:ext>
            </a:extLst>
          </p:cNvPr>
          <p:cNvSpPr/>
          <p:nvPr/>
        </p:nvSpPr>
        <p:spPr>
          <a:xfrm rot="16200000" flipH="1">
            <a:off x="4172041" y="5215456"/>
            <a:ext cx="185509" cy="160910"/>
          </a:xfrm>
          <a:prstGeom prst="trapezoid">
            <a:avLst>
              <a:gd name="adj" fmla="val 25000"/>
            </a:avLst>
          </a:prstGeom>
          <a:solidFill>
            <a:srgbClr val="2378CA"/>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54" name="Google Shape;129;p14">
            <a:extLst>
              <a:ext uri="{FF2B5EF4-FFF2-40B4-BE49-F238E27FC236}">
                <a16:creationId xmlns:a16="http://schemas.microsoft.com/office/drawing/2014/main" id="{DD206B79-1834-7385-BA42-67D1FA5D2995}"/>
              </a:ext>
            </a:extLst>
          </p:cNvPr>
          <p:cNvSpPr/>
          <p:nvPr/>
        </p:nvSpPr>
        <p:spPr>
          <a:xfrm>
            <a:off x="4425397" y="5155287"/>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55" name="Google Shape;130;p14">
            <a:extLst>
              <a:ext uri="{FF2B5EF4-FFF2-40B4-BE49-F238E27FC236}">
                <a16:creationId xmlns:a16="http://schemas.microsoft.com/office/drawing/2014/main" id="{AEE3DD36-E3A4-3958-E63C-04410435A816}"/>
              </a:ext>
            </a:extLst>
          </p:cNvPr>
          <p:cNvSpPr/>
          <p:nvPr/>
        </p:nvSpPr>
        <p:spPr>
          <a:xfrm rot="5400000">
            <a:off x="4430090" y="5215456"/>
            <a:ext cx="185509" cy="160910"/>
          </a:xfrm>
          <a:prstGeom prst="trapezoid">
            <a:avLst>
              <a:gd name="adj" fmla="val 25000"/>
            </a:avLst>
          </a:prstGeom>
          <a:solidFill>
            <a:srgbClr val="A05AB4"/>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56" name="Google Shape;131;p14">
            <a:extLst>
              <a:ext uri="{FF2B5EF4-FFF2-40B4-BE49-F238E27FC236}">
                <a16:creationId xmlns:a16="http://schemas.microsoft.com/office/drawing/2014/main" id="{949BA9FC-9921-EAF8-6211-E7E7C9E16A90}"/>
              </a:ext>
            </a:extLst>
          </p:cNvPr>
          <p:cNvSpPr/>
          <p:nvPr/>
        </p:nvSpPr>
        <p:spPr>
          <a:xfrm rot="16200000" flipH="1">
            <a:off x="4614422" y="5215456"/>
            <a:ext cx="185509" cy="160910"/>
          </a:xfrm>
          <a:prstGeom prst="trapezoid">
            <a:avLst>
              <a:gd name="adj" fmla="val 25000"/>
            </a:avLst>
          </a:prstGeom>
          <a:solidFill>
            <a:srgbClr val="A05AB4"/>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57" name="Google Shape;132;p14">
            <a:extLst>
              <a:ext uri="{FF2B5EF4-FFF2-40B4-BE49-F238E27FC236}">
                <a16:creationId xmlns:a16="http://schemas.microsoft.com/office/drawing/2014/main" id="{1C395E66-41DA-DB63-FD5D-C3F6B8EA87C7}"/>
              </a:ext>
            </a:extLst>
          </p:cNvPr>
          <p:cNvSpPr/>
          <p:nvPr/>
        </p:nvSpPr>
        <p:spPr>
          <a:xfrm>
            <a:off x="3979976" y="5455666"/>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58" name="Google Shape;133;p14">
            <a:extLst>
              <a:ext uri="{FF2B5EF4-FFF2-40B4-BE49-F238E27FC236}">
                <a16:creationId xmlns:a16="http://schemas.microsoft.com/office/drawing/2014/main" id="{07A279B6-1EE3-6819-1556-5DB24FB6B30C}"/>
              </a:ext>
            </a:extLst>
          </p:cNvPr>
          <p:cNvSpPr/>
          <p:nvPr/>
        </p:nvSpPr>
        <p:spPr>
          <a:xfrm rot="5400000">
            <a:off x="3984669" y="5515835"/>
            <a:ext cx="185509" cy="160910"/>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59" name="Google Shape;134;p14">
            <a:extLst>
              <a:ext uri="{FF2B5EF4-FFF2-40B4-BE49-F238E27FC236}">
                <a16:creationId xmlns:a16="http://schemas.microsoft.com/office/drawing/2014/main" id="{4D105580-C4FE-3597-001D-9BA97D333025}"/>
              </a:ext>
            </a:extLst>
          </p:cNvPr>
          <p:cNvSpPr/>
          <p:nvPr/>
        </p:nvSpPr>
        <p:spPr>
          <a:xfrm rot="16200000" flipH="1">
            <a:off x="4169000" y="5515835"/>
            <a:ext cx="185509" cy="160910"/>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60" name="Google Shape;135;p14">
            <a:extLst>
              <a:ext uri="{FF2B5EF4-FFF2-40B4-BE49-F238E27FC236}">
                <a16:creationId xmlns:a16="http://schemas.microsoft.com/office/drawing/2014/main" id="{097FD833-8A8D-E0E3-AA7B-7471A5665D82}"/>
              </a:ext>
            </a:extLst>
          </p:cNvPr>
          <p:cNvSpPr/>
          <p:nvPr/>
        </p:nvSpPr>
        <p:spPr>
          <a:xfrm>
            <a:off x="4421031" y="5455666"/>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61" name="Google Shape;136;p14">
            <a:extLst>
              <a:ext uri="{FF2B5EF4-FFF2-40B4-BE49-F238E27FC236}">
                <a16:creationId xmlns:a16="http://schemas.microsoft.com/office/drawing/2014/main" id="{F1A545E1-8F5C-37EB-B42F-0F95563DC2D4}"/>
              </a:ext>
            </a:extLst>
          </p:cNvPr>
          <p:cNvSpPr/>
          <p:nvPr/>
        </p:nvSpPr>
        <p:spPr>
          <a:xfrm rot="5400000">
            <a:off x="4425723" y="5515835"/>
            <a:ext cx="185509" cy="160910"/>
          </a:xfrm>
          <a:prstGeom prst="trapezoid">
            <a:avLst>
              <a:gd name="adj" fmla="val 25000"/>
            </a:avLst>
          </a:prstGeom>
          <a:solidFill>
            <a:srgbClr val="DC3528"/>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62" name="Google Shape;137;p14">
            <a:extLst>
              <a:ext uri="{FF2B5EF4-FFF2-40B4-BE49-F238E27FC236}">
                <a16:creationId xmlns:a16="http://schemas.microsoft.com/office/drawing/2014/main" id="{607EEDF2-08DF-9A21-FC02-679A43974020}"/>
              </a:ext>
            </a:extLst>
          </p:cNvPr>
          <p:cNvSpPr/>
          <p:nvPr/>
        </p:nvSpPr>
        <p:spPr>
          <a:xfrm rot="16200000" flipH="1">
            <a:off x="4610054" y="5515835"/>
            <a:ext cx="185509" cy="160910"/>
          </a:xfrm>
          <a:prstGeom prst="trapezoid">
            <a:avLst>
              <a:gd name="adj" fmla="val 25000"/>
            </a:avLst>
          </a:prstGeom>
          <a:solidFill>
            <a:srgbClr val="DC3528"/>
          </a:solidFill>
          <a:ln>
            <a:noFill/>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63" name="Google Shape;138;p14">
            <a:extLst>
              <a:ext uri="{FF2B5EF4-FFF2-40B4-BE49-F238E27FC236}">
                <a16:creationId xmlns:a16="http://schemas.microsoft.com/office/drawing/2014/main" id="{27CE8097-8B68-57F0-A4CD-C19B0E35760A}"/>
              </a:ext>
            </a:extLst>
          </p:cNvPr>
          <p:cNvSpPr/>
          <p:nvPr/>
        </p:nvSpPr>
        <p:spPr>
          <a:xfrm>
            <a:off x="4870261" y="5155287"/>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64" name="Google Shape;139;p14">
            <a:extLst>
              <a:ext uri="{FF2B5EF4-FFF2-40B4-BE49-F238E27FC236}">
                <a16:creationId xmlns:a16="http://schemas.microsoft.com/office/drawing/2014/main" id="{173256D2-08C0-A943-BF3B-13BD8D317BBF}"/>
              </a:ext>
            </a:extLst>
          </p:cNvPr>
          <p:cNvSpPr/>
          <p:nvPr/>
        </p:nvSpPr>
        <p:spPr>
          <a:xfrm rot="5400000">
            <a:off x="4874953" y="5215456"/>
            <a:ext cx="185509" cy="160910"/>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65" name="Google Shape;140;p14">
            <a:extLst>
              <a:ext uri="{FF2B5EF4-FFF2-40B4-BE49-F238E27FC236}">
                <a16:creationId xmlns:a16="http://schemas.microsoft.com/office/drawing/2014/main" id="{119CA79B-F83B-9487-52C6-7E32DD874882}"/>
              </a:ext>
            </a:extLst>
          </p:cNvPr>
          <p:cNvSpPr/>
          <p:nvPr/>
        </p:nvSpPr>
        <p:spPr>
          <a:xfrm rot="16200000" flipH="1">
            <a:off x="5059285" y="5215456"/>
            <a:ext cx="185509" cy="160910"/>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66" name="Google Shape;141;p14">
            <a:extLst>
              <a:ext uri="{FF2B5EF4-FFF2-40B4-BE49-F238E27FC236}">
                <a16:creationId xmlns:a16="http://schemas.microsoft.com/office/drawing/2014/main" id="{F2D40D43-9985-69EE-A6D5-5DA8BF05ABCF}"/>
              </a:ext>
            </a:extLst>
          </p:cNvPr>
          <p:cNvSpPr/>
          <p:nvPr/>
        </p:nvSpPr>
        <p:spPr>
          <a:xfrm>
            <a:off x="4862085" y="5455666"/>
            <a:ext cx="415876" cy="276961"/>
          </a:xfrm>
          <a:prstGeom prst="rect">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67" name="Google Shape;142;p14">
            <a:extLst>
              <a:ext uri="{FF2B5EF4-FFF2-40B4-BE49-F238E27FC236}">
                <a16:creationId xmlns:a16="http://schemas.microsoft.com/office/drawing/2014/main" id="{7903579E-2FE0-7E9A-B01D-22D8BF8E5A9A}"/>
              </a:ext>
            </a:extLst>
          </p:cNvPr>
          <p:cNvSpPr/>
          <p:nvPr/>
        </p:nvSpPr>
        <p:spPr>
          <a:xfrm rot="5400000">
            <a:off x="4866778" y="5515835"/>
            <a:ext cx="185509" cy="160910"/>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sp>
        <p:nvSpPr>
          <p:cNvPr id="368" name="Google Shape;143;p14">
            <a:extLst>
              <a:ext uri="{FF2B5EF4-FFF2-40B4-BE49-F238E27FC236}">
                <a16:creationId xmlns:a16="http://schemas.microsoft.com/office/drawing/2014/main" id="{709F1CD2-35C8-259C-7265-E9801E5BD1F8}"/>
              </a:ext>
            </a:extLst>
          </p:cNvPr>
          <p:cNvSpPr/>
          <p:nvPr/>
        </p:nvSpPr>
        <p:spPr>
          <a:xfrm rot="16200000" flipH="1">
            <a:off x="5051109" y="5515835"/>
            <a:ext cx="185509" cy="160910"/>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defTabSz="1219078">
              <a:buClr>
                <a:srgbClr val="000000"/>
              </a:buClr>
              <a:defRPr/>
            </a:pPr>
            <a:endParaRPr sz="1600" kern="0">
              <a:solidFill>
                <a:srgbClr val="000000"/>
              </a:solidFill>
              <a:latin typeface="Arial"/>
              <a:cs typeface="Arial"/>
              <a:sym typeface="Arial"/>
            </a:endParaRPr>
          </a:p>
        </p:txBody>
      </p:sp>
      <p:cxnSp>
        <p:nvCxnSpPr>
          <p:cNvPr id="369" name="Google Shape;144;p14">
            <a:extLst>
              <a:ext uri="{FF2B5EF4-FFF2-40B4-BE49-F238E27FC236}">
                <a16:creationId xmlns:a16="http://schemas.microsoft.com/office/drawing/2014/main" id="{B0F46E21-F093-E2DF-7F10-E1138CF7B7B7}"/>
              </a:ext>
            </a:extLst>
          </p:cNvPr>
          <p:cNvCxnSpPr>
            <a:stCxn id="303" idx="1"/>
            <a:endCxn id="345" idx="1"/>
          </p:cNvCxnSpPr>
          <p:nvPr/>
        </p:nvCxnSpPr>
        <p:spPr>
          <a:xfrm flipH="1">
            <a:off x="3942056" y="2719648"/>
            <a:ext cx="461024" cy="2584684"/>
          </a:xfrm>
          <a:prstGeom prst="bentConnector3">
            <a:avLst>
              <a:gd name="adj1" fmla="val 111957"/>
            </a:avLst>
          </a:prstGeom>
          <a:noFill/>
          <a:ln w="9525" cap="flat" cmpd="sng">
            <a:solidFill>
              <a:srgbClr val="595959"/>
            </a:solidFill>
            <a:prstDash val="dash"/>
            <a:round/>
            <a:headEnd type="none" w="med" len="med"/>
            <a:tailEnd type="triangle" w="med" len="med"/>
          </a:ln>
        </p:spPr>
      </p:cxnSp>
      <p:cxnSp>
        <p:nvCxnSpPr>
          <p:cNvPr id="370" name="Google Shape;145;p14">
            <a:extLst>
              <a:ext uri="{FF2B5EF4-FFF2-40B4-BE49-F238E27FC236}">
                <a16:creationId xmlns:a16="http://schemas.microsoft.com/office/drawing/2014/main" id="{6165C75C-42CC-2EA7-A641-2AC58DAF099B}"/>
              </a:ext>
            </a:extLst>
          </p:cNvPr>
          <p:cNvCxnSpPr>
            <a:cxnSpLocks/>
            <a:stCxn id="304" idx="1"/>
          </p:cNvCxnSpPr>
          <p:nvPr/>
        </p:nvCxnSpPr>
        <p:spPr>
          <a:xfrm flipH="1">
            <a:off x="3876493" y="3409857"/>
            <a:ext cx="561532" cy="6946"/>
          </a:xfrm>
          <a:prstGeom prst="straightConnector1">
            <a:avLst/>
          </a:prstGeom>
          <a:noFill/>
          <a:ln w="9525" cap="flat" cmpd="sng">
            <a:solidFill>
              <a:srgbClr val="595959"/>
            </a:solidFill>
            <a:prstDash val="dash"/>
            <a:round/>
            <a:headEnd type="none" w="med" len="med"/>
            <a:tailEnd type="none" w="med" len="med"/>
          </a:ln>
        </p:spPr>
      </p:cxnSp>
      <p:cxnSp>
        <p:nvCxnSpPr>
          <p:cNvPr id="371" name="Google Shape;146;p14">
            <a:extLst>
              <a:ext uri="{FF2B5EF4-FFF2-40B4-BE49-F238E27FC236}">
                <a16:creationId xmlns:a16="http://schemas.microsoft.com/office/drawing/2014/main" id="{91D84AF2-F296-CAB0-8317-516BF6AB398C}"/>
              </a:ext>
            </a:extLst>
          </p:cNvPr>
          <p:cNvCxnSpPr>
            <a:cxnSpLocks/>
            <a:stCxn id="305" idx="1"/>
          </p:cNvCxnSpPr>
          <p:nvPr/>
        </p:nvCxnSpPr>
        <p:spPr>
          <a:xfrm flipH="1">
            <a:off x="3898314" y="4117406"/>
            <a:ext cx="544077" cy="0"/>
          </a:xfrm>
          <a:prstGeom prst="straightConnector1">
            <a:avLst/>
          </a:prstGeom>
          <a:noFill/>
          <a:ln w="9525" cap="flat" cmpd="sng">
            <a:solidFill>
              <a:srgbClr val="595959"/>
            </a:solidFill>
            <a:prstDash val="dash"/>
            <a:round/>
            <a:headEnd type="none" w="med" len="med"/>
            <a:tailEnd type="none" w="med" len="med"/>
          </a:ln>
        </p:spPr>
      </p:cxnSp>
      <p:sp>
        <p:nvSpPr>
          <p:cNvPr id="372" name="Google Shape;148;p14">
            <a:extLst>
              <a:ext uri="{FF2B5EF4-FFF2-40B4-BE49-F238E27FC236}">
                <a16:creationId xmlns:a16="http://schemas.microsoft.com/office/drawing/2014/main" id="{10715711-AA79-3E06-9A84-AD43C543E619}"/>
              </a:ext>
            </a:extLst>
          </p:cNvPr>
          <p:cNvSpPr txBox="1"/>
          <p:nvPr/>
        </p:nvSpPr>
        <p:spPr>
          <a:xfrm>
            <a:off x="6139035" y="2971903"/>
            <a:ext cx="643349" cy="533311"/>
          </a:xfrm>
          <a:prstGeom prst="rect">
            <a:avLst/>
          </a:prstGeom>
          <a:noFill/>
          <a:ln>
            <a:noFill/>
          </a:ln>
        </p:spPr>
        <p:txBody>
          <a:bodyPr spcFirstLastPara="1" wrap="square" lIns="121900" tIns="121900" rIns="121900" bIns="121900" anchor="t" anchorCtr="0">
            <a:spAutoFit/>
          </a:bodyPr>
          <a:lstStyle/>
          <a:p>
            <a:pPr algn="ctr" defTabSz="1219078">
              <a:buClr>
                <a:srgbClr val="000000"/>
              </a:buClr>
              <a:defRPr/>
            </a:pPr>
            <a:r>
              <a:rPr lang="en" sz="933" kern="0">
                <a:solidFill>
                  <a:srgbClr val="595959"/>
                </a:solidFill>
                <a:latin typeface="NVIDIA Sans"/>
                <a:ea typeface="NVIDIA Sans"/>
                <a:cs typeface="NVIDIA Sans"/>
                <a:sym typeface="NVIDIA Sans"/>
              </a:rPr>
              <a:t>Input Tokens</a:t>
            </a:r>
            <a:endParaRPr sz="933" kern="0">
              <a:solidFill>
                <a:srgbClr val="595959"/>
              </a:solidFill>
              <a:latin typeface="NVIDIA Sans"/>
              <a:ea typeface="NVIDIA Sans"/>
              <a:cs typeface="NVIDIA Sans"/>
              <a:sym typeface="NVIDIA Sans"/>
            </a:endParaRPr>
          </a:p>
        </p:txBody>
      </p:sp>
      <p:sp>
        <p:nvSpPr>
          <p:cNvPr id="373" name="Google Shape;149;p14">
            <a:extLst>
              <a:ext uri="{FF2B5EF4-FFF2-40B4-BE49-F238E27FC236}">
                <a16:creationId xmlns:a16="http://schemas.microsoft.com/office/drawing/2014/main" id="{B8F4C359-9DBC-536D-6EF5-38696BB10279}"/>
              </a:ext>
            </a:extLst>
          </p:cNvPr>
          <p:cNvSpPr txBox="1"/>
          <p:nvPr/>
        </p:nvSpPr>
        <p:spPr>
          <a:xfrm>
            <a:off x="3595396" y="2243310"/>
            <a:ext cx="779370" cy="574604"/>
          </a:xfrm>
          <a:prstGeom prst="rect">
            <a:avLst/>
          </a:prstGeom>
          <a:noFill/>
          <a:ln>
            <a:noFill/>
          </a:ln>
        </p:spPr>
        <p:txBody>
          <a:bodyPr spcFirstLastPara="1" wrap="square" lIns="121900" tIns="121900" rIns="121900" bIns="121900" anchor="t" anchorCtr="0">
            <a:spAutoFit/>
          </a:bodyPr>
          <a:lstStyle/>
          <a:p>
            <a:pPr algn="ctr" defTabSz="1219078">
              <a:buClr>
                <a:srgbClr val="000000"/>
              </a:buClr>
              <a:defRPr/>
            </a:pPr>
            <a:r>
              <a:rPr lang="en" sz="1067" kern="0">
                <a:solidFill>
                  <a:srgbClr val="595959"/>
                </a:solidFill>
                <a:latin typeface="NVIDIA Sans"/>
                <a:ea typeface="NVIDIA Sans"/>
                <a:cs typeface="NVIDIA Sans"/>
                <a:sym typeface="NVIDIA Sans"/>
              </a:rPr>
              <a:t>Adapter ID</a:t>
            </a:r>
            <a:endParaRPr sz="1067" kern="0">
              <a:solidFill>
                <a:srgbClr val="595959"/>
              </a:solidFill>
              <a:latin typeface="NVIDIA Sans"/>
              <a:ea typeface="NVIDIA Sans"/>
              <a:cs typeface="NVIDIA Sans"/>
              <a:sym typeface="NVIDIA Sans"/>
            </a:endParaRPr>
          </a:p>
        </p:txBody>
      </p:sp>
      <p:cxnSp>
        <p:nvCxnSpPr>
          <p:cNvPr id="387" name="Google Shape;83;p14">
            <a:extLst>
              <a:ext uri="{FF2B5EF4-FFF2-40B4-BE49-F238E27FC236}">
                <a16:creationId xmlns:a16="http://schemas.microsoft.com/office/drawing/2014/main" id="{A20FE611-6C7A-7576-98E0-F7306E7777B7}"/>
              </a:ext>
            </a:extLst>
          </p:cNvPr>
          <p:cNvCxnSpPr>
            <a:cxnSpLocks/>
          </p:cNvCxnSpPr>
          <p:nvPr/>
        </p:nvCxnSpPr>
        <p:spPr>
          <a:xfrm flipV="1">
            <a:off x="5657660" y="3380579"/>
            <a:ext cx="447422" cy="749272"/>
          </a:xfrm>
          <a:prstGeom prst="bentConnector2">
            <a:avLst/>
          </a:prstGeom>
          <a:noFill/>
          <a:ln w="9525" cap="flat" cmpd="sng">
            <a:solidFill>
              <a:srgbClr val="595959"/>
            </a:solidFill>
            <a:prstDash val="solid"/>
            <a:round/>
            <a:headEnd type="none" w="med" len="med"/>
            <a:tailEnd type="none" w="med" len="med"/>
          </a:ln>
        </p:spPr>
      </p:cxnSp>
    </p:spTree>
    <p:extLst>
      <p:ext uri="{BB962C8B-B14F-4D97-AF65-F5344CB8AC3E}">
        <p14:creationId xmlns:p14="http://schemas.microsoft.com/office/powerpoint/2010/main" val="287940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68212-82D2-15B4-2CDF-43CCADF6849F}"/>
              </a:ext>
            </a:extLst>
          </p:cNvPr>
          <p:cNvSpPr>
            <a:spLocks noGrp="1"/>
          </p:cNvSpPr>
          <p:nvPr>
            <p:ph type="title"/>
          </p:nvPr>
        </p:nvSpPr>
        <p:spPr/>
        <p:txBody>
          <a:bodyPr>
            <a:normAutofit/>
          </a:bodyPr>
          <a:lstStyle/>
          <a:p>
            <a:r>
              <a:rPr lang="it-IT" sz="3200"/>
              <a:t>NIM Deployment on K8s</a:t>
            </a:r>
            <a:endParaRPr lang="en-US" sz="3200"/>
          </a:p>
        </p:txBody>
      </p:sp>
      <p:sp>
        <p:nvSpPr>
          <p:cNvPr id="3" name="Text Placeholder 2">
            <a:extLst>
              <a:ext uri="{FF2B5EF4-FFF2-40B4-BE49-F238E27FC236}">
                <a16:creationId xmlns:a16="http://schemas.microsoft.com/office/drawing/2014/main" id="{581613A3-420D-98FF-81AF-333444F27860}"/>
              </a:ext>
            </a:extLst>
          </p:cNvPr>
          <p:cNvSpPr>
            <a:spLocks noGrp="1"/>
          </p:cNvSpPr>
          <p:nvPr>
            <p:ph type="body" sz="quarter" idx="10"/>
          </p:nvPr>
        </p:nvSpPr>
        <p:spPr/>
        <p:txBody>
          <a:bodyPr/>
          <a:lstStyle/>
          <a:p>
            <a:r>
              <a:rPr lang="en-US" sz="2000"/>
              <a:t>NIM Operator Overview</a:t>
            </a:r>
          </a:p>
        </p:txBody>
      </p:sp>
      <p:pic>
        <p:nvPicPr>
          <p:cNvPr id="7" name="Picture 6">
            <a:extLst>
              <a:ext uri="{FF2B5EF4-FFF2-40B4-BE49-F238E27FC236}">
                <a16:creationId xmlns:a16="http://schemas.microsoft.com/office/drawing/2014/main" id="{1E83E4F8-5765-F158-A087-4E4E0DA6A13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2030" y="1481966"/>
            <a:ext cx="9098672" cy="4941984"/>
          </a:xfrm>
          <a:prstGeom prst="rect">
            <a:avLst/>
          </a:prstGeom>
        </p:spPr>
      </p:pic>
    </p:spTree>
    <p:extLst>
      <p:ext uri="{BB962C8B-B14F-4D97-AF65-F5344CB8AC3E}">
        <p14:creationId xmlns:p14="http://schemas.microsoft.com/office/powerpoint/2010/main" val="325213182"/>
      </p:ext>
    </p:extLst>
  </p:cSld>
  <p:clrMapOvr>
    <a:masterClrMapping/>
  </p:clrMapOvr>
  <mc:AlternateContent xmlns:mc="http://schemas.openxmlformats.org/markup-compatibility/2006" xmlns:p14="http://schemas.microsoft.com/office/powerpoint/2010/main">
    <mc:Choice Requires="p14">
      <p:transition p14:dur="10" advTm="82248"/>
    </mc:Choice>
    <mc:Fallback xmlns="">
      <p:transition advTm="82248"/>
    </mc:Fallback>
  </mc:AlternateContent>
  <p:extLst>
    <p:ext uri="{3A86A75C-4F4B-4683-9AE1-C65F6400EC91}">
      <p14:laserTraceLst xmlns:p14="http://schemas.microsoft.com/office/powerpoint/2010/main">
        <p14:tracePtLst>
          <p14:tracePt t="319" x="6057900" y="3378200"/>
          <p14:tracePt t="327" x="6057900" y="3397250"/>
          <p14:tracePt t="335" x="6057900" y="3416300"/>
          <p14:tracePt t="343" x="6057900" y="3460750"/>
          <p14:tracePt t="351" x="6057900" y="3524250"/>
          <p14:tracePt t="359" x="6057900" y="3562350"/>
          <p14:tracePt t="371" x="6032500" y="3581400"/>
          <p14:tracePt t="388" x="6032500" y="3663950"/>
          <p14:tracePt t="405" x="6032500" y="3689350"/>
          <p14:tracePt t="406" x="6032500" y="3727450"/>
          <p14:tracePt t="421" x="6013450" y="3746500"/>
          <p14:tracePt t="423" x="6013450" y="3771900"/>
          <p14:tracePt t="15739" x="6013450" y="3790950"/>
          <p14:tracePt t="15756" x="6013450" y="3892550"/>
          <p14:tracePt t="15773" x="6013450" y="4095750"/>
          <p14:tracePt t="15789" x="5994400" y="4406900"/>
          <p14:tracePt t="15806" x="5994400" y="4883150"/>
          <p14:tracePt t="15823" x="5994400" y="5251450"/>
          <p14:tracePt t="15839" x="6013450" y="5683250"/>
          <p14:tracePt t="15856" x="6057900" y="6032500"/>
          <p14:tracePt t="15873" x="6076950" y="6197600"/>
          <p14:tracePt t="15889" x="6096000" y="6324600"/>
          <p14:tracePt t="15906" x="6115050" y="6362700"/>
          <p14:tracePt t="15922" x="6115050" y="6381750"/>
          <p14:tracePt t="17631" x="6096000" y="6381750"/>
          <p14:tracePt t="17768" x="6076950" y="6381750"/>
          <p14:tracePt t="17784" x="6057900" y="6381750"/>
          <p14:tracePt t="17800" x="6032500" y="6381750"/>
          <p14:tracePt t="17817" x="6013450" y="6362700"/>
          <p14:tracePt t="17825" x="5994400" y="6362700"/>
          <p14:tracePt t="17833" x="5994400" y="6343650"/>
          <p14:tracePt t="17841" x="5975350" y="6343650"/>
          <p14:tracePt t="17849" x="5949950" y="6324600"/>
          <p14:tracePt t="17857" x="5949950" y="6299200"/>
          <p14:tracePt t="17873" x="5930900" y="6299200"/>
          <p14:tracePt t="17874" x="5930900" y="6280150"/>
          <p14:tracePt t="17890" x="5892800" y="6261100"/>
          <p14:tracePt t="17906" x="5892800" y="6216650"/>
          <p14:tracePt t="17923" x="5867400" y="6216650"/>
          <p14:tracePt t="17939" x="5867400" y="6197600"/>
          <p14:tracePt t="18075" x="5892800" y="6197600"/>
          <p14:tracePt t="18083" x="5911850" y="6197600"/>
          <p14:tracePt t="18091" x="5930900" y="6197600"/>
          <p14:tracePt t="18099" x="5975350" y="6197600"/>
          <p14:tracePt t="18107" x="6013450" y="6197600"/>
          <p14:tracePt t="18116" x="6032500" y="6197600"/>
          <p14:tracePt t="18124" x="6076950" y="6216650"/>
          <p14:tracePt t="18140" x="6096000" y="6216650"/>
          <p14:tracePt t="18141" x="6115050" y="6242050"/>
          <p14:tracePt t="18156" x="6134100" y="6242050"/>
          <p14:tracePt t="18157" x="6159500" y="6261100"/>
          <p14:tracePt t="18173" x="6178550" y="6261100"/>
          <p14:tracePt t="18189" x="6216650" y="6261100"/>
          <p14:tracePt t="18737" x="6197600" y="6261100"/>
          <p14:tracePt t="18746" x="6178550" y="6261100"/>
          <p14:tracePt t="18754" x="6134100" y="6261100"/>
          <p14:tracePt t="18762" x="6115050" y="6261100"/>
          <p14:tracePt t="18770" x="6096000" y="6261100"/>
          <p14:tracePt t="18781" x="6076950" y="6261100"/>
          <p14:tracePt t="18790" x="6057900" y="6261100"/>
          <p14:tracePt t="18806" x="6013450" y="6261100"/>
          <p14:tracePt t="18823" x="5975350" y="6261100"/>
          <p14:tracePt t="18839" x="5949950" y="6261100"/>
          <p14:tracePt t="18857" x="5930900" y="6261100"/>
          <p14:tracePt t="18873" x="5911850" y="6261100"/>
          <p14:tracePt t="18905" x="5892800" y="6261100"/>
          <p14:tracePt t="18908" x="5867400" y="6261100"/>
          <p14:tracePt t="18939" x="5848350" y="6261100"/>
          <p14:tracePt t="19036" x="5848350" y="6280150"/>
          <p14:tracePt t="19044" x="5867400" y="6280150"/>
          <p14:tracePt t="19052" x="5892800" y="6280150"/>
          <p14:tracePt t="19060" x="5911850" y="6280150"/>
          <p14:tracePt t="19069" x="5930900" y="6299200"/>
          <p14:tracePt t="19077" x="5949950" y="6299200"/>
          <p14:tracePt t="19089" x="5975350" y="6299200"/>
          <p14:tracePt t="19106" x="6013450" y="6324600"/>
          <p14:tracePt t="19123" x="6032500" y="6324600"/>
          <p14:tracePt t="19140" x="6057900" y="6324600"/>
          <p14:tracePt t="19157" x="6076950" y="6324600"/>
          <p14:tracePt t="19262" x="6076950" y="6343650"/>
          <p14:tracePt t="19278" x="6057900" y="6343650"/>
          <p14:tracePt t="20021" x="6013450" y="6324600"/>
          <p14:tracePt t="20038" x="5975350" y="6280150"/>
          <p14:tracePt t="20046" x="5949950" y="6261100"/>
          <p14:tracePt t="20054" x="5911850" y="6242050"/>
          <p14:tracePt t="20062" x="5892800" y="6216650"/>
          <p14:tracePt t="20070" x="5867400" y="6197600"/>
          <p14:tracePt t="20078" x="5848350" y="6197600"/>
          <p14:tracePt t="20089" x="5829300" y="6178550"/>
          <p14:tracePt t="20106" x="5810250" y="6178550"/>
          <p14:tracePt t="20123" x="5810250" y="6159500"/>
          <p14:tracePt t="20288" x="5829300" y="6159500"/>
          <p14:tracePt t="20296" x="5848350" y="6159500"/>
          <p14:tracePt t="20304" x="5892800" y="6159500"/>
          <p14:tracePt t="20320" x="5930900" y="6178550"/>
          <p14:tracePt t="20329" x="5949950" y="6178550"/>
          <p14:tracePt t="20337" x="5994400" y="6178550"/>
          <p14:tracePt t="20345" x="6013450" y="6178550"/>
          <p14:tracePt t="20356" x="6032500" y="6178550"/>
          <p14:tracePt t="20373" x="6076950" y="6197600"/>
          <p14:tracePt t="20389" x="6115050" y="6197600"/>
          <p14:tracePt t="20407" x="6134100" y="6216650"/>
          <p14:tracePt t="20423" x="6159500" y="6216650"/>
          <p14:tracePt t="20440" x="6178550" y="6216650"/>
          <p14:tracePt t="20456" x="6197600" y="6216650"/>
          <p14:tracePt t="20472" x="6216650" y="6216650"/>
          <p14:tracePt t="20474" x="6216650" y="6242050"/>
          <p14:tracePt t="20491" x="6242050" y="6242050"/>
          <p14:tracePt t="20523" x="6261100" y="6242050"/>
          <p14:tracePt t="20546" x="6280150" y="6242050"/>
          <p14:tracePt t="20555" x="6280150" y="6261100"/>
          <p14:tracePt t="20587" x="6299200" y="6261100"/>
          <p14:tracePt t="20692" x="6299200" y="6280150"/>
          <p14:tracePt t="20724" x="6280150" y="6280150"/>
          <p14:tracePt t="20740" x="6261100" y="6299200"/>
          <p14:tracePt t="20756" x="6242050" y="6299200"/>
          <p14:tracePt t="20764" x="6197600" y="6324600"/>
          <p14:tracePt t="20780" x="6159500" y="6324600"/>
          <p14:tracePt t="20789" x="6115050" y="6343650"/>
          <p14:tracePt t="20797" x="6076950" y="6343650"/>
          <p14:tracePt t="20805" x="6057900" y="6343650"/>
          <p14:tracePt t="20813" x="6013450" y="6343650"/>
          <p14:tracePt t="20823" x="5975350" y="6343650"/>
          <p14:tracePt t="20840" x="5911850" y="6343650"/>
          <p14:tracePt t="20856" x="5848350" y="6343650"/>
          <p14:tracePt t="20873" x="5810250" y="6343650"/>
          <p14:tracePt t="20889" x="5765800" y="6324600"/>
          <p14:tracePt t="20906" x="5727700" y="6324600"/>
          <p14:tracePt t="20923" x="5702300" y="6299200"/>
          <p14:tracePt t="20982" x="5702300" y="6280150"/>
          <p14:tracePt t="21007" x="5702300" y="6261100"/>
          <p14:tracePt t="21039" x="5702300" y="6242050"/>
          <p14:tracePt t="21071" x="5727700" y="6242050"/>
          <p14:tracePt t="21079" x="5727700" y="6216650"/>
          <p14:tracePt t="21088" x="5746750" y="6216650"/>
          <p14:tracePt t="21096" x="5765800" y="6216650"/>
          <p14:tracePt t="21104" x="5784850" y="6197600"/>
          <p14:tracePt t="21120" x="5810250" y="6197600"/>
          <p14:tracePt t="21128" x="5829300" y="6197600"/>
          <p14:tracePt t="21139" x="5848350" y="6197600"/>
          <p14:tracePt t="21156" x="5867400" y="6197600"/>
          <p14:tracePt t="21173" x="5892800" y="6197600"/>
          <p14:tracePt t="21207" x="5911850" y="6197600"/>
          <p14:tracePt t="22239" x="5911850" y="6178550"/>
          <p14:tracePt t="22246" x="5911850" y="6159500"/>
          <p14:tracePt t="22254" x="5892800" y="6096000"/>
          <p14:tracePt t="22262" x="5867400" y="6057900"/>
          <p14:tracePt t="22270" x="5848350" y="6013450"/>
          <p14:tracePt t="22279" x="5829300" y="5975350"/>
          <p14:tracePt t="22291" x="5810250" y="5930900"/>
          <p14:tracePt t="22306" x="5784850" y="5848350"/>
          <p14:tracePt t="22323" x="5746750" y="5810250"/>
          <p14:tracePt t="22340" x="5727700" y="5784850"/>
          <p14:tracePt t="22357" x="5727700" y="5765800"/>
          <p14:tracePt t="22372" x="5727700" y="5746750"/>
          <p14:tracePt t="22374" x="5702300" y="5746750"/>
          <p14:tracePt t="22406" x="5702300" y="5727700"/>
          <p14:tracePt t="22439" x="5683250" y="5727700"/>
          <p14:tracePt t="22602" x="5683250" y="5702300"/>
          <p14:tracePt t="22642" x="5664200" y="5683250"/>
          <p14:tracePt t="22666" x="5645150" y="5664200"/>
          <p14:tracePt t="22691" x="5645150" y="5645150"/>
          <p14:tracePt t="23127" x="5664200" y="5645150"/>
          <p14:tracePt t="24815" x="5664200" y="5619750"/>
          <p14:tracePt t="24823" x="5664200" y="5600700"/>
          <p14:tracePt t="24831" x="5664200" y="5581650"/>
          <p14:tracePt t="24839" x="5664200" y="5562600"/>
          <p14:tracePt t="24847" x="5664200" y="5537200"/>
          <p14:tracePt t="24855" x="5683250" y="5499100"/>
          <p14:tracePt t="24863" x="5683250" y="5480050"/>
          <p14:tracePt t="24873" x="5683250" y="5454650"/>
          <p14:tracePt t="24890" x="5702300" y="5397500"/>
          <p14:tracePt t="24906" x="5727700" y="5372100"/>
          <p14:tracePt t="24923" x="5727700" y="5334000"/>
          <p14:tracePt t="24940" x="5746750" y="5314950"/>
          <p14:tracePt t="24957" x="5746750" y="5295900"/>
          <p14:tracePt t="24973" x="5765800" y="5270500"/>
          <p14:tracePt t="25023" x="5765800" y="5251450"/>
          <p14:tracePt t="25259" x="5765800" y="5232400"/>
          <p14:tracePt t="27687" x="5746750" y="5213350"/>
          <p14:tracePt t="27695" x="5727700" y="5149850"/>
          <p14:tracePt t="27703" x="5683250" y="5105400"/>
          <p14:tracePt t="27711" x="5664200" y="5048250"/>
          <p14:tracePt t="27719" x="5619750" y="4984750"/>
          <p14:tracePt t="27727" x="5619750" y="4940300"/>
          <p14:tracePt t="27740" x="5600700" y="4902200"/>
          <p14:tracePt t="27756" x="5537200" y="4819650"/>
          <p14:tracePt t="27773" x="5499100" y="4737100"/>
          <p14:tracePt t="27790" x="5480050" y="4692650"/>
          <p14:tracePt t="27807" x="5454650" y="4635500"/>
          <p14:tracePt t="27810" x="5454650" y="4610100"/>
          <p14:tracePt t="27823" x="5435600" y="4591050"/>
          <p14:tracePt t="27841" x="5435600" y="4572000"/>
          <p14:tracePt t="27857" x="5416550" y="4552950"/>
          <p14:tracePt t="27873" x="5416550" y="4533900"/>
          <p14:tracePt t="27906" x="5416550" y="4508500"/>
          <p14:tracePt t="27953" x="5397500" y="4508500"/>
          <p14:tracePt t="28026" x="5397500" y="4489450"/>
          <p14:tracePt t="28050" x="5416550" y="4489450"/>
          <p14:tracePt t="28083" x="5435600" y="4489450"/>
          <p14:tracePt t="28115" x="5454650" y="4470400"/>
          <p14:tracePt t="28721" x="5435600" y="4470400"/>
          <p14:tracePt t="28777" x="5416550" y="4470400"/>
          <p14:tracePt t="29261" x="5397500" y="4451350"/>
          <p14:tracePt t="29286" x="5372100" y="4451350"/>
          <p14:tracePt t="29302" x="5353050" y="4425950"/>
          <p14:tracePt t="29318" x="5334000" y="4425950"/>
          <p14:tracePt t="29350" x="5314950" y="4425950"/>
          <p14:tracePt t="29375" x="5314950" y="4406900"/>
          <p14:tracePt t="29859" x="5334000" y="4406900"/>
          <p14:tracePt t="29883" x="5353050" y="4406900"/>
          <p14:tracePt t="29899" x="5372100" y="4406900"/>
          <p14:tracePt t="29907" x="5397500" y="4406900"/>
          <p14:tracePt t="29915" x="5416550" y="4406900"/>
          <p14:tracePt t="29924" x="5435600" y="4406900"/>
          <p14:tracePt t="29932" x="5454650" y="4406900"/>
          <p14:tracePt t="29940" x="5454650" y="4425950"/>
          <p14:tracePt t="29948" x="5480050" y="4425950"/>
          <p14:tracePt t="29957" x="5499100" y="4425950"/>
          <p14:tracePt t="29973" x="5518150" y="4451350"/>
          <p14:tracePt t="29990" x="5537200" y="4470400"/>
          <p14:tracePt t="30007" x="5562600" y="4489450"/>
          <p14:tracePt t="30023" x="5581650" y="4508500"/>
          <p14:tracePt t="30040" x="5600700" y="4508500"/>
          <p14:tracePt t="30057" x="5600700" y="4533900"/>
          <p14:tracePt t="47591" x="5581650" y="4533900"/>
          <p14:tracePt t="47592" x="5562600" y="4508500"/>
          <p14:tracePt t="47594" x="5537200" y="4508500"/>
          <p14:tracePt t="47608" x="5518150" y="4489450"/>
          <p14:tracePt t="47610" x="5499100" y="4470400"/>
          <p14:tracePt t="47624" x="5480050" y="4451350"/>
          <p14:tracePt t="47641" x="5454650" y="4425950"/>
          <p14:tracePt t="47658" x="5435600" y="4406900"/>
          <p14:tracePt t="47674" x="5435600" y="4387850"/>
          <p14:tracePt t="47691" x="5416550" y="4387850"/>
          <p14:tracePt t="47708" x="5416550" y="4368800"/>
          <p14:tracePt t="47725" x="5397500" y="4343400"/>
          <p14:tracePt t="47741" x="5397500" y="4324350"/>
          <p14:tracePt t="47758" x="5372100" y="4305300"/>
          <p14:tracePt t="47775" x="5353050" y="4260850"/>
          <p14:tracePt t="47791" x="5353050" y="4241800"/>
          <p14:tracePt t="47809" x="5334000" y="4203700"/>
          <p14:tracePt t="47825" x="5334000" y="4159250"/>
          <p14:tracePt t="47827" x="5334000" y="4140200"/>
          <p14:tracePt t="47841" x="5334000" y="4095750"/>
          <p14:tracePt t="47857" x="5314950" y="4076700"/>
          <p14:tracePt t="47859" x="5314950" y="4038600"/>
          <p14:tracePt t="47860" x="5314950" y="3994150"/>
          <p14:tracePt t="47875" x="5314950" y="3956050"/>
          <p14:tracePt t="47876" x="5314950" y="3911600"/>
          <p14:tracePt t="47891" x="5314950" y="3829050"/>
          <p14:tracePt t="47908" x="5353050" y="3771900"/>
          <p14:tracePt t="47925" x="5372100" y="3727450"/>
          <p14:tracePt t="47941" x="5416550" y="3689350"/>
          <p14:tracePt t="47958" x="5480050" y="3644900"/>
          <p14:tracePt t="47974" x="5518150" y="3625850"/>
          <p14:tracePt t="47991" x="5537200" y="3606800"/>
          <p14:tracePt t="48008" x="5581650" y="3606800"/>
          <p14:tracePt t="48024" x="5619750" y="3581400"/>
          <p14:tracePt t="48041" x="5664200" y="3581400"/>
          <p14:tracePt t="48061" x="5683250" y="3581400"/>
          <p14:tracePt t="48074" x="5683250" y="3562350"/>
          <p14:tracePt t="48091" x="5702300" y="3562350"/>
          <p14:tracePt t="48107" x="5727700" y="3562350"/>
          <p14:tracePt t="48109" x="5746750" y="3562350"/>
          <p14:tracePt t="49635" x="5746750" y="3581400"/>
          <p14:tracePt t="49643" x="5746750" y="3606800"/>
          <p14:tracePt t="49652" x="5727700" y="3606800"/>
          <p14:tracePt t="49659" x="5727700" y="3625850"/>
          <p14:tracePt t="49668" x="5727700" y="3663950"/>
          <p14:tracePt t="49676" x="5702300" y="3689350"/>
          <p14:tracePt t="49691" x="5683250" y="3708400"/>
          <p14:tracePt t="49692" x="5664200" y="3746500"/>
          <p14:tracePt t="49708" x="5645150" y="3771900"/>
          <p14:tracePt t="49710" x="5619750" y="3810000"/>
          <p14:tracePt t="49725" x="5562600" y="3848100"/>
          <p14:tracePt t="49741" x="5499100" y="3873500"/>
          <p14:tracePt t="49758" x="5454650" y="3873500"/>
          <p14:tracePt t="49775" x="5397500" y="3873500"/>
          <p14:tracePt t="49791" x="5353050" y="3873500"/>
          <p14:tracePt t="49808" x="5334000" y="3873500"/>
          <p14:tracePt t="49825" x="5334000" y="3848100"/>
          <p14:tracePt t="49875" x="5334000" y="3829050"/>
          <p14:tracePt t="49908" x="5416550" y="3810000"/>
          <p14:tracePt t="49924" x="5435600" y="3810000"/>
          <p14:tracePt t="49925" x="5480050" y="3810000"/>
          <p14:tracePt t="49927" x="5518150" y="3810000"/>
          <p14:tracePt t="49941" x="5537200" y="3810000"/>
          <p14:tracePt t="49943" x="5581650" y="3810000"/>
          <p14:tracePt t="49959" x="5619750" y="3810000"/>
          <p14:tracePt t="49960" x="5645150" y="3810000"/>
          <p14:tracePt t="49975" x="5664200" y="3810000"/>
          <p14:tracePt t="49976" x="5683250" y="3810000"/>
          <p14:tracePt t="50008" x="5702300" y="3810000"/>
          <p14:tracePt t="80843" x="5702300" y="3727450"/>
          <p14:tracePt t="80859" x="5702300" y="3644900"/>
          <p14:tracePt t="80861" x="5702300" y="3524250"/>
          <p14:tracePt t="80862" x="5727700" y="3359150"/>
          <p14:tracePt t="80877" x="5784850" y="3028950"/>
          <p14:tracePt t="80878" x="5848350" y="2736850"/>
          <p14:tracePt t="80893" x="6013450" y="1835150"/>
          <p14:tracePt t="80910" x="6197600" y="67945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DC50-4F98-0AB1-4483-D8C3EF15BE0F}"/>
              </a:ext>
            </a:extLst>
          </p:cNvPr>
          <p:cNvSpPr>
            <a:spLocks noGrp="1"/>
          </p:cNvSpPr>
          <p:nvPr>
            <p:ph type="title"/>
          </p:nvPr>
        </p:nvSpPr>
        <p:spPr/>
        <p:txBody>
          <a:bodyPr>
            <a:normAutofit/>
          </a:bodyPr>
          <a:lstStyle/>
          <a:p>
            <a:r>
              <a:rPr lang="en-US" sz="3200"/>
              <a:t>NIM Deployment on K8s</a:t>
            </a:r>
          </a:p>
        </p:txBody>
      </p:sp>
      <p:sp>
        <p:nvSpPr>
          <p:cNvPr id="3" name="Text Placeholder 2">
            <a:extLst>
              <a:ext uri="{FF2B5EF4-FFF2-40B4-BE49-F238E27FC236}">
                <a16:creationId xmlns:a16="http://schemas.microsoft.com/office/drawing/2014/main" id="{619836F0-1B86-1224-6BC5-CCFEC29A5B5F}"/>
              </a:ext>
            </a:extLst>
          </p:cNvPr>
          <p:cNvSpPr>
            <a:spLocks noGrp="1"/>
          </p:cNvSpPr>
          <p:nvPr>
            <p:ph type="body" sz="quarter" idx="10"/>
          </p:nvPr>
        </p:nvSpPr>
        <p:spPr/>
        <p:txBody>
          <a:bodyPr/>
          <a:lstStyle/>
          <a:p>
            <a:r>
              <a:rPr lang="en-US" sz="2000"/>
              <a:t>NIM Operator Overview</a:t>
            </a:r>
          </a:p>
          <a:p>
            <a:endParaRPr lang="en-US"/>
          </a:p>
        </p:txBody>
      </p:sp>
      <p:sp>
        <p:nvSpPr>
          <p:cNvPr id="4" name="Rectangle 3">
            <a:extLst>
              <a:ext uri="{FF2B5EF4-FFF2-40B4-BE49-F238E27FC236}">
                <a16:creationId xmlns:a16="http://schemas.microsoft.com/office/drawing/2014/main" id="{34B1EB5A-A55A-992D-50EB-67B4D62D3BB2}"/>
              </a:ext>
            </a:extLst>
          </p:cNvPr>
          <p:cNvSpPr/>
          <p:nvPr/>
        </p:nvSpPr>
        <p:spPr>
          <a:xfrm>
            <a:off x="1000016" y="1806153"/>
            <a:ext cx="2584230" cy="471490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 tIns="11430" rIns="22860" bIns="11430" numCol="1" spcCol="0" rtlCol="0" fromWordArt="0" anchor="t" anchorCtr="0" forceAA="0" compatLnSpc="1">
            <a:prstTxWarp prst="textNoShape">
              <a:avLst/>
            </a:prstTxWarp>
            <a:noAutofit/>
          </a:bodyPr>
          <a:lstStyle/>
          <a:p>
            <a:pPr algn="ctr" defTabSz="114300">
              <a:lnSpc>
                <a:spcPct val="90000"/>
              </a:lnSpc>
              <a:buClrTx/>
            </a:pPr>
            <a:endParaRPr lang="en-US" sz="1000" kern="1200">
              <a:solidFill>
                <a:srgbClr val="000000"/>
              </a:solidFill>
              <a:latin typeface="Trebuchet MS"/>
            </a:endParaRPr>
          </a:p>
          <a:p>
            <a:pPr algn="ctr" defTabSz="114300">
              <a:lnSpc>
                <a:spcPct val="90000"/>
              </a:lnSpc>
              <a:buClrTx/>
            </a:pPr>
            <a:r>
              <a:rPr lang="en-US" sz="1000" b="1" kern="1200">
                <a:solidFill>
                  <a:srgbClr val="000000"/>
                </a:solidFill>
                <a:latin typeface="Trebuchet MS"/>
              </a:rPr>
              <a:t>NIM Operator for Kubernetes</a:t>
            </a:r>
          </a:p>
          <a:p>
            <a:pPr algn="ctr" defTabSz="114300">
              <a:lnSpc>
                <a:spcPct val="90000"/>
              </a:lnSpc>
              <a:buClrTx/>
            </a:pPr>
            <a:endParaRPr lang="en-US" sz="1000" kern="1200">
              <a:solidFill>
                <a:srgbClr val="000000"/>
              </a:solidFill>
              <a:latin typeface="Trebuchet MS" panose="020B0603020202020204" pitchFamily="34" charset="0"/>
            </a:endParaRPr>
          </a:p>
          <a:p>
            <a:pPr algn="ctr" defTabSz="114300">
              <a:lnSpc>
                <a:spcPct val="90000"/>
              </a:lnSpc>
              <a:buClrTx/>
            </a:pPr>
            <a:r>
              <a:rPr lang="en-US" sz="1000" b="1" kern="1200">
                <a:solidFill>
                  <a:srgbClr val="000000"/>
                </a:solidFill>
                <a:latin typeface="Trebuchet MS"/>
              </a:rPr>
              <a:t>Operator Namespace</a:t>
            </a:r>
            <a:endParaRPr lang="en-US" sz="1000" b="1" kern="1200">
              <a:solidFill>
                <a:srgbClr val="000000"/>
              </a:solidFill>
              <a:latin typeface="Trebuchet MS" panose="020B0603020202020204" pitchFamily="34" charset="0"/>
            </a:endParaRPr>
          </a:p>
          <a:p>
            <a:pPr algn="ctr" defTabSz="114300">
              <a:lnSpc>
                <a:spcPct val="90000"/>
              </a:lnSpc>
              <a:buClrTx/>
            </a:pPr>
            <a:endParaRPr lang="en-US" sz="1000" kern="1200">
              <a:solidFill>
                <a:srgbClr val="000000"/>
              </a:solidFill>
              <a:latin typeface="Trebuchet MS" panose="020B0603020202020204" pitchFamily="34" charset="0"/>
            </a:endParaRPr>
          </a:p>
          <a:p>
            <a:pPr algn="ctr" defTabSz="114300">
              <a:lnSpc>
                <a:spcPct val="90000"/>
              </a:lnSpc>
              <a:buClrTx/>
            </a:pPr>
            <a:endParaRPr lang="en-US" sz="1000" kern="1200">
              <a:solidFill>
                <a:srgbClr val="000000"/>
              </a:solidFill>
              <a:latin typeface="Trebuchet MS" panose="020B0603020202020204" pitchFamily="34" charset="0"/>
            </a:endParaRPr>
          </a:p>
          <a:p>
            <a:pPr algn="ctr" defTabSz="114300">
              <a:lnSpc>
                <a:spcPct val="90000"/>
              </a:lnSpc>
              <a:buClrTx/>
            </a:pPr>
            <a:endParaRPr lang="en-US" sz="1000" kern="1200">
              <a:solidFill>
                <a:srgbClr val="000000"/>
              </a:solidFill>
              <a:latin typeface="Trebuchet MS" panose="020B0603020202020204" pitchFamily="34" charset="0"/>
            </a:endParaRPr>
          </a:p>
        </p:txBody>
      </p:sp>
      <p:sp>
        <p:nvSpPr>
          <p:cNvPr id="5" name="Rectangle 4">
            <a:extLst>
              <a:ext uri="{FF2B5EF4-FFF2-40B4-BE49-F238E27FC236}">
                <a16:creationId xmlns:a16="http://schemas.microsoft.com/office/drawing/2014/main" id="{904CBDBA-050C-6612-6DBC-626F310BE703}"/>
              </a:ext>
            </a:extLst>
          </p:cNvPr>
          <p:cNvSpPr/>
          <p:nvPr/>
        </p:nvSpPr>
        <p:spPr>
          <a:xfrm>
            <a:off x="4123090" y="1806153"/>
            <a:ext cx="6490895" cy="471490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t"/>
          <a:lstStyle/>
          <a:p>
            <a:pPr algn="ctr" defTabSz="114300">
              <a:lnSpc>
                <a:spcPct val="90000"/>
              </a:lnSpc>
              <a:buClrTx/>
            </a:pPr>
            <a:endParaRPr lang="en-US" sz="1000" kern="1200">
              <a:solidFill>
                <a:srgbClr val="000000"/>
              </a:solidFill>
              <a:latin typeface="Trebuchet MS"/>
              <a:cs typeface="NVIDIA Sans"/>
            </a:endParaRPr>
          </a:p>
          <a:p>
            <a:pPr algn="ctr" defTabSz="114300">
              <a:lnSpc>
                <a:spcPct val="90000"/>
              </a:lnSpc>
              <a:buClrTx/>
            </a:pPr>
            <a:endParaRPr lang="en-US" sz="1000" kern="1200">
              <a:solidFill>
                <a:srgbClr val="000000"/>
              </a:solidFill>
              <a:latin typeface="Trebuchet MS"/>
              <a:cs typeface="NVIDIA Sans"/>
            </a:endParaRPr>
          </a:p>
          <a:p>
            <a:pPr algn="ctr" defTabSz="114300">
              <a:lnSpc>
                <a:spcPct val="90000"/>
              </a:lnSpc>
              <a:buClrTx/>
            </a:pPr>
            <a:endParaRPr lang="en-US" sz="1000" kern="1200">
              <a:solidFill>
                <a:srgbClr val="000000"/>
              </a:solidFill>
              <a:latin typeface="Trebuchet MS"/>
              <a:cs typeface="NVIDIA Sans"/>
            </a:endParaRPr>
          </a:p>
        </p:txBody>
      </p:sp>
      <p:sp>
        <p:nvSpPr>
          <p:cNvPr id="6" name="Rectangle 5">
            <a:extLst>
              <a:ext uri="{FF2B5EF4-FFF2-40B4-BE49-F238E27FC236}">
                <a16:creationId xmlns:a16="http://schemas.microsoft.com/office/drawing/2014/main" id="{E3A243AA-3D6C-5FC4-3589-ED55933D8777}"/>
              </a:ext>
            </a:extLst>
          </p:cNvPr>
          <p:cNvSpPr/>
          <p:nvPr/>
        </p:nvSpPr>
        <p:spPr>
          <a:xfrm>
            <a:off x="1601404" y="3433314"/>
            <a:ext cx="1388991" cy="5762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a:lnSpc>
                <a:spcPct val="90000"/>
              </a:lnSpc>
              <a:buClrTx/>
            </a:pPr>
            <a:r>
              <a:rPr lang="en-US" sz="1000" kern="1200">
                <a:solidFill>
                  <a:srgbClr val="FFFFFF"/>
                </a:solidFill>
                <a:latin typeface="Trebuchet MS"/>
              </a:rPr>
              <a:t>NIM Service</a:t>
            </a:r>
          </a:p>
          <a:p>
            <a:pPr algn="ctr" defTabSz="114300">
              <a:lnSpc>
                <a:spcPct val="90000"/>
              </a:lnSpc>
              <a:buClrTx/>
            </a:pPr>
            <a:r>
              <a:rPr lang="en-US" sz="1000" kern="1200">
                <a:solidFill>
                  <a:srgbClr val="FFFFFF"/>
                </a:solidFill>
                <a:latin typeface="Trebuchet MS"/>
              </a:rPr>
              <a:t>Controllers</a:t>
            </a:r>
            <a:endParaRPr lang="en-US" sz="1000" kern="1200">
              <a:solidFill>
                <a:srgbClr val="FFFFFF"/>
              </a:solidFill>
              <a:latin typeface="Trebuchet MS" panose="020B0603020202020204" pitchFamily="34" charset="0"/>
            </a:endParaRPr>
          </a:p>
        </p:txBody>
      </p:sp>
      <p:sp>
        <p:nvSpPr>
          <p:cNvPr id="7" name="Rectangle 6">
            <a:extLst>
              <a:ext uri="{FF2B5EF4-FFF2-40B4-BE49-F238E27FC236}">
                <a16:creationId xmlns:a16="http://schemas.microsoft.com/office/drawing/2014/main" id="{FD7A0EF2-B816-DD02-26D7-AD75142EEC55}"/>
              </a:ext>
            </a:extLst>
          </p:cNvPr>
          <p:cNvSpPr/>
          <p:nvPr/>
        </p:nvSpPr>
        <p:spPr>
          <a:xfrm>
            <a:off x="1628807" y="2690414"/>
            <a:ext cx="1388991" cy="5762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a:solidFill>
                  <a:srgbClr val="FFFFFF"/>
                </a:solidFill>
                <a:latin typeface="Trebuchet MS"/>
              </a:rPr>
              <a:t>NIM Pipeline</a:t>
            </a:r>
          </a:p>
          <a:p>
            <a:pPr algn="ctr" defTabSz="114300">
              <a:lnSpc>
                <a:spcPct val="90000"/>
              </a:lnSpc>
              <a:buClrTx/>
            </a:pPr>
            <a:r>
              <a:rPr lang="en-US" sz="1000" kern="1200">
                <a:solidFill>
                  <a:srgbClr val="FFFFFF"/>
                </a:solidFill>
                <a:latin typeface="Trebuchet MS"/>
              </a:rPr>
              <a:t>Controllers</a:t>
            </a:r>
            <a:endParaRPr lang="en-US" sz="1000" kern="1200">
              <a:solidFill>
                <a:srgbClr val="FFFFFF"/>
              </a:solidFill>
              <a:latin typeface="Trebuchet MS" panose="020B0603020202020204" pitchFamily="34" charset="0"/>
            </a:endParaRPr>
          </a:p>
        </p:txBody>
      </p:sp>
      <p:sp>
        <p:nvSpPr>
          <p:cNvPr id="8" name="Rectangle 7">
            <a:extLst>
              <a:ext uri="{FF2B5EF4-FFF2-40B4-BE49-F238E27FC236}">
                <a16:creationId xmlns:a16="http://schemas.microsoft.com/office/drawing/2014/main" id="{205F4751-F5A1-6E8C-4CEB-1F5832253DB4}"/>
              </a:ext>
            </a:extLst>
          </p:cNvPr>
          <p:cNvSpPr/>
          <p:nvPr/>
        </p:nvSpPr>
        <p:spPr>
          <a:xfrm>
            <a:off x="1572380" y="4611842"/>
            <a:ext cx="1388991" cy="5762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a:solidFill>
                  <a:srgbClr val="FFFFFF"/>
                </a:solidFill>
                <a:latin typeface="Trebuchet MS"/>
              </a:rPr>
              <a:t>Model Cache</a:t>
            </a:r>
          </a:p>
          <a:p>
            <a:pPr algn="ctr" defTabSz="114300">
              <a:lnSpc>
                <a:spcPct val="90000"/>
              </a:lnSpc>
              <a:buClrTx/>
            </a:pPr>
            <a:r>
              <a:rPr lang="en-US" sz="1000" kern="1200">
                <a:solidFill>
                  <a:srgbClr val="FFFFFF"/>
                </a:solidFill>
                <a:latin typeface="Trebuchet MS"/>
              </a:rPr>
              <a:t>Controllers</a:t>
            </a:r>
            <a:endParaRPr lang="en-US" sz="1000" kern="1200">
              <a:solidFill>
                <a:srgbClr val="FFFFFF"/>
              </a:solidFill>
              <a:latin typeface="Trebuchet MS" panose="020B0603020202020204" pitchFamily="34" charset="0"/>
            </a:endParaRPr>
          </a:p>
        </p:txBody>
      </p:sp>
      <p:sp>
        <p:nvSpPr>
          <p:cNvPr id="9" name="Rectangle 8">
            <a:extLst>
              <a:ext uri="{FF2B5EF4-FFF2-40B4-BE49-F238E27FC236}">
                <a16:creationId xmlns:a16="http://schemas.microsoft.com/office/drawing/2014/main" id="{51B2C0C7-ACBE-7075-A7F2-2FDAB4F60886}"/>
              </a:ext>
            </a:extLst>
          </p:cNvPr>
          <p:cNvSpPr/>
          <p:nvPr/>
        </p:nvSpPr>
        <p:spPr>
          <a:xfrm>
            <a:off x="1092707" y="5384390"/>
            <a:ext cx="1039364" cy="3471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a:lnSpc>
                <a:spcPct val="90000"/>
              </a:lnSpc>
              <a:buClrTx/>
            </a:pPr>
            <a:r>
              <a:rPr lang="en-US" sz="1000" kern="1200">
                <a:solidFill>
                  <a:srgbClr val="FFFFFF"/>
                </a:solidFill>
                <a:latin typeface="Trebuchet MS"/>
              </a:rPr>
              <a:t>Rollout</a:t>
            </a:r>
            <a:endParaRPr lang="en-US" sz="1000" kern="1200" err="1">
              <a:solidFill>
                <a:srgbClr val="FFFFFF"/>
              </a:solidFill>
              <a:latin typeface="Trebuchet MS" panose="020B0603020202020204" pitchFamily="34" charset="0"/>
            </a:endParaRPr>
          </a:p>
        </p:txBody>
      </p:sp>
      <p:cxnSp>
        <p:nvCxnSpPr>
          <p:cNvPr id="10" name="Straight Arrow Connector 9">
            <a:extLst>
              <a:ext uri="{FF2B5EF4-FFF2-40B4-BE49-F238E27FC236}">
                <a16:creationId xmlns:a16="http://schemas.microsoft.com/office/drawing/2014/main" id="{59557CEB-975E-55E1-84B3-0A650D5091DA}"/>
              </a:ext>
            </a:extLst>
          </p:cNvPr>
          <p:cNvCxnSpPr>
            <a:cxnSpLocks/>
            <a:endCxn id="26" idx="1"/>
          </p:cNvCxnSpPr>
          <p:nvPr/>
        </p:nvCxnSpPr>
        <p:spPr>
          <a:xfrm flipV="1">
            <a:off x="2987738" y="3701825"/>
            <a:ext cx="1948843" cy="22268"/>
          </a:xfrm>
          <a:prstGeom prst="straightConnector1">
            <a:avLst/>
          </a:prstGeom>
          <a:ln w="1905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421551E-1ED3-0C25-BAB4-63F60EC6FA06}"/>
              </a:ext>
            </a:extLst>
          </p:cNvPr>
          <p:cNvCxnSpPr>
            <a:cxnSpLocks/>
            <a:endCxn id="12" idx="1"/>
          </p:cNvCxnSpPr>
          <p:nvPr/>
        </p:nvCxnSpPr>
        <p:spPr>
          <a:xfrm flipV="1">
            <a:off x="2962752" y="4882415"/>
            <a:ext cx="1933076" cy="17549"/>
          </a:xfrm>
          <a:prstGeom prst="straightConnector1">
            <a:avLst/>
          </a:prstGeom>
          <a:ln w="1905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F99A76F-B348-686F-9F53-F7EC52719F48}"/>
              </a:ext>
            </a:extLst>
          </p:cNvPr>
          <p:cNvSpPr/>
          <p:nvPr/>
        </p:nvSpPr>
        <p:spPr>
          <a:xfrm>
            <a:off x="4895828" y="4594293"/>
            <a:ext cx="1388991" cy="57624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err="1">
                <a:solidFill>
                  <a:srgbClr val="FFFFFF"/>
                </a:solidFill>
                <a:latin typeface="Trebuchet MS"/>
              </a:rPr>
              <a:t>NIMCache</a:t>
            </a:r>
          </a:p>
          <a:p>
            <a:pPr algn="ctr" defTabSz="114300">
              <a:lnSpc>
                <a:spcPct val="90000"/>
              </a:lnSpc>
              <a:buClrTx/>
            </a:pPr>
            <a:r>
              <a:rPr lang="en-US" sz="1000" kern="1200" err="1">
                <a:solidFill>
                  <a:srgbClr val="FFFFFF"/>
                </a:solidFill>
                <a:latin typeface="Trebuchet MS"/>
              </a:rPr>
              <a:t>NIMProfiles</a:t>
            </a:r>
            <a:r>
              <a:rPr lang="en-US" sz="1000" kern="1200">
                <a:solidFill>
                  <a:srgbClr val="FFFFFF"/>
                </a:solidFill>
                <a:latin typeface="Trebuchet MS"/>
              </a:rPr>
              <a:t>[]</a:t>
            </a:r>
          </a:p>
        </p:txBody>
      </p:sp>
      <p:sp>
        <p:nvSpPr>
          <p:cNvPr id="13" name="TextBox 12">
            <a:extLst>
              <a:ext uri="{FF2B5EF4-FFF2-40B4-BE49-F238E27FC236}">
                <a16:creationId xmlns:a16="http://schemas.microsoft.com/office/drawing/2014/main" id="{9835AC81-7F9A-CA74-8873-B9D249624183}"/>
              </a:ext>
            </a:extLst>
          </p:cNvPr>
          <p:cNvSpPr txBox="1"/>
          <p:nvPr/>
        </p:nvSpPr>
        <p:spPr>
          <a:xfrm>
            <a:off x="3654244" y="3508652"/>
            <a:ext cx="549509" cy="176972"/>
          </a:xfrm>
          <a:prstGeom prst="rect">
            <a:avLst/>
          </a:prstGeom>
          <a:noFill/>
        </p:spPr>
        <p:txBody>
          <a:bodyPr rot="0" spcFirstLastPara="0" vertOverflow="overflow" horzOverflow="overflow" vert="horz" wrap="none" lIns="22860" tIns="11430" rIns="22860" bIns="11430" numCol="1" spcCol="0" rtlCol="0" fromWordArt="0" anchor="t" anchorCtr="0" forceAA="0" compatLnSpc="1">
            <a:prstTxWarp prst="textNoShape">
              <a:avLst/>
            </a:prstTxWarp>
            <a:spAutoFit/>
          </a:bodyPr>
          <a:lstStyle/>
          <a:p>
            <a:pPr defTabSz="114300">
              <a:buClrTx/>
            </a:pPr>
            <a:r>
              <a:rPr lang="en-US" sz="1000" kern="1200">
                <a:solidFill>
                  <a:schemeClr val="bg1"/>
                </a:solidFill>
                <a:latin typeface="NVIDIA Sans"/>
                <a:ea typeface="+mn-ea"/>
                <a:cs typeface="NVIDIA Sans"/>
              </a:rPr>
              <a:t>watches</a:t>
            </a:r>
            <a:endParaRPr lang="en-US" sz="1000" kern="1200">
              <a:solidFill>
                <a:schemeClr val="bg1"/>
              </a:solidFill>
              <a:latin typeface="NVIDIA Sans" panose="020B0503020203020204" pitchFamily="34" charset="0"/>
              <a:ea typeface="+mn-ea"/>
              <a:cs typeface="NVIDIA Sans" panose="020B0503020203020204" pitchFamily="34" charset="0"/>
            </a:endParaRPr>
          </a:p>
        </p:txBody>
      </p:sp>
      <p:sp>
        <p:nvSpPr>
          <p:cNvPr id="14" name="TextBox 13">
            <a:extLst>
              <a:ext uri="{FF2B5EF4-FFF2-40B4-BE49-F238E27FC236}">
                <a16:creationId xmlns:a16="http://schemas.microsoft.com/office/drawing/2014/main" id="{0BE36D46-D5EA-84E0-8E76-51B7C285CA3C}"/>
              </a:ext>
            </a:extLst>
          </p:cNvPr>
          <p:cNvSpPr txBox="1"/>
          <p:nvPr/>
        </p:nvSpPr>
        <p:spPr>
          <a:xfrm>
            <a:off x="3635260" y="2679551"/>
            <a:ext cx="549509" cy="176972"/>
          </a:xfrm>
          <a:prstGeom prst="rect">
            <a:avLst/>
          </a:prstGeom>
          <a:noFill/>
        </p:spPr>
        <p:txBody>
          <a:bodyPr rot="0" spcFirstLastPara="0" vertOverflow="overflow" horzOverflow="overflow" vert="horz" wrap="none" lIns="22860" tIns="11430" rIns="22860" bIns="11430" numCol="1" spcCol="0" rtlCol="0" fromWordArt="0" anchor="t" anchorCtr="0" forceAA="0" compatLnSpc="1">
            <a:prstTxWarp prst="textNoShape">
              <a:avLst/>
            </a:prstTxWarp>
            <a:spAutoFit/>
          </a:bodyPr>
          <a:lstStyle/>
          <a:p>
            <a:pPr defTabSz="114300">
              <a:buClrTx/>
            </a:pPr>
            <a:r>
              <a:rPr lang="en-US" sz="1000" kern="1200">
                <a:solidFill>
                  <a:schemeClr val="bg1"/>
                </a:solidFill>
                <a:latin typeface="NVIDIA Sans"/>
                <a:ea typeface="+mn-ea"/>
                <a:cs typeface="NVIDIA Sans"/>
              </a:rPr>
              <a:t>watches</a:t>
            </a:r>
            <a:endParaRPr lang="en-US" sz="1000" kern="1200">
              <a:solidFill>
                <a:schemeClr val="bg1"/>
              </a:solidFill>
              <a:latin typeface="NVIDIA Sans" panose="020B0503020203020204" pitchFamily="34" charset="0"/>
              <a:ea typeface="+mn-ea"/>
              <a:cs typeface="NVIDIA Sans" panose="020B0503020203020204" pitchFamily="34" charset="0"/>
            </a:endParaRPr>
          </a:p>
        </p:txBody>
      </p:sp>
      <p:pic>
        <p:nvPicPr>
          <p:cNvPr id="15" name="Picture 14" descr="pvc-128.png">
            <a:extLst>
              <a:ext uri="{FF2B5EF4-FFF2-40B4-BE49-F238E27FC236}">
                <a16:creationId xmlns:a16="http://schemas.microsoft.com/office/drawing/2014/main" id="{9A38A356-331F-9753-7D41-3957CE8D16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880" y="5478572"/>
            <a:ext cx="361518" cy="357891"/>
          </a:xfrm>
          <a:prstGeom prst="rect">
            <a:avLst/>
          </a:prstGeom>
        </p:spPr>
      </p:pic>
      <p:sp>
        <p:nvSpPr>
          <p:cNvPr id="16" name="Rectangle 15">
            <a:extLst>
              <a:ext uri="{FF2B5EF4-FFF2-40B4-BE49-F238E27FC236}">
                <a16:creationId xmlns:a16="http://schemas.microsoft.com/office/drawing/2014/main" id="{C1F8854C-C49B-D2D4-34EB-45E2D332B8D0}"/>
              </a:ext>
            </a:extLst>
          </p:cNvPr>
          <p:cNvSpPr/>
          <p:nvPr/>
        </p:nvSpPr>
        <p:spPr>
          <a:xfrm>
            <a:off x="7163340" y="2811584"/>
            <a:ext cx="3096356" cy="171553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a:lnSpc>
                <a:spcPct val="90000"/>
              </a:lnSpc>
              <a:buClrTx/>
            </a:pPr>
            <a:endParaRPr lang="en-US" sz="1000" kern="1200" err="1">
              <a:solidFill>
                <a:srgbClr val="FFFFFF"/>
              </a:solidFill>
              <a:latin typeface="Trebuchet MS" panose="020B0603020202020204" pitchFamily="34" charset="0"/>
            </a:endParaRPr>
          </a:p>
        </p:txBody>
      </p:sp>
      <p:cxnSp>
        <p:nvCxnSpPr>
          <p:cNvPr id="17" name="Straight Arrow Connector 16">
            <a:extLst>
              <a:ext uri="{FF2B5EF4-FFF2-40B4-BE49-F238E27FC236}">
                <a16:creationId xmlns:a16="http://schemas.microsoft.com/office/drawing/2014/main" id="{96A6B5FA-E6CB-7DA1-9A33-5A08228758B8}"/>
              </a:ext>
            </a:extLst>
          </p:cNvPr>
          <p:cNvCxnSpPr>
            <a:cxnSpLocks/>
          </p:cNvCxnSpPr>
          <p:nvPr/>
        </p:nvCxnSpPr>
        <p:spPr>
          <a:xfrm>
            <a:off x="6415952" y="3750046"/>
            <a:ext cx="741371"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BF86653-DAF5-C1F7-3812-96695BBB01BF}"/>
              </a:ext>
            </a:extLst>
          </p:cNvPr>
          <p:cNvSpPr/>
          <p:nvPr/>
        </p:nvSpPr>
        <p:spPr>
          <a:xfrm>
            <a:off x="4936581" y="2598141"/>
            <a:ext cx="1388991" cy="57624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err="1">
                <a:solidFill>
                  <a:srgbClr val="FFFFFF"/>
                </a:solidFill>
                <a:latin typeface="Trebuchet MS"/>
              </a:rPr>
              <a:t>NIMPipeline</a:t>
            </a:r>
            <a:endParaRPr lang="en-US" sz="1000" kern="1200">
              <a:solidFill>
                <a:srgbClr val="FFFFFF"/>
              </a:solidFill>
              <a:latin typeface="Trebuchet MS"/>
            </a:endParaRPr>
          </a:p>
        </p:txBody>
      </p:sp>
      <p:cxnSp>
        <p:nvCxnSpPr>
          <p:cNvPr id="19" name="Straight Arrow Connector 18">
            <a:extLst>
              <a:ext uri="{FF2B5EF4-FFF2-40B4-BE49-F238E27FC236}">
                <a16:creationId xmlns:a16="http://schemas.microsoft.com/office/drawing/2014/main" id="{B34F0781-0366-516F-2644-EF42E858960B}"/>
              </a:ext>
            </a:extLst>
          </p:cNvPr>
          <p:cNvCxnSpPr>
            <a:cxnSpLocks/>
            <a:endCxn id="24" idx="1"/>
          </p:cNvCxnSpPr>
          <p:nvPr/>
        </p:nvCxnSpPr>
        <p:spPr>
          <a:xfrm flipV="1">
            <a:off x="3017799" y="2932073"/>
            <a:ext cx="1963972" cy="15667"/>
          </a:xfrm>
          <a:prstGeom prst="straightConnector1">
            <a:avLst/>
          </a:prstGeom>
          <a:ln w="1905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1D20506-879C-8301-D62A-AF82961D3F1F}"/>
              </a:ext>
            </a:extLst>
          </p:cNvPr>
          <p:cNvCxnSpPr>
            <a:cxnSpLocks/>
            <a:endCxn id="26" idx="1"/>
          </p:cNvCxnSpPr>
          <p:nvPr/>
        </p:nvCxnSpPr>
        <p:spPr>
          <a:xfrm>
            <a:off x="3017799" y="2963867"/>
            <a:ext cx="1918782" cy="737958"/>
          </a:xfrm>
          <a:prstGeom prst="straightConnector1">
            <a:avLst/>
          </a:prstGeom>
          <a:ln w="19050">
            <a:solidFill>
              <a:schemeClr val="accent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0F8FA81-817D-E7BF-F6B7-24D5E3A328EC}"/>
              </a:ext>
            </a:extLst>
          </p:cNvPr>
          <p:cNvSpPr/>
          <p:nvPr/>
        </p:nvSpPr>
        <p:spPr>
          <a:xfrm>
            <a:off x="2265858" y="5379040"/>
            <a:ext cx="1039364" cy="3471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a:lnSpc>
                <a:spcPct val="90000"/>
              </a:lnSpc>
              <a:buClrTx/>
            </a:pPr>
            <a:r>
              <a:rPr lang="en-US" sz="1000" kern="1200">
                <a:solidFill>
                  <a:srgbClr val="FFFFFF"/>
                </a:solidFill>
                <a:latin typeface="Trebuchet MS"/>
              </a:rPr>
              <a:t>Autoscale</a:t>
            </a:r>
            <a:endParaRPr lang="en-US" sz="1000" kern="1200">
              <a:solidFill>
                <a:srgbClr val="FFFFFF"/>
              </a:solidFill>
              <a:latin typeface="Trebuchet MS" panose="020B0603020202020204" pitchFamily="34" charset="0"/>
            </a:endParaRPr>
          </a:p>
        </p:txBody>
      </p:sp>
      <p:sp>
        <p:nvSpPr>
          <p:cNvPr id="22" name="Rectangle 21">
            <a:extLst>
              <a:ext uri="{FF2B5EF4-FFF2-40B4-BE49-F238E27FC236}">
                <a16:creationId xmlns:a16="http://schemas.microsoft.com/office/drawing/2014/main" id="{6C788596-3F1C-CC53-6379-2C69DFA0A422}"/>
              </a:ext>
            </a:extLst>
          </p:cNvPr>
          <p:cNvSpPr/>
          <p:nvPr/>
        </p:nvSpPr>
        <p:spPr>
          <a:xfrm>
            <a:off x="1079065" y="5847314"/>
            <a:ext cx="1039364" cy="3471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a:lnSpc>
                <a:spcPct val="90000"/>
              </a:lnSpc>
              <a:buClrTx/>
            </a:pPr>
            <a:r>
              <a:rPr lang="en-US" sz="1000" kern="1200">
                <a:solidFill>
                  <a:srgbClr val="FFFFFF"/>
                </a:solidFill>
                <a:latin typeface="Trebuchet MS"/>
              </a:rPr>
              <a:t>Metrics</a:t>
            </a:r>
            <a:endParaRPr lang="en-US" sz="1000" kern="1200">
              <a:solidFill>
                <a:srgbClr val="FFFFFF"/>
              </a:solidFill>
              <a:latin typeface="Trebuchet MS" panose="020B0603020202020204" pitchFamily="34" charset="0"/>
            </a:endParaRPr>
          </a:p>
        </p:txBody>
      </p:sp>
      <p:sp>
        <p:nvSpPr>
          <p:cNvPr id="23" name="Rectangle 22">
            <a:extLst>
              <a:ext uri="{FF2B5EF4-FFF2-40B4-BE49-F238E27FC236}">
                <a16:creationId xmlns:a16="http://schemas.microsoft.com/office/drawing/2014/main" id="{B24BF8AE-097B-51E2-FA72-42C9CA7BC97F}"/>
              </a:ext>
            </a:extLst>
          </p:cNvPr>
          <p:cNvSpPr/>
          <p:nvPr/>
        </p:nvSpPr>
        <p:spPr>
          <a:xfrm>
            <a:off x="2252215" y="5846584"/>
            <a:ext cx="1039364" cy="3471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a:lnSpc>
                <a:spcPct val="90000"/>
              </a:lnSpc>
              <a:buClrTx/>
            </a:pPr>
            <a:r>
              <a:rPr lang="en-US" sz="1000" kern="1200">
                <a:solidFill>
                  <a:srgbClr val="FFFFFF"/>
                </a:solidFill>
                <a:latin typeface="Trebuchet MS"/>
              </a:rPr>
              <a:t>Ingress</a:t>
            </a:r>
            <a:endParaRPr lang="en-US" sz="1000" kern="1200">
              <a:solidFill>
                <a:srgbClr val="FFFFFF"/>
              </a:solidFill>
              <a:latin typeface="Trebuchet MS" panose="020B0603020202020204" pitchFamily="34" charset="0"/>
            </a:endParaRPr>
          </a:p>
        </p:txBody>
      </p:sp>
      <p:sp>
        <p:nvSpPr>
          <p:cNvPr id="24" name="Rectangle 23">
            <a:extLst>
              <a:ext uri="{FF2B5EF4-FFF2-40B4-BE49-F238E27FC236}">
                <a16:creationId xmlns:a16="http://schemas.microsoft.com/office/drawing/2014/main" id="{E0897105-88A3-A9F3-B556-B40133C13976}"/>
              </a:ext>
            </a:extLst>
          </p:cNvPr>
          <p:cNvSpPr/>
          <p:nvPr/>
        </p:nvSpPr>
        <p:spPr>
          <a:xfrm>
            <a:off x="4981770" y="2643951"/>
            <a:ext cx="1388991" cy="57624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err="1">
                <a:solidFill>
                  <a:srgbClr val="FFFFFF"/>
                </a:solidFill>
                <a:latin typeface="Trebuchet MS"/>
              </a:rPr>
              <a:t>NIMPipeline</a:t>
            </a:r>
            <a:endParaRPr lang="en-US" sz="1000" kern="1200">
              <a:solidFill>
                <a:srgbClr val="FFFFFF"/>
              </a:solidFill>
              <a:latin typeface="Trebuchet MS"/>
            </a:endParaRPr>
          </a:p>
        </p:txBody>
      </p:sp>
      <p:sp>
        <p:nvSpPr>
          <p:cNvPr id="25" name="Rectangle 24">
            <a:extLst>
              <a:ext uri="{FF2B5EF4-FFF2-40B4-BE49-F238E27FC236}">
                <a16:creationId xmlns:a16="http://schemas.microsoft.com/office/drawing/2014/main" id="{3528428B-3FB7-DE48-B3C1-15BD36E8B684}"/>
              </a:ext>
            </a:extLst>
          </p:cNvPr>
          <p:cNvSpPr/>
          <p:nvPr/>
        </p:nvSpPr>
        <p:spPr>
          <a:xfrm>
            <a:off x="5026960" y="2689761"/>
            <a:ext cx="1388991" cy="57624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a:solidFill>
                  <a:srgbClr val="FFFFFF"/>
                </a:solidFill>
                <a:latin typeface="Trebuchet MS"/>
              </a:rPr>
              <a:t>NIM Pipeline</a:t>
            </a:r>
          </a:p>
        </p:txBody>
      </p:sp>
      <p:sp>
        <p:nvSpPr>
          <p:cNvPr id="26" name="Rectangle 25">
            <a:extLst>
              <a:ext uri="{FF2B5EF4-FFF2-40B4-BE49-F238E27FC236}">
                <a16:creationId xmlns:a16="http://schemas.microsoft.com/office/drawing/2014/main" id="{67548945-03F9-E497-ED29-9C91BB8932AA}"/>
              </a:ext>
            </a:extLst>
          </p:cNvPr>
          <p:cNvSpPr/>
          <p:nvPr/>
        </p:nvSpPr>
        <p:spPr>
          <a:xfrm>
            <a:off x="4936581" y="3413703"/>
            <a:ext cx="1388991" cy="57624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err="1">
                <a:solidFill>
                  <a:srgbClr val="FFFFFF"/>
                </a:solidFill>
                <a:latin typeface="Trebuchet MS"/>
              </a:rPr>
              <a:t>NIMService</a:t>
            </a:r>
            <a:endParaRPr lang="en-US" sz="1000" kern="1200">
              <a:solidFill>
                <a:srgbClr val="FFFFFF"/>
              </a:solidFill>
              <a:latin typeface="Trebuchet MS"/>
            </a:endParaRPr>
          </a:p>
        </p:txBody>
      </p:sp>
      <p:sp>
        <p:nvSpPr>
          <p:cNvPr id="27" name="Rectangle 26">
            <a:extLst>
              <a:ext uri="{FF2B5EF4-FFF2-40B4-BE49-F238E27FC236}">
                <a16:creationId xmlns:a16="http://schemas.microsoft.com/office/drawing/2014/main" id="{B6D93F8F-FAEC-8753-C02F-0F9BD5254AFB}"/>
              </a:ext>
            </a:extLst>
          </p:cNvPr>
          <p:cNvSpPr/>
          <p:nvPr/>
        </p:nvSpPr>
        <p:spPr>
          <a:xfrm>
            <a:off x="4981770" y="3459513"/>
            <a:ext cx="1388991" cy="57624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err="1">
                <a:solidFill>
                  <a:srgbClr val="FFFFFF"/>
                </a:solidFill>
                <a:latin typeface="Trebuchet MS"/>
              </a:rPr>
              <a:t>NIMService</a:t>
            </a:r>
            <a:endParaRPr lang="en-US" sz="1000" kern="1200">
              <a:solidFill>
                <a:srgbClr val="FFFFFF"/>
              </a:solidFill>
              <a:latin typeface="Trebuchet MS"/>
            </a:endParaRPr>
          </a:p>
        </p:txBody>
      </p:sp>
      <p:sp>
        <p:nvSpPr>
          <p:cNvPr id="28" name="Rectangle 27">
            <a:extLst>
              <a:ext uri="{FF2B5EF4-FFF2-40B4-BE49-F238E27FC236}">
                <a16:creationId xmlns:a16="http://schemas.microsoft.com/office/drawing/2014/main" id="{FEA9BEC0-390A-273D-5D67-08B2004EA719}"/>
              </a:ext>
            </a:extLst>
          </p:cNvPr>
          <p:cNvSpPr/>
          <p:nvPr/>
        </p:nvSpPr>
        <p:spPr>
          <a:xfrm>
            <a:off x="5026960" y="3505324"/>
            <a:ext cx="1388991" cy="57624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a:solidFill>
                  <a:srgbClr val="FFFFFF"/>
                </a:solidFill>
                <a:latin typeface="Trebuchet MS"/>
              </a:rPr>
              <a:t>NIM Service</a:t>
            </a:r>
          </a:p>
        </p:txBody>
      </p:sp>
      <p:sp>
        <p:nvSpPr>
          <p:cNvPr id="29" name="TextBox 28">
            <a:extLst>
              <a:ext uri="{FF2B5EF4-FFF2-40B4-BE49-F238E27FC236}">
                <a16:creationId xmlns:a16="http://schemas.microsoft.com/office/drawing/2014/main" id="{72C94EB2-4B11-64FB-82FB-3DDFC0C63A53}"/>
              </a:ext>
            </a:extLst>
          </p:cNvPr>
          <p:cNvSpPr txBox="1"/>
          <p:nvPr/>
        </p:nvSpPr>
        <p:spPr>
          <a:xfrm rot="1217512">
            <a:off x="3764103" y="3146764"/>
            <a:ext cx="549509" cy="176972"/>
          </a:xfrm>
          <a:prstGeom prst="rect">
            <a:avLst/>
          </a:prstGeom>
          <a:noFill/>
        </p:spPr>
        <p:txBody>
          <a:bodyPr rot="0" spcFirstLastPara="0" vertOverflow="overflow" horzOverflow="overflow" vert="horz" wrap="none" lIns="22860" tIns="11430" rIns="22860" bIns="11430" numCol="1" spcCol="0" rtlCol="0" fromWordArt="0" anchor="t" anchorCtr="0" forceAA="0" compatLnSpc="1">
            <a:prstTxWarp prst="textNoShape">
              <a:avLst/>
            </a:prstTxWarp>
            <a:spAutoFit/>
          </a:bodyPr>
          <a:lstStyle/>
          <a:p>
            <a:pPr defTabSz="114300">
              <a:buClrTx/>
            </a:pPr>
            <a:r>
              <a:rPr lang="en-US" sz="1000" kern="1200">
                <a:solidFill>
                  <a:schemeClr val="bg1"/>
                </a:solidFill>
                <a:latin typeface="NVIDIA Sans"/>
                <a:ea typeface="+mn-ea"/>
                <a:cs typeface="NVIDIA Sans"/>
              </a:rPr>
              <a:t>watches</a:t>
            </a:r>
            <a:endParaRPr lang="en-US" sz="1000" kern="1200">
              <a:solidFill>
                <a:schemeClr val="bg1"/>
              </a:solidFill>
              <a:latin typeface="NVIDIA Sans" panose="020B0503020203020204" pitchFamily="34" charset="0"/>
              <a:ea typeface="+mn-ea"/>
              <a:cs typeface="NVIDIA Sans" panose="020B0503020203020204" pitchFamily="34" charset="0"/>
            </a:endParaRPr>
          </a:p>
        </p:txBody>
      </p:sp>
      <p:sp>
        <p:nvSpPr>
          <p:cNvPr id="30" name="TextBox 29">
            <a:extLst>
              <a:ext uri="{FF2B5EF4-FFF2-40B4-BE49-F238E27FC236}">
                <a16:creationId xmlns:a16="http://schemas.microsoft.com/office/drawing/2014/main" id="{F6578481-AD3F-7ECF-9302-73297836B62B}"/>
              </a:ext>
            </a:extLst>
          </p:cNvPr>
          <p:cNvSpPr txBox="1"/>
          <p:nvPr/>
        </p:nvSpPr>
        <p:spPr>
          <a:xfrm>
            <a:off x="3676222" y="4627226"/>
            <a:ext cx="549509" cy="176972"/>
          </a:xfrm>
          <a:prstGeom prst="rect">
            <a:avLst/>
          </a:prstGeom>
          <a:noFill/>
        </p:spPr>
        <p:txBody>
          <a:bodyPr rot="0" spcFirstLastPara="0" vertOverflow="overflow" horzOverflow="overflow" vert="horz" wrap="none" lIns="22860" tIns="11430" rIns="22860" bIns="11430" numCol="1" spcCol="0" rtlCol="0" fromWordArt="0" anchor="t" anchorCtr="0" forceAA="0" compatLnSpc="1">
            <a:prstTxWarp prst="textNoShape">
              <a:avLst/>
            </a:prstTxWarp>
            <a:spAutoFit/>
          </a:bodyPr>
          <a:lstStyle/>
          <a:p>
            <a:pPr defTabSz="114300">
              <a:buClrTx/>
            </a:pPr>
            <a:r>
              <a:rPr lang="en-US" sz="1000" kern="1200">
                <a:solidFill>
                  <a:schemeClr val="bg1"/>
                </a:solidFill>
                <a:latin typeface="NVIDIA Sans"/>
                <a:ea typeface="+mn-ea"/>
                <a:cs typeface="NVIDIA Sans"/>
              </a:rPr>
              <a:t>watches</a:t>
            </a:r>
            <a:endParaRPr lang="en-US" sz="1000" kern="1200">
              <a:solidFill>
                <a:schemeClr val="bg1"/>
              </a:solidFill>
              <a:latin typeface="NVIDIA Sans" panose="020B0503020203020204" pitchFamily="34" charset="0"/>
              <a:ea typeface="+mn-ea"/>
              <a:cs typeface="NVIDIA Sans" panose="020B0503020203020204" pitchFamily="34" charset="0"/>
            </a:endParaRPr>
          </a:p>
        </p:txBody>
      </p:sp>
      <p:sp>
        <p:nvSpPr>
          <p:cNvPr id="31" name="Rectangle 30">
            <a:extLst>
              <a:ext uri="{FF2B5EF4-FFF2-40B4-BE49-F238E27FC236}">
                <a16:creationId xmlns:a16="http://schemas.microsoft.com/office/drawing/2014/main" id="{5CDB2B8F-ED9F-C20A-4DF8-12E2906F81FF}"/>
              </a:ext>
            </a:extLst>
          </p:cNvPr>
          <p:cNvSpPr/>
          <p:nvPr/>
        </p:nvSpPr>
        <p:spPr>
          <a:xfrm>
            <a:off x="4941018" y="4640103"/>
            <a:ext cx="1388991" cy="57624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err="1">
                <a:solidFill>
                  <a:srgbClr val="FFFFFF"/>
                </a:solidFill>
                <a:latin typeface="Trebuchet MS"/>
              </a:rPr>
              <a:t>NIMCache</a:t>
            </a:r>
          </a:p>
          <a:p>
            <a:pPr algn="ctr" defTabSz="114300">
              <a:lnSpc>
                <a:spcPct val="90000"/>
              </a:lnSpc>
              <a:buClrTx/>
            </a:pPr>
            <a:r>
              <a:rPr lang="en-US" sz="1000" kern="1200" err="1">
                <a:solidFill>
                  <a:srgbClr val="FFFFFF"/>
                </a:solidFill>
                <a:latin typeface="Trebuchet MS"/>
              </a:rPr>
              <a:t>NIMProfiles</a:t>
            </a:r>
            <a:r>
              <a:rPr lang="en-US" sz="1000" kern="1200">
                <a:solidFill>
                  <a:srgbClr val="FFFFFF"/>
                </a:solidFill>
                <a:latin typeface="Trebuchet MS"/>
              </a:rPr>
              <a:t>[]</a:t>
            </a:r>
          </a:p>
        </p:txBody>
      </p:sp>
      <p:sp>
        <p:nvSpPr>
          <p:cNvPr id="32" name="Rectangle 31">
            <a:extLst>
              <a:ext uri="{FF2B5EF4-FFF2-40B4-BE49-F238E27FC236}">
                <a16:creationId xmlns:a16="http://schemas.microsoft.com/office/drawing/2014/main" id="{D8EC24D6-FA1B-8D97-5E9F-332E318570C9}"/>
              </a:ext>
            </a:extLst>
          </p:cNvPr>
          <p:cNvSpPr/>
          <p:nvPr/>
        </p:nvSpPr>
        <p:spPr>
          <a:xfrm>
            <a:off x="4986208" y="4685914"/>
            <a:ext cx="1388991" cy="57624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defTabSz="114300">
              <a:lnSpc>
                <a:spcPct val="90000"/>
              </a:lnSpc>
              <a:buClrTx/>
            </a:pPr>
            <a:r>
              <a:rPr lang="en-US" sz="1000" kern="1200">
                <a:solidFill>
                  <a:srgbClr val="FFFFFF"/>
                </a:solidFill>
                <a:latin typeface="Trebuchet MS"/>
              </a:rPr>
              <a:t>NIM Cache</a:t>
            </a:r>
          </a:p>
        </p:txBody>
      </p:sp>
      <p:sp>
        <p:nvSpPr>
          <p:cNvPr id="33" name="TextBox 32">
            <a:extLst>
              <a:ext uri="{FF2B5EF4-FFF2-40B4-BE49-F238E27FC236}">
                <a16:creationId xmlns:a16="http://schemas.microsoft.com/office/drawing/2014/main" id="{B3BC033D-3802-2825-FD26-2BB848DA3F53}"/>
              </a:ext>
            </a:extLst>
          </p:cNvPr>
          <p:cNvSpPr txBox="1"/>
          <p:nvPr/>
        </p:nvSpPr>
        <p:spPr>
          <a:xfrm>
            <a:off x="4864928" y="1929783"/>
            <a:ext cx="1766127" cy="400110"/>
          </a:xfrm>
          <a:prstGeom prst="rect">
            <a:avLst/>
          </a:prstGeom>
          <a:noFill/>
        </p:spPr>
        <p:txBody>
          <a:bodyPr wrap="square" rtlCol="0">
            <a:spAutoFit/>
          </a:bodyPr>
          <a:lstStyle/>
          <a:p>
            <a:pPr algn="ctr" defTabSz="114300">
              <a:buClrTx/>
            </a:pPr>
            <a:r>
              <a:rPr lang="en-US" sz="1000" b="1" kern="1200">
                <a:solidFill>
                  <a:schemeClr val="bg1"/>
                </a:solidFill>
                <a:latin typeface="NVIDIA Sans" panose="020B0503020203020204" pitchFamily="34" charset="0"/>
                <a:ea typeface="+mn-ea"/>
                <a:cs typeface="NVIDIA Sans" panose="020B0503020203020204" pitchFamily="34" charset="0"/>
              </a:rPr>
              <a:t>Customer Resources (CRs)</a:t>
            </a:r>
          </a:p>
        </p:txBody>
      </p:sp>
      <p:sp>
        <p:nvSpPr>
          <p:cNvPr id="34" name="Rectangle 33">
            <a:extLst>
              <a:ext uri="{FF2B5EF4-FFF2-40B4-BE49-F238E27FC236}">
                <a16:creationId xmlns:a16="http://schemas.microsoft.com/office/drawing/2014/main" id="{5AE7C216-02B4-D08D-461F-2E641F73275E}"/>
              </a:ext>
            </a:extLst>
          </p:cNvPr>
          <p:cNvSpPr/>
          <p:nvPr/>
        </p:nvSpPr>
        <p:spPr>
          <a:xfrm>
            <a:off x="7208529" y="2857394"/>
            <a:ext cx="3096356" cy="171553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a:lnSpc>
                <a:spcPct val="90000"/>
              </a:lnSpc>
              <a:buClrTx/>
            </a:pPr>
            <a:endParaRPr lang="en-US" sz="1000" kern="1200" err="1">
              <a:solidFill>
                <a:srgbClr val="FFFFFF"/>
              </a:solidFill>
              <a:latin typeface="Trebuchet MS" panose="020B0603020202020204" pitchFamily="34" charset="0"/>
            </a:endParaRPr>
          </a:p>
        </p:txBody>
      </p:sp>
      <p:sp>
        <p:nvSpPr>
          <p:cNvPr id="35" name="Rectangle 34">
            <a:extLst>
              <a:ext uri="{FF2B5EF4-FFF2-40B4-BE49-F238E27FC236}">
                <a16:creationId xmlns:a16="http://schemas.microsoft.com/office/drawing/2014/main" id="{8E77F462-E510-A47E-D140-A722E1EE0710}"/>
              </a:ext>
            </a:extLst>
          </p:cNvPr>
          <p:cNvSpPr/>
          <p:nvPr/>
        </p:nvSpPr>
        <p:spPr>
          <a:xfrm>
            <a:off x="7259737" y="2903204"/>
            <a:ext cx="3096356" cy="171553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a:lnSpc>
                <a:spcPct val="90000"/>
              </a:lnSpc>
              <a:buClrTx/>
            </a:pPr>
            <a:endParaRPr lang="en-US" sz="1000" kern="1200" err="1">
              <a:solidFill>
                <a:srgbClr val="FFFFFF"/>
              </a:solidFill>
              <a:latin typeface="Trebuchet MS" panose="020B0603020202020204" pitchFamily="34" charset="0"/>
            </a:endParaRPr>
          </a:p>
        </p:txBody>
      </p:sp>
      <p:grpSp>
        <p:nvGrpSpPr>
          <p:cNvPr id="36" name="Group 35">
            <a:extLst>
              <a:ext uri="{FF2B5EF4-FFF2-40B4-BE49-F238E27FC236}">
                <a16:creationId xmlns:a16="http://schemas.microsoft.com/office/drawing/2014/main" id="{C848ED19-689E-C7BA-8CC4-F71C54890150}"/>
              </a:ext>
            </a:extLst>
          </p:cNvPr>
          <p:cNvGrpSpPr/>
          <p:nvPr/>
        </p:nvGrpSpPr>
        <p:grpSpPr>
          <a:xfrm>
            <a:off x="7563769" y="3076797"/>
            <a:ext cx="1812349" cy="1153542"/>
            <a:chOff x="27945347" y="8648949"/>
            <a:chExt cx="6112043" cy="3837573"/>
          </a:xfrm>
        </p:grpSpPr>
        <p:pic>
          <p:nvPicPr>
            <p:cNvPr id="37" name="Picture 36" descr="ing-128.png">
              <a:extLst>
                <a:ext uri="{FF2B5EF4-FFF2-40B4-BE49-F238E27FC236}">
                  <a16:creationId xmlns:a16="http://schemas.microsoft.com/office/drawing/2014/main" id="{3D3B581F-2390-65D8-F7E4-9F31C0A8F3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945347" y="9972424"/>
              <a:ext cx="1219200" cy="1190625"/>
            </a:xfrm>
            <a:prstGeom prst="rect">
              <a:avLst/>
            </a:prstGeom>
          </p:spPr>
        </p:pic>
        <p:pic>
          <p:nvPicPr>
            <p:cNvPr id="38" name="Picture 37" descr="svc-128.png">
              <a:extLst>
                <a:ext uri="{FF2B5EF4-FFF2-40B4-BE49-F238E27FC236}">
                  <a16:creationId xmlns:a16="http://schemas.microsoft.com/office/drawing/2014/main" id="{05BDA58D-B889-D5E8-0527-7757954DAB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629768" y="9972424"/>
              <a:ext cx="1219200" cy="1190625"/>
            </a:xfrm>
            <a:prstGeom prst="rect">
              <a:avLst/>
            </a:prstGeom>
          </p:spPr>
        </p:pic>
        <p:pic>
          <p:nvPicPr>
            <p:cNvPr id="39" name="Picture 38" descr="pod-128.png">
              <a:extLst>
                <a:ext uri="{FF2B5EF4-FFF2-40B4-BE49-F238E27FC236}">
                  <a16:creationId xmlns:a16="http://schemas.microsoft.com/office/drawing/2014/main" id="{AE3823B5-F580-D3B1-81BA-1AAE37E400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153768" y="8648950"/>
              <a:ext cx="1219200" cy="1190625"/>
            </a:xfrm>
            <a:prstGeom prst="rect">
              <a:avLst/>
            </a:prstGeom>
          </p:spPr>
        </p:pic>
        <p:pic>
          <p:nvPicPr>
            <p:cNvPr id="40" name="Picture 39" descr="pod-128.png">
              <a:extLst>
                <a:ext uri="{FF2B5EF4-FFF2-40B4-BE49-F238E27FC236}">
                  <a16:creationId xmlns:a16="http://schemas.microsoft.com/office/drawing/2014/main" id="{C0AE7957-A849-54E1-C2B5-D1D2C511E96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153768" y="10012528"/>
              <a:ext cx="1219200" cy="1190625"/>
            </a:xfrm>
            <a:prstGeom prst="rect">
              <a:avLst/>
            </a:prstGeom>
          </p:spPr>
        </p:pic>
        <p:pic>
          <p:nvPicPr>
            <p:cNvPr id="41" name="Picture 40" descr="pod-128.png">
              <a:extLst>
                <a:ext uri="{FF2B5EF4-FFF2-40B4-BE49-F238E27FC236}">
                  <a16:creationId xmlns:a16="http://schemas.microsoft.com/office/drawing/2014/main" id="{DF0CE121-4684-1854-B018-1CD985FE6AF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153768" y="11295896"/>
              <a:ext cx="1219200" cy="1190625"/>
            </a:xfrm>
            <a:prstGeom prst="rect">
              <a:avLst/>
            </a:prstGeom>
          </p:spPr>
        </p:pic>
        <p:pic>
          <p:nvPicPr>
            <p:cNvPr id="42" name="Picture 41" descr="pvc-128.png">
              <a:extLst>
                <a:ext uri="{FF2B5EF4-FFF2-40B4-BE49-F238E27FC236}">
                  <a16:creationId xmlns:a16="http://schemas.microsoft.com/office/drawing/2014/main" id="{016B98EE-B81B-5277-B0E1-6E4DCA01DD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38190" y="8648949"/>
              <a:ext cx="1219200" cy="1190625"/>
            </a:xfrm>
            <a:prstGeom prst="rect">
              <a:avLst/>
            </a:prstGeom>
          </p:spPr>
        </p:pic>
        <p:pic>
          <p:nvPicPr>
            <p:cNvPr id="43" name="Picture 42" descr="pvc-128.png">
              <a:extLst>
                <a:ext uri="{FF2B5EF4-FFF2-40B4-BE49-F238E27FC236}">
                  <a16:creationId xmlns:a16="http://schemas.microsoft.com/office/drawing/2014/main" id="{5E413D2F-176D-EF0F-E202-55B294358D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38189" y="9972423"/>
              <a:ext cx="1219200" cy="1190625"/>
            </a:xfrm>
            <a:prstGeom prst="rect">
              <a:avLst/>
            </a:prstGeom>
          </p:spPr>
        </p:pic>
        <p:pic>
          <p:nvPicPr>
            <p:cNvPr id="44" name="Picture 43" descr="pvc-128.png">
              <a:extLst>
                <a:ext uri="{FF2B5EF4-FFF2-40B4-BE49-F238E27FC236}">
                  <a16:creationId xmlns:a16="http://schemas.microsoft.com/office/drawing/2014/main" id="{0C593A4C-26DA-3A54-4959-F3973F0B3B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38189" y="11295897"/>
              <a:ext cx="1219200" cy="1190625"/>
            </a:xfrm>
            <a:prstGeom prst="rect">
              <a:avLst/>
            </a:prstGeom>
          </p:spPr>
        </p:pic>
      </p:grpSp>
      <p:sp>
        <p:nvSpPr>
          <p:cNvPr id="45" name="TextBox 44">
            <a:extLst>
              <a:ext uri="{FF2B5EF4-FFF2-40B4-BE49-F238E27FC236}">
                <a16:creationId xmlns:a16="http://schemas.microsoft.com/office/drawing/2014/main" id="{7DD5FF38-C5C4-AC0B-E1D3-079F8CB4EEF8}"/>
              </a:ext>
            </a:extLst>
          </p:cNvPr>
          <p:cNvSpPr txBox="1"/>
          <p:nvPr/>
        </p:nvSpPr>
        <p:spPr>
          <a:xfrm>
            <a:off x="6430186" y="3687053"/>
            <a:ext cx="506229" cy="176972"/>
          </a:xfrm>
          <a:prstGeom prst="rect">
            <a:avLst/>
          </a:prstGeom>
          <a:noFill/>
        </p:spPr>
        <p:txBody>
          <a:bodyPr rot="0" spcFirstLastPara="0" vertOverflow="overflow" horzOverflow="overflow" vert="horz" wrap="none" lIns="22860" tIns="11430" rIns="22860" bIns="11430" numCol="1" spcCol="0" rtlCol="0" fromWordArt="0" anchor="t" anchorCtr="0" forceAA="0" compatLnSpc="1">
            <a:prstTxWarp prst="textNoShape">
              <a:avLst/>
            </a:prstTxWarp>
            <a:spAutoFit/>
          </a:bodyPr>
          <a:lstStyle/>
          <a:p>
            <a:pPr defTabSz="114300">
              <a:buClrTx/>
            </a:pPr>
            <a:r>
              <a:rPr lang="en-US" sz="1000" kern="1200">
                <a:solidFill>
                  <a:schemeClr val="bg1"/>
                </a:solidFill>
                <a:latin typeface="NVIDIA Sans"/>
                <a:ea typeface="+mn-ea"/>
                <a:cs typeface="NVIDIA Sans"/>
              </a:rPr>
              <a:t>deploys</a:t>
            </a:r>
            <a:endParaRPr lang="en-US" sz="1000" kern="1200">
              <a:solidFill>
                <a:schemeClr val="bg1"/>
              </a:solidFill>
              <a:latin typeface="NVIDIA Sans" panose="020B0503020203020204" pitchFamily="34" charset="0"/>
              <a:ea typeface="+mn-ea"/>
              <a:cs typeface="NVIDIA Sans" panose="020B0503020203020204" pitchFamily="34" charset="0"/>
            </a:endParaRPr>
          </a:p>
        </p:txBody>
      </p:sp>
      <p:cxnSp>
        <p:nvCxnSpPr>
          <p:cNvPr id="46" name="Straight Arrow Connector 45">
            <a:extLst>
              <a:ext uri="{FF2B5EF4-FFF2-40B4-BE49-F238E27FC236}">
                <a16:creationId xmlns:a16="http://schemas.microsoft.com/office/drawing/2014/main" id="{A8792040-CD49-1756-CC26-2B59BC7DEF6E}"/>
              </a:ext>
            </a:extLst>
          </p:cNvPr>
          <p:cNvCxnSpPr>
            <a:cxnSpLocks/>
          </p:cNvCxnSpPr>
          <p:nvPr/>
        </p:nvCxnSpPr>
        <p:spPr>
          <a:xfrm>
            <a:off x="6370762" y="4946436"/>
            <a:ext cx="741371"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C5AFFA4-BC90-7DDC-9076-17B953934377}"/>
              </a:ext>
            </a:extLst>
          </p:cNvPr>
          <p:cNvSpPr txBox="1"/>
          <p:nvPr/>
        </p:nvSpPr>
        <p:spPr>
          <a:xfrm>
            <a:off x="6415878" y="4866795"/>
            <a:ext cx="325089" cy="176972"/>
          </a:xfrm>
          <a:prstGeom prst="rect">
            <a:avLst/>
          </a:prstGeom>
          <a:noFill/>
        </p:spPr>
        <p:txBody>
          <a:bodyPr rot="0" spcFirstLastPara="0" vertOverflow="overflow" horzOverflow="overflow" vert="horz" wrap="none" lIns="22860" tIns="11430" rIns="22860" bIns="11430" numCol="1" spcCol="0" rtlCol="0" fromWordArt="0" anchor="t" anchorCtr="0" forceAA="0" compatLnSpc="1">
            <a:prstTxWarp prst="textNoShape">
              <a:avLst/>
            </a:prstTxWarp>
            <a:spAutoFit/>
          </a:bodyPr>
          <a:lstStyle/>
          <a:p>
            <a:pPr defTabSz="114300">
              <a:buClrTx/>
            </a:pPr>
            <a:r>
              <a:rPr lang="en-US" sz="1000" kern="1200">
                <a:solidFill>
                  <a:schemeClr val="bg1"/>
                </a:solidFill>
                <a:latin typeface="NVIDIA Sans"/>
                <a:ea typeface="+mn-ea"/>
                <a:cs typeface="NVIDIA Sans"/>
              </a:rPr>
              <a:t>pulls</a:t>
            </a:r>
            <a:endParaRPr lang="en-US" sz="1000" kern="1200">
              <a:solidFill>
                <a:schemeClr val="bg1"/>
              </a:solidFill>
              <a:latin typeface="NVIDIA Sans" panose="020B0503020203020204" pitchFamily="34" charset="0"/>
              <a:ea typeface="+mn-ea"/>
              <a:cs typeface="NVIDIA Sans" panose="020B0503020203020204" pitchFamily="34" charset="0"/>
            </a:endParaRPr>
          </a:p>
        </p:txBody>
      </p:sp>
      <p:sp>
        <p:nvSpPr>
          <p:cNvPr id="48" name="TextBox 47">
            <a:extLst>
              <a:ext uri="{FF2B5EF4-FFF2-40B4-BE49-F238E27FC236}">
                <a16:creationId xmlns:a16="http://schemas.microsoft.com/office/drawing/2014/main" id="{024269C0-EDA7-9965-6460-A69732F28364}"/>
              </a:ext>
            </a:extLst>
          </p:cNvPr>
          <p:cNvSpPr txBox="1"/>
          <p:nvPr/>
        </p:nvSpPr>
        <p:spPr>
          <a:xfrm>
            <a:off x="8711518" y="1888150"/>
            <a:ext cx="1766127" cy="246221"/>
          </a:xfrm>
          <a:prstGeom prst="rect">
            <a:avLst/>
          </a:prstGeom>
          <a:noFill/>
        </p:spPr>
        <p:txBody>
          <a:bodyPr wrap="square" rtlCol="0">
            <a:spAutoFit/>
          </a:bodyPr>
          <a:lstStyle/>
          <a:p>
            <a:pPr algn="ctr" defTabSz="114300">
              <a:buClrTx/>
            </a:pPr>
            <a:r>
              <a:rPr lang="en-US" sz="1000" b="1" kern="1200">
                <a:solidFill>
                  <a:schemeClr val="bg1"/>
                </a:solidFill>
                <a:latin typeface="NVIDIA Sans" panose="020B0503020203020204" pitchFamily="34" charset="0"/>
                <a:ea typeface="+mn-ea"/>
                <a:cs typeface="NVIDIA Sans" panose="020B0503020203020204" pitchFamily="34" charset="0"/>
              </a:rPr>
              <a:t>App Namespace</a:t>
            </a:r>
          </a:p>
        </p:txBody>
      </p:sp>
      <p:sp>
        <p:nvSpPr>
          <p:cNvPr id="49" name="Oval 48">
            <a:extLst>
              <a:ext uri="{FF2B5EF4-FFF2-40B4-BE49-F238E27FC236}">
                <a16:creationId xmlns:a16="http://schemas.microsoft.com/office/drawing/2014/main" id="{165783E5-A7AF-8653-E47E-CFF54F0A0A26}"/>
              </a:ext>
            </a:extLst>
          </p:cNvPr>
          <p:cNvSpPr/>
          <p:nvPr/>
        </p:nvSpPr>
        <p:spPr>
          <a:xfrm>
            <a:off x="6687905" y="4999707"/>
            <a:ext cx="1853226" cy="4977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a:lnSpc>
                <a:spcPct val="90000"/>
              </a:lnSpc>
              <a:buClrTx/>
            </a:pPr>
            <a:r>
              <a:rPr lang="en-US" sz="800" kern="1200">
                <a:solidFill>
                  <a:schemeClr val="bg1"/>
                </a:solidFill>
                <a:latin typeface="Trebuchet MS" panose="020B0603020202020204" pitchFamily="34" charset="0"/>
              </a:rPr>
              <a:t>NGC Registry</a:t>
            </a:r>
          </a:p>
        </p:txBody>
      </p:sp>
      <p:pic>
        <p:nvPicPr>
          <p:cNvPr id="50" name="Picture 49" descr="A green logo with a black background&#10;&#10;Description automatically generated">
            <a:extLst>
              <a:ext uri="{FF2B5EF4-FFF2-40B4-BE49-F238E27FC236}">
                <a16:creationId xmlns:a16="http://schemas.microsoft.com/office/drawing/2014/main" id="{6BDC7118-4C6E-8B5B-72B1-A1FF38C0C47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86690" y="5695064"/>
            <a:ext cx="677847" cy="687152"/>
          </a:xfrm>
          <a:prstGeom prst="rect">
            <a:avLst/>
          </a:prstGeom>
        </p:spPr>
      </p:pic>
      <p:pic>
        <p:nvPicPr>
          <p:cNvPr id="51" name="Picture 50" descr="A green logo with a black background&#10;&#10;Description automatically generated">
            <a:extLst>
              <a:ext uri="{FF2B5EF4-FFF2-40B4-BE49-F238E27FC236}">
                <a16:creationId xmlns:a16="http://schemas.microsoft.com/office/drawing/2014/main" id="{5E5258DA-6CB8-80A1-DE87-EE1A3EC582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34236" y="5706154"/>
            <a:ext cx="677847" cy="687152"/>
          </a:xfrm>
          <a:prstGeom prst="rect">
            <a:avLst/>
          </a:prstGeom>
        </p:spPr>
      </p:pic>
      <p:sp>
        <p:nvSpPr>
          <p:cNvPr id="52" name="TextBox 51">
            <a:extLst>
              <a:ext uri="{FF2B5EF4-FFF2-40B4-BE49-F238E27FC236}">
                <a16:creationId xmlns:a16="http://schemas.microsoft.com/office/drawing/2014/main" id="{67721342-9F8A-04C1-C54B-EE5466566DC8}"/>
              </a:ext>
            </a:extLst>
          </p:cNvPr>
          <p:cNvSpPr txBox="1"/>
          <p:nvPr/>
        </p:nvSpPr>
        <p:spPr>
          <a:xfrm>
            <a:off x="4910537" y="6313567"/>
            <a:ext cx="198452" cy="115416"/>
          </a:xfrm>
          <a:prstGeom prst="rect">
            <a:avLst/>
          </a:prstGeom>
          <a:noFill/>
        </p:spPr>
        <p:txBody>
          <a:bodyPr rot="0" spcFirstLastPara="0" vertOverflow="overflow" horzOverflow="overflow" vert="horz" wrap="none" lIns="22860" tIns="11430" rIns="22860" bIns="11430" numCol="1" spcCol="0" rtlCol="0" fromWordArt="0" anchor="t" anchorCtr="0" forceAA="0" compatLnSpc="1">
            <a:prstTxWarp prst="textNoShape">
              <a:avLst/>
            </a:prstTxWarp>
            <a:spAutoFit/>
          </a:bodyPr>
          <a:lstStyle/>
          <a:p>
            <a:pPr defTabSz="114300">
              <a:buClrTx/>
            </a:pPr>
            <a:r>
              <a:rPr lang="en-US" sz="600" b="1" kern="1200">
                <a:solidFill>
                  <a:schemeClr val="bg1"/>
                </a:solidFill>
                <a:latin typeface="NVIDIA Sans"/>
                <a:ea typeface="+mn-ea"/>
                <a:cs typeface="NVIDIA Sans"/>
              </a:rPr>
              <a:t>NIM</a:t>
            </a:r>
            <a:endParaRPr lang="en-US" sz="600" b="1" kern="1200">
              <a:solidFill>
                <a:schemeClr val="bg1"/>
              </a:solidFill>
              <a:latin typeface="NVIDIA Sans" panose="020B0503020203020204" pitchFamily="34" charset="0"/>
              <a:ea typeface="+mn-ea"/>
              <a:cs typeface="NVIDIA Sans" panose="020B0503020203020204" pitchFamily="34" charset="0"/>
            </a:endParaRPr>
          </a:p>
        </p:txBody>
      </p:sp>
      <p:sp>
        <p:nvSpPr>
          <p:cNvPr id="53" name="TextBox 52">
            <a:extLst>
              <a:ext uri="{FF2B5EF4-FFF2-40B4-BE49-F238E27FC236}">
                <a16:creationId xmlns:a16="http://schemas.microsoft.com/office/drawing/2014/main" id="{CC2E6C90-0E5C-1D82-A394-A262B712508D}"/>
              </a:ext>
            </a:extLst>
          </p:cNvPr>
          <p:cNvSpPr txBox="1"/>
          <p:nvPr/>
        </p:nvSpPr>
        <p:spPr>
          <a:xfrm>
            <a:off x="5858083" y="6318031"/>
            <a:ext cx="198452" cy="115416"/>
          </a:xfrm>
          <a:prstGeom prst="rect">
            <a:avLst/>
          </a:prstGeom>
          <a:noFill/>
        </p:spPr>
        <p:txBody>
          <a:bodyPr rot="0" spcFirstLastPara="0" vertOverflow="overflow" horzOverflow="overflow" vert="horz" wrap="none" lIns="22860" tIns="11430" rIns="22860" bIns="11430" numCol="1" spcCol="0" rtlCol="0" fromWordArt="0" anchor="t" anchorCtr="0" forceAA="0" compatLnSpc="1">
            <a:prstTxWarp prst="textNoShape">
              <a:avLst/>
            </a:prstTxWarp>
            <a:spAutoFit/>
          </a:bodyPr>
          <a:lstStyle/>
          <a:p>
            <a:pPr defTabSz="114300">
              <a:buClrTx/>
            </a:pPr>
            <a:r>
              <a:rPr lang="en-US" sz="600" b="1" kern="1200">
                <a:solidFill>
                  <a:schemeClr val="bg1"/>
                </a:solidFill>
                <a:latin typeface="NVIDIA Sans"/>
                <a:ea typeface="+mn-ea"/>
                <a:cs typeface="NVIDIA Sans"/>
              </a:rPr>
              <a:t>NIM</a:t>
            </a:r>
            <a:endParaRPr lang="en-US" sz="600" b="1" kern="1200">
              <a:solidFill>
                <a:schemeClr val="bg1"/>
              </a:solidFill>
              <a:latin typeface="NVIDIA Sans" panose="020B0503020203020204" pitchFamily="34" charset="0"/>
              <a:ea typeface="+mn-ea"/>
              <a:cs typeface="NVIDIA Sans" panose="020B0503020203020204" pitchFamily="34" charset="0"/>
            </a:endParaRPr>
          </a:p>
        </p:txBody>
      </p:sp>
      <p:pic>
        <p:nvPicPr>
          <p:cNvPr id="54" name="Picture 53">
            <a:extLst>
              <a:ext uri="{FF2B5EF4-FFF2-40B4-BE49-F238E27FC236}">
                <a16:creationId xmlns:a16="http://schemas.microsoft.com/office/drawing/2014/main" id="{2234BC19-C8D1-A2E6-DA92-A68951F8DDF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42079" y="4663986"/>
            <a:ext cx="544881" cy="552361"/>
          </a:xfrm>
          <a:prstGeom prst="rect">
            <a:avLst/>
          </a:prstGeom>
        </p:spPr>
      </p:pic>
    </p:spTree>
    <p:extLst>
      <p:ext uri="{BB962C8B-B14F-4D97-AF65-F5344CB8AC3E}">
        <p14:creationId xmlns:p14="http://schemas.microsoft.com/office/powerpoint/2010/main" val="3669808775"/>
      </p:ext>
    </p:extLst>
  </p:cSld>
  <p:clrMapOvr>
    <a:masterClrMapping/>
  </p:clrMapOvr>
  <mc:AlternateContent xmlns:mc="http://schemas.openxmlformats.org/markup-compatibility/2006" xmlns:p14="http://schemas.microsoft.com/office/powerpoint/2010/main">
    <mc:Choice Requires="p14">
      <p:transition p14:dur="10" advTm="77799"/>
    </mc:Choice>
    <mc:Fallback xmlns="">
      <p:transition advTm="77799"/>
    </mc:Fallback>
  </mc:AlternateContent>
  <p:extLst>
    <p:ext uri="{3A86A75C-4F4B-4683-9AE1-C65F6400EC91}">
      <p14:laserTraceLst xmlns:p14="http://schemas.microsoft.com/office/powerpoint/2010/main">
        <p14:tracePtLst>
          <p14:tracePt t="5563" x="4387850" y="533400"/>
          <p14:tracePt t="5572" x="4343400" y="660400"/>
          <p14:tracePt t="5579" x="4260850" y="927100"/>
          <p14:tracePt t="5587" x="4203700" y="1111250"/>
          <p14:tracePt t="5595" x="4159250" y="1295400"/>
          <p14:tracePt t="5603" x="4140200" y="1339850"/>
          <p14:tracePt t="5612" x="4095750" y="1441450"/>
          <p14:tracePt t="5629" x="4057650" y="1587500"/>
          <p14:tracePt t="5645" x="4038600" y="1625600"/>
          <p14:tracePt t="5662" x="4038600" y="1644650"/>
          <p14:tracePt t="7780" x="4057650" y="1644650"/>
          <p14:tracePt t="7788" x="4121150" y="1644650"/>
          <p14:tracePt t="7796" x="4178300" y="1670050"/>
          <p14:tracePt t="7804" x="4241800" y="1689100"/>
          <p14:tracePt t="7812" x="4343400" y="1708150"/>
          <p14:tracePt t="7820" x="4406900" y="1727200"/>
          <p14:tracePt t="7829" x="4508500" y="1771650"/>
          <p14:tracePt t="7836" x="4572000" y="1835150"/>
          <p14:tracePt t="7846" x="4673600" y="1873250"/>
          <p14:tracePt t="7862" x="4819650" y="1974850"/>
          <p14:tracePt t="7879" x="4940300" y="2082800"/>
          <p14:tracePt t="7896" x="5003800" y="2139950"/>
          <p14:tracePt t="7912" x="5086350" y="2222500"/>
          <p14:tracePt t="7930" x="5130800" y="2266950"/>
          <p14:tracePt t="7945" x="5130800" y="2286000"/>
          <p14:tracePt t="7947" x="5149850" y="2286000"/>
          <p14:tracePt t="7962" x="5149850" y="2305050"/>
          <p14:tracePt t="7995" x="5149850" y="2324100"/>
          <p14:tracePt t="8029" x="5149850" y="2349500"/>
          <p14:tracePt t="8047" x="5149850" y="2368550"/>
          <p14:tracePt t="8232" x="5168900" y="2368550"/>
          <p14:tracePt t="8248" x="5187950" y="2368550"/>
          <p14:tracePt t="8256" x="5213350" y="2368550"/>
          <p14:tracePt t="8272" x="5232400" y="2368550"/>
          <p14:tracePt t="8280" x="5251450" y="2368550"/>
          <p14:tracePt t="8288" x="5270500" y="2368550"/>
          <p14:tracePt t="8305" x="5295900" y="2368550"/>
          <p14:tracePt t="8321" x="5314950" y="2368550"/>
          <p14:tracePt t="8337" x="5334000" y="2368550"/>
          <p14:tracePt t="8370" x="5353050" y="2368550"/>
          <p14:tracePt t="10819" x="5454650" y="2349500"/>
          <p14:tracePt t="10827" x="5702300" y="2266950"/>
          <p14:tracePt t="10835" x="5975350" y="2184400"/>
          <p14:tracePt t="10843" x="6407150" y="2038350"/>
          <p14:tracePt t="10851" x="6921500" y="1917700"/>
          <p14:tracePt t="10859" x="7518400" y="1771650"/>
          <p14:tracePt t="10868" x="8178800" y="1670050"/>
          <p14:tracePt t="10879" x="8877300" y="1606550"/>
          <p14:tracePt t="10896" x="10191750" y="1587500"/>
          <p14:tracePt t="10913" x="10979150" y="1625600"/>
          <p14:tracePt t="10930" x="11595100" y="1727200"/>
          <p14:tracePt t="10934" x="11880850" y="1790700"/>
          <p14:tracePt t="10946" x="12128500" y="1854200"/>
          <p14:tracePt t="11242" x="11944350" y="2368550"/>
          <p14:tracePt t="11250" x="11715750" y="2489200"/>
          <p14:tracePt t="11261" x="11493500" y="2571750"/>
          <p14:tracePt t="11266" x="11245850" y="2654300"/>
          <p14:tracePt t="11272" x="10979150" y="2717800"/>
          <p14:tracePt t="11280" x="10687050" y="2781300"/>
          <p14:tracePt t="11296" x="10318750" y="2819400"/>
          <p14:tracePt t="11313" x="9925050" y="2844800"/>
          <p14:tracePt t="11330" x="9620250" y="2844800"/>
          <p14:tracePt t="11346" x="9391650" y="2844800"/>
          <p14:tracePt t="11363" x="9207500" y="2819400"/>
          <p14:tracePt t="11380" x="9105900" y="2781300"/>
          <p14:tracePt t="11396" x="8997950" y="2762250"/>
          <p14:tracePt t="11413" x="8915400" y="2736850"/>
          <p14:tracePt t="11429" x="8896350" y="2736850"/>
          <p14:tracePt t="11691" x="8877300" y="2736850"/>
          <p14:tracePt t="11699" x="8775700" y="2736850"/>
          <p14:tracePt t="11707" x="8629650" y="2736850"/>
          <p14:tracePt t="11715" x="8464550" y="2762250"/>
          <p14:tracePt t="11723" x="8070850" y="2781300"/>
          <p14:tracePt t="11731" x="7600950" y="2800350"/>
          <p14:tracePt t="11746" x="6978650" y="2819400"/>
          <p14:tracePt t="11762" x="5334000" y="2844800"/>
          <p14:tracePt t="11779" x="4508500" y="2844800"/>
          <p14:tracePt t="11780" x="3689350" y="2844800"/>
          <p14:tracePt t="11782" x="3359150" y="2844800"/>
          <p14:tracePt t="11796" x="2698750" y="2863850"/>
          <p14:tracePt t="11797" x="2184400" y="2882900"/>
          <p14:tracePt t="11813" x="1644650" y="2927350"/>
          <p14:tracePt t="11829" x="1193800" y="2965450"/>
          <p14:tracePt t="11846" x="1155700" y="2965450"/>
          <p14:tracePt t="12095" x="1130300" y="2965450"/>
          <p14:tracePt t="12103" x="1073150" y="2946400"/>
          <p14:tracePt t="12111" x="965200" y="2901950"/>
          <p14:tracePt t="12119" x="863600" y="2819400"/>
          <p14:tracePt t="12127" x="762000" y="2736850"/>
          <p14:tracePt t="12135" x="660400" y="2654300"/>
          <p14:tracePt t="12146" x="558800" y="2571750"/>
          <p14:tracePt t="12163" x="165100" y="2203450"/>
          <p14:tracePt t="12264" x="266700" y="1295400"/>
          <p14:tracePt t="12273" x="412750" y="1257300"/>
          <p14:tracePt t="12281" x="596900" y="1238250"/>
          <p14:tracePt t="12288" x="800100" y="1238250"/>
          <p14:tracePt t="12297" x="990600" y="1238250"/>
          <p14:tracePt t="12305" x="1212850" y="1238250"/>
          <p14:tracePt t="12313" x="1422400" y="1238250"/>
          <p14:tracePt t="12329" x="1727200" y="1295400"/>
          <p14:tracePt t="12346" x="2082800" y="1422400"/>
          <p14:tracePt t="12363" x="2286000" y="1485900"/>
          <p14:tracePt t="12380" x="2451100" y="1543050"/>
          <p14:tracePt t="12396" x="2552700" y="1562100"/>
          <p14:tracePt t="12413" x="2597150" y="1562100"/>
          <p14:tracePt t="12701" x="2597150" y="1587500"/>
          <p14:tracePt t="12709" x="2597150" y="1625600"/>
          <p14:tracePt t="12717" x="2616200" y="1644650"/>
          <p14:tracePt t="12725" x="2635250" y="1689100"/>
          <p14:tracePt t="12733" x="2654300" y="1752600"/>
          <p14:tracePt t="12741" x="2679700" y="1809750"/>
          <p14:tracePt t="12749" x="2717800" y="1873250"/>
          <p14:tracePt t="12762" x="2736850" y="1955800"/>
          <p14:tracePt t="12779" x="2800350" y="2120900"/>
          <p14:tracePt t="12796" x="2863850" y="2286000"/>
          <p14:tracePt t="12812" x="2882900" y="2368550"/>
          <p14:tracePt t="12813" x="2882900" y="2406650"/>
          <p14:tracePt t="12815" x="2901950" y="2470150"/>
          <p14:tracePt t="12829" x="2927350" y="2533650"/>
          <p14:tracePt t="12830" x="2927350" y="2571750"/>
          <p14:tracePt t="12846" x="2946400" y="2616200"/>
          <p14:tracePt t="12847" x="2946400" y="2635250"/>
          <p14:tracePt t="12862" x="2946400" y="2717800"/>
          <p14:tracePt t="12879" x="2946400" y="2762250"/>
          <p14:tracePt t="12896" x="2946400" y="2800350"/>
          <p14:tracePt t="12913" x="2946400" y="2844800"/>
          <p14:tracePt t="12933" x="2946400" y="2882900"/>
          <p14:tracePt t="12947" x="2927350" y="2882900"/>
          <p14:tracePt t="12962" x="2901950" y="2901950"/>
          <p14:tracePt t="13428" x="2882900" y="2901950"/>
          <p14:tracePt t="13435" x="2844800" y="2882900"/>
          <p14:tracePt t="13443" x="2762250" y="2844800"/>
          <p14:tracePt t="13452" x="2679700" y="2781300"/>
          <p14:tracePt t="13460" x="2597150" y="2736850"/>
          <p14:tracePt t="13468" x="2489200" y="2654300"/>
          <p14:tracePt t="13479" x="2387600" y="2597150"/>
          <p14:tracePt t="13496" x="2266950" y="2533650"/>
          <p14:tracePt t="13512" x="2120900" y="2451100"/>
          <p14:tracePt t="13529" x="2038350" y="2432050"/>
          <p14:tracePt t="13546" x="1955800" y="2406650"/>
          <p14:tracePt t="13562" x="1936750" y="2406650"/>
          <p14:tracePt t="13579" x="1917700" y="2387600"/>
          <p14:tracePt t="13596" x="1892300" y="2387600"/>
          <p14:tracePt t="13710" x="1873250" y="2387600"/>
          <p14:tracePt t="13734" x="1854200" y="2368550"/>
          <p14:tracePt t="13751" x="1835150" y="2368550"/>
          <p14:tracePt t="13766" x="1809750" y="2368550"/>
          <p14:tracePt t="13774" x="1790700" y="2349500"/>
          <p14:tracePt t="13799" x="1771650" y="2349500"/>
          <p14:tracePt t="13823" x="1752600" y="2324100"/>
          <p14:tracePt t="14178" x="1727200" y="2324100"/>
          <p14:tracePt t="14194" x="1727200" y="2305050"/>
          <p14:tracePt t="14211" x="1708150" y="2305050"/>
          <p14:tracePt t="14364" x="1727200" y="2305050"/>
          <p14:tracePt t="14372" x="1771650" y="2305050"/>
          <p14:tracePt t="14380" x="1809750" y="2305050"/>
          <p14:tracePt t="14388" x="1873250" y="2305050"/>
          <p14:tracePt t="14396" x="1955800" y="2305050"/>
          <p14:tracePt t="14405" x="2019300" y="2305050"/>
          <p14:tracePt t="14413" x="2101850" y="2305050"/>
          <p14:tracePt t="14429" x="2266950" y="2324100"/>
          <p14:tracePt t="14446" x="2432050" y="2368550"/>
          <p14:tracePt t="14463" x="2552700" y="2387600"/>
          <p14:tracePt t="14480" x="2654300" y="2432050"/>
          <p14:tracePt t="14496" x="2736850" y="2451100"/>
          <p14:tracePt t="14513" x="2800350" y="2489200"/>
          <p14:tracePt t="14529" x="2844800" y="2514600"/>
          <p14:tracePt t="14546" x="2863850" y="2514600"/>
          <p14:tracePt t="14563" x="2863850" y="2533650"/>
          <p14:tracePt t="14579" x="2882900" y="2533650"/>
          <p14:tracePt t="14598" x="2882900" y="2552700"/>
          <p14:tracePt t="14639" x="2882900" y="2571750"/>
          <p14:tracePt t="14655" x="2882900" y="2597150"/>
          <p14:tracePt t="14663" x="2882900" y="2616200"/>
          <p14:tracePt t="14671" x="2882900" y="2635250"/>
          <p14:tracePt t="14679" x="2901950" y="2635250"/>
          <p14:tracePt t="14699" x="2901950" y="2679700"/>
          <p14:tracePt t="14713" x="2927350" y="2717800"/>
          <p14:tracePt t="14729" x="2927350" y="2736850"/>
          <p14:tracePt t="14746" x="2927350" y="2762250"/>
          <p14:tracePt t="14763" x="2927350" y="2781300"/>
          <p14:tracePt t="14857" x="2901950" y="2781300"/>
          <p14:tracePt t="16315" x="2901950" y="2800350"/>
          <p14:tracePt t="16323" x="2863850" y="2819400"/>
          <p14:tracePt t="16331" x="2844800" y="2844800"/>
          <p14:tracePt t="16339" x="2819400" y="2863850"/>
          <p14:tracePt t="16347" x="2800350" y="2882900"/>
          <p14:tracePt t="16355" x="2781300" y="2901950"/>
          <p14:tracePt t="16363" x="2762250" y="2927350"/>
          <p14:tracePt t="16381" x="2736850" y="2946400"/>
          <p14:tracePt t="16397" x="2717800" y="2946400"/>
          <p14:tracePt t="16413" x="2698750" y="2965450"/>
          <p14:tracePt t="16430" x="2679700" y="2984500"/>
          <p14:tracePt t="16446" x="2654300" y="2984500"/>
          <p14:tracePt t="16463" x="2635250" y="3009900"/>
          <p14:tracePt t="16480" x="2597150" y="3009900"/>
          <p14:tracePt t="16496" x="2571750" y="3009900"/>
          <p14:tracePt t="16513" x="2533650" y="3009900"/>
          <p14:tracePt t="16530" x="2489200" y="3009900"/>
          <p14:tracePt t="16546" x="2432050" y="3009900"/>
          <p14:tracePt t="16562" x="2406650" y="2984500"/>
          <p14:tracePt t="16564" x="2368550" y="2984500"/>
          <p14:tracePt t="16579" x="2349500" y="2965450"/>
          <p14:tracePt t="16580" x="2324100" y="2965450"/>
          <p14:tracePt t="16582" x="2305050" y="2946400"/>
          <p14:tracePt t="16598" x="2266950" y="2927350"/>
          <p14:tracePt t="16613" x="2247900" y="2901950"/>
          <p14:tracePt t="16615" x="2222500" y="2901950"/>
          <p14:tracePt t="16630" x="2184400" y="2863850"/>
          <p14:tracePt t="16647" x="2139950" y="2819400"/>
          <p14:tracePt t="16663" x="2082800" y="2762250"/>
          <p14:tracePt t="16679" x="2057400" y="2717800"/>
          <p14:tracePt t="16696" x="2019300" y="2679700"/>
          <p14:tracePt t="16713" x="2000250" y="2635250"/>
          <p14:tracePt t="16729" x="1974850" y="2597150"/>
          <p14:tracePt t="16746" x="1974850" y="2552700"/>
          <p14:tracePt t="16763" x="1974850" y="2514600"/>
          <p14:tracePt t="16779" x="1974850" y="2470150"/>
          <p14:tracePt t="16796" x="1974850" y="2432050"/>
          <p14:tracePt t="16813" x="2019300" y="2387600"/>
          <p14:tracePt t="16829" x="2038350" y="2368550"/>
          <p14:tracePt t="16830" x="2057400" y="2368550"/>
          <p14:tracePt t="16845" x="2082800" y="2349500"/>
          <p14:tracePt t="16847" x="2101850" y="2349500"/>
          <p14:tracePt t="16848" x="2139950" y="2324100"/>
          <p14:tracePt t="16864" x="2165350" y="2324100"/>
          <p14:tracePt t="16865" x="2184400" y="2324100"/>
          <p14:tracePt t="16879" x="2203450" y="2324100"/>
          <p14:tracePt t="16881" x="2247900" y="2324100"/>
          <p14:tracePt t="16896" x="2305050" y="2324100"/>
          <p14:tracePt t="16913" x="2349500" y="2324100"/>
          <p14:tracePt t="16931" x="2387600" y="2324100"/>
          <p14:tracePt t="16946" x="2432050" y="2324100"/>
          <p14:tracePt t="16962" x="2470150" y="2324100"/>
          <p14:tracePt t="16979" x="2489200" y="2324100"/>
          <p14:tracePt t="16996" x="2533650" y="2324100"/>
          <p14:tracePt t="17013" x="2552700" y="2324100"/>
          <p14:tracePt t="17030" x="2571750" y="2349500"/>
          <p14:tracePt t="17046" x="2597150" y="2349500"/>
          <p14:tracePt t="17063" x="2616200" y="2387600"/>
          <p14:tracePt t="17079" x="2635250" y="2406650"/>
          <p14:tracePt t="17097" x="2654300" y="2432050"/>
          <p14:tracePt t="17113" x="2654300" y="2451100"/>
          <p14:tracePt t="17129" x="2679700" y="2470150"/>
          <p14:tracePt t="17131" x="2679700" y="2489200"/>
          <p14:tracePt t="17132" x="2698750" y="2489200"/>
          <p14:tracePt t="17146" x="2698750" y="2514600"/>
          <p14:tracePt t="17148" x="2698750" y="2533650"/>
          <p14:tracePt t="17163" x="2717800" y="2571750"/>
          <p14:tracePt t="17180" x="2736850" y="2635250"/>
          <p14:tracePt t="17196" x="2762250" y="2654300"/>
          <p14:tracePt t="17213" x="2781300" y="2717800"/>
          <p14:tracePt t="17230" x="2800350" y="2762250"/>
          <p14:tracePt t="17246" x="2819400" y="2800350"/>
          <p14:tracePt t="17263" x="2844800" y="2844800"/>
          <p14:tracePt t="17279" x="2863850" y="2882900"/>
          <p14:tracePt t="17296" x="2882900" y="2927350"/>
          <p14:tracePt t="17317" x="2901950" y="2965450"/>
          <p14:tracePt t="17329" x="2901950" y="2984500"/>
          <p14:tracePt t="17349" x="2901950" y="3048000"/>
          <p14:tracePt t="17362" x="2901950" y="3067050"/>
          <p14:tracePt t="17379" x="2901950" y="3111500"/>
          <p14:tracePt t="17397" x="2901950" y="3130550"/>
          <p14:tracePt t="17398" x="2901950" y="3149600"/>
          <p14:tracePt t="17414" x="2882900" y="3168650"/>
          <p14:tracePt t="17430" x="2844800" y="3213100"/>
          <p14:tracePt t="17447" x="2800350" y="3232150"/>
          <p14:tracePt t="17463" x="2736850" y="3251200"/>
          <p14:tracePt t="17480" x="2679700" y="3276600"/>
          <p14:tracePt t="17496" x="2616200" y="3295650"/>
          <p14:tracePt t="17512" x="2552700" y="3295650"/>
          <p14:tracePt t="17529" x="2514600" y="3276600"/>
          <p14:tracePt t="17546" x="2489200" y="3232150"/>
          <p14:tracePt t="17563" x="2470150" y="3194050"/>
          <p14:tracePt t="20963" x="2451100" y="3194050"/>
          <p14:tracePt t="20970" x="2406650" y="3168650"/>
          <p14:tracePt t="20978" x="2349500" y="3149600"/>
          <p14:tracePt t="20986" x="2286000" y="3130550"/>
          <p14:tracePt t="20994" x="2247900" y="3111500"/>
          <p14:tracePt t="21003" x="2203450" y="3086100"/>
          <p14:tracePt t="21013" x="2165350" y="3067050"/>
          <p14:tracePt t="21030" x="2038350" y="3009900"/>
          <p14:tracePt t="21046" x="1974850" y="2984500"/>
          <p14:tracePt t="21063" x="1917700" y="2965450"/>
          <p14:tracePt t="21080" x="1892300" y="2946400"/>
          <p14:tracePt t="21113" x="1873250" y="2946400"/>
          <p14:tracePt t="21406" x="1892300" y="2946400"/>
          <p14:tracePt t="21414" x="1936750" y="2946400"/>
          <p14:tracePt t="21423" x="1955800" y="2946400"/>
          <p14:tracePt t="21431" x="2019300" y="2946400"/>
          <p14:tracePt t="21439" x="2082800" y="2946400"/>
          <p14:tracePt t="21447" x="2139950" y="2946400"/>
          <p14:tracePt t="21463" x="2222500" y="2946400"/>
          <p14:tracePt t="21464" x="2305050" y="2946400"/>
          <p14:tracePt t="21480" x="2489200" y="2946400"/>
          <p14:tracePt t="21499" x="2597150" y="2946400"/>
          <p14:tracePt t="21513" x="2717800" y="2946400"/>
          <p14:tracePt t="21530" x="2800350" y="2946400"/>
          <p14:tracePt t="21546" x="2844800" y="2946400"/>
          <p14:tracePt t="21563" x="2863850" y="2946400"/>
          <p14:tracePt t="21579" x="2882900" y="2946400"/>
          <p14:tracePt t="21729" x="2882900" y="2965450"/>
          <p14:tracePt t="21746" x="2863850" y="2984500"/>
          <p14:tracePt t="21762" x="2844800" y="3009900"/>
          <p14:tracePt t="21770" x="2819400" y="3028950"/>
          <p14:tracePt t="21778" x="2800350" y="3048000"/>
          <p14:tracePt t="21786" x="2800350" y="3067050"/>
          <p14:tracePt t="21794" x="2781300" y="3086100"/>
          <p14:tracePt t="21802" x="2762250" y="3111500"/>
          <p14:tracePt t="21813" x="2736850" y="3130550"/>
          <p14:tracePt t="21829" x="2717800" y="3194050"/>
          <p14:tracePt t="21846" x="2679700" y="3232150"/>
          <p14:tracePt t="21863" x="2616200" y="3295650"/>
          <p14:tracePt t="21880" x="2571750" y="3359150"/>
          <p14:tracePt t="21897" x="2533650" y="3416300"/>
          <p14:tracePt t="21913" x="2470150" y="3498850"/>
          <p14:tracePt t="21929" x="2451100" y="3524250"/>
          <p14:tracePt t="21930" x="2406650" y="3562350"/>
          <p14:tracePt t="21947" x="2387600" y="3606800"/>
          <p14:tracePt t="21949" x="2349500" y="3663950"/>
          <p14:tracePt t="21964" x="2286000" y="3727450"/>
          <p14:tracePt t="21980" x="2247900" y="3790950"/>
          <p14:tracePt t="21996" x="2203450" y="3848100"/>
          <p14:tracePt t="22013" x="2165350" y="3911600"/>
          <p14:tracePt t="22030" x="2120900" y="3956050"/>
          <p14:tracePt t="22046" x="2101850" y="4013200"/>
          <p14:tracePt t="22069" x="2057400" y="4057650"/>
          <p14:tracePt t="22070" x="2057400" y="4076700"/>
          <p14:tracePt t="22080" x="2038350" y="4095750"/>
          <p14:tracePt t="22096" x="2019300" y="4140200"/>
          <p14:tracePt t="22113" x="2019300" y="4178300"/>
          <p14:tracePt t="22130" x="2000250" y="4222750"/>
          <p14:tracePt t="22146" x="2000250" y="4241800"/>
          <p14:tracePt t="22163" x="1974850" y="4260850"/>
          <p14:tracePt t="22179" x="1974850" y="4286250"/>
          <p14:tracePt t="22181" x="1974850" y="4305300"/>
          <p14:tracePt t="22197" x="1955800" y="4305300"/>
          <p14:tracePt t="22213" x="1955800" y="4324350"/>
          <p14:tracePt t="22545" x="1955800" y="4305300"/>
          <p14:tracePt t="22553" x="1955800" y="4260850"/>
          <p14:tracePt t="22561" x="1955800" y="4203700"/>
          <p14:tracePt t="22569" x="1974850" y="4140200"/>
          <p14:tracePt t="22577" x="1974850" y="4057650"/>
          <p14:tracePt t="22585" x="2000250" y="3994150"/>
          <p14:tracePt t="22596" x="2000250" y="3956050"/>
          <p14:tracePt t="22613" x="2000250" y="3829050"/>
          <p14:tracePt t="22630" x="2000250" y="3746500"/>
          <p14:tracePt t="22649" x="2000250" y="3708400"/>
          <p14:tracePt t="22651" x="2000250" y="3689350"/>
          <p14:tracePt t="22680" x="2000250" y="3663950"/>
          <p14:tracePt t="22713" x="2000250" y="3644900"/>
          <p14:tracePt t="22764" x="1974850" y="3644900"/>
          <p14:tracePt t="22989" x="2000250" y="3644900"/>
          <p14:tracePt t="23005" x="2019300" y="3644900"/>
          <p14:tracePt t="23013" x="2038350" y="3644900"/>
          <p14:tracePt t="23022" x="2082800" y="3663950"/>
          <p14:tracePt t="23030" x="2120900" y="3663950"/>
          <p14:tracePt t="23038" x="2139950" y="3663950"/>
          <p14:tracePt t="23046" x="2203450" y="3663950"/>
          <p14:tracePt t="23054" x="2222500" y="3663950"/>
          <p14:tracePt t="23064" x="2324100" y="3689350"/>
          <p14:tracePt t="23080" x="2387600" y="3689350"/>
          <p14:tracePt t="23096" x="2489200" y="3689350"/>
          <p14:tracePt t="23114" x="2552700" y="3689350"/>
          <p14:tracePt t="23130" x="2616200" y="3708400"/>
          <p14:tracePt t="23150" x="2635250" y="3708400"/>
          <p14:tracePt t="23180" x="2654300" y="3708400"/>
          <p14:tracePt t="23231" x="2654300" y="3727450"/>
          <p14:tracePt t="23256" x="2654300" y="3746500"/>
          <p14:tracePt t="23272" x="2654300" y="3771900"/>
          <p14:tracePt t="23280" x="2654300" y="3790950"/>
          <p14:tracePt t="23288" x="2654300" y="3810000"/>
          <p14:tracePt t="23296" x="2654300" y="3829050"/>
          <p14:tracePt t="23313" x="2654300" y="3848100"/>
          <p14:tracePt t="23330" x="2654300" y="3892550"/>
          <p14:tracePt t="23349" x="2654300" y="3956050"/>
          <p14:tracePt t="23363" x="2654300" y="3994150"/>
          <p14:tracePt t="23380" x="2635250" y="4013200"/>
          <p14:tracePt t="23396" x="2635250" y="4057650"/>
          <p14:tracePt t="23413" x="2616200" y="4095750"/>
          <p14:tracePt t="23430" x="2616200" y="4140200"/>
          <p14:tracePt t="23446" x="2597150" y="4178300"/>
          <p14:tracePt t="23463" x="2597150" y="4203700"/>
          <p14:tracePt t="23479" x="2571750" y="4222750"/>
          <p14:tracePt t="23496" x="2571750" y="4241800"/>
          <p14:tracePt t="23513" x="2571750" y="4260850"/>
          <p14:tracePt t="23516" x="2552700" y="4260850"/>
          <p14:tracePt t="23530" x="2552700" y="4286250"/>
          <p14:tracePt t="23548" x="2533650" y="4305300"/>
          <p14:tracePt t="23571" x="2514600" y="4324350"/>
          <p14:tracePt t="23580" x="2489200" y="4324350"/>
          <p14:tracePt t="23596" x="2470150" y="4324350"/>
          <p14:tracePt t="23881" x="2470150" y="4368800"/>
          <p14:tracePt t="23890" x="2451100" y="4406900"/>
          <p14:tracePt t="23898" x="2432050" y="4451350"/>
          <p14:tracePt t="23906" x="2406650" y="4508500"/>
          <p14:tracePt t="23914" x="2387600" y="4572000"/>
          <p14:tracePt t="23922" x="2368550" y="4635500"/>
          <p14:tracePt t="23933" x="2324100" y="4718050"/>
          <p14:tracePt t="23946" x="2305050" y="4800600"/>
          <p14:tracePt t="23963" x="2266950" y="4921250"/>
          <p14:tracePt t="23980" x="2222500" y="5022850"/>
          <p14:tracePt t="23997" x="2203450" y="5105400"/>
          <p14:tracePt t="24013" x="2184400" y="5168900"/>
          <p14:tracePt t="24030" x="2184400" y="5213350"/>
          <p14:tracePt t="24046" x="2165350" y="5251450"/>
          <p14:tracePt t="24063" x="2165350" y="5270500"/>
          <p14:tracePt t="24080" x="2139950" y="5295900"/>
          <p14:tracePt t="24113" x="2139950" y="5314950"/>
          <p14:tracePt t="24165" x="2120900" y="5314950"/>
          <p14:tracePt t="24181" x="2120900" y="5334000"/>
          <p14:tracePt t="24214" x="2101850" y="5353050"/>
          <p14:tracePt t="24246" x="2101850" y="5372100"/>
          <p14:tracePt t="24263" x="2082800" y="5372100"/>
          <p14:tracePt t="24334" x="2082800" y="5397500"/>
          <p14:tracePt t="24762" x="2082800" y="5372100"/>
          <p14:tracePt t="24778" x="2082800" y="5353050"/>
          <p14:tracePt t="24786" x="2057400" y="5353050"/>
          <p14:tracePt t="24794" x="2057400" y="5334000"/>
          <p14:tracePt t="24802" x="2057400" y="5314950"/>
          <p14:tracePt t="24818" x="2038350" y="5295900"/>
          <p14:tracePt t="24827" x="2038350" y="5270500"/>
          <p14:tracePt t="24843" x="2019300" y="5270500"/>
          <p14:tracePt t="24859" x="2019300" y="5251450"/>
          <p14:tracePt t="25093" x="2000250" y="5251450"/>
          <p14:tracePt t="25529" x="2000250" y="5232400"/>
          <p14:tracePt t="25554" x="1974850" y="5213350"/>
          <p14:tracePt t="25577" x="1974850" y="5187950"/>
          <p14:tracePt t="25585" x="1955800" y="5187950"/>
          <p14:tracePt t="25602" x="1955800" y="5168900"/>
          <p14:tracePt t="25779" x="1974850" y="5168900"/>
          <p14:tracePt t="25787" x="2000250" y="5168900"/>
          <p14:tracePt t="25796" x="2019300" y="5168900"/>
          <p14:tracePt t="25803" x="2038350" y="5168900"/>
          <p14:tracePt t="25813" x="2082800" y="5168900"/>
          <p14:tracePt t="25820" x="2101850" y="5168900"/>
          <p14:tracePt t="25830" x="2120900" y="5168900"/>
          <p14:tracePt t="25847" x="2165350" y="5168900"/>
          <p14:tracePt t="25863" x="2203450" y="5168900"/>
          <p14:tracePt t="25880" x="2247900" y="5168900"/>
          <p14:tracePt t="25897" x="2266950" y="5168900"/>
          <p14:tracePt t="25914" x="2286000" y="5187950"/>
          <p14:tracePt t="25931" x="2324100" y="5187950"/>
          <p14:tracePt t="25963" x="2349500" y="5187950"/>
          <p14:tracePt t="25980" x="2368550" y="5187950"/>
          <p14:tracePt t="26014" x="2387600" y="5187950"/>
          <p14:tracePt t="26030" x="2406650" y="5187950"/>
          <p14:tracePt t="26078" x="2432050" y="5187950"/>
          <p14:tracePt t="26111" x="2451100" y="5187950"/>
          <p14:tracePt t="26135" x="2470150" y="5187950"/>
          <p14:tracePt t="26361" x="2489200" y="5187950"/>
          <p14:tracePt t="26377" x="2489200" y="5168900"/>
          <p14:tracePt t="26393" x="2489200" y="5149850"/>
          <p14:tracePt t="26401" x="2514600" y="5149850"/>
          <p14:tracePt t="26409" x="2514600" y="5130800"/>
          <p14:tracePt t="26417" x="2533650" y="5105400"/>
          <p14:tracePt t="26433" x="2552700" y="5086350"/>
          <p14:tracePt t="26442" x="2552700" y="5067300"/>
          <p14:tracePt t="26450" x="2571750" y="5067300"/>
          <p14:tracePt t="26463" x="2571750" y="5048250"/>
          <p14:tracePt t="26480" x="2597150" y="5048250"/>
          <p14:tracePt t="26496" x="2597150" y="5022850"/>
          <p14:tracePt t="26716" x="2571750" y="5022850"/>
          <p14:tracePt t="26732" x="2552700" y="5022850"/>
          <p14:tracePt t="26749" x="2533650" y="5022850"/>
          <p14:tracePt t="26757" x="2533650" y="5048250"/>
          <p14:tracePt t="26765" x="2514600" y="5048250"/>
          <p14:tracePt t="26773" x="2489200" y="5067300"/>
          <p14:tracePt t="26781" x="2470150" y="5067300"/>
          <p14:tracePt t="26797" x="2451100" y="5086350"/>
          <p14:tracePt t="26805" x="2432050" y="5086350"/>
          <p14:tracePt t="26813" x="2432050" y="5105400"/>
          <p14:tracePt t="26830" x="2406650" y="5105400"/>
          <p14:tracePt t="26847" x="2387600" y="5130800"/>
          <p14:tracePt t="26886" x="2368550" y="5130800"/>
          <p14:tracePt t="26918" x="2349500" y="5130800"/>
          <p14:tracePt t="26935" x="2324100" y="5130800"/>
          <p14:tracePt t="26950" x="2305050" y="5130800"/>
          <p14:tracePt t="26981" x="2286000" y="5130800"/>
          <p14:tracePt t="26997" x="2266950" y="5130800"/>
          <p14:tracePt t="27013" x="2247900" y="5130800"/>
          <p14:tracePt t="27030" x="2222500" y="5086350"/>
          <p14:tracePt t="27033" x="2203450" y="5086350"/>
          <p14:tracePt t="27048" x="2184400" y="5067300"/>
          <p14:tracePt t="27063" x="2184400" y="5048250"/>
          <p14:tracePt t="27065" x="2165350" y="5048250"/>
          <p14:tracePt t="27080" x="2139950" y="5022850"/>
          <p14:tracePt t="27097" x="2120900" y="5003800"/>
          <p14:tracePt t="27130" x="2101850" y="5003800"/>
          <p14:tracePt t="27152" x="2101850" y="4984750"/>
          <p14:tracePt t="27209" x="2082800" y="4984750"/>
          <p14:tracePt t="27435" x="2082800" y="4965700"/>
          <p14:tracePt t="27475" x="2101850" y="4965700"/>
          <p14:tracePt t="27532" x="2120900" y="4965700"/>
          <p14:tracePt t="27564" x="2139950" y="4965700"/>
          <p14:tracePt t="27580" x="2165350" y="4965700"/>
          <p14:tracePt t="27605" x="2184400" y="4965700"/>
          <p14:tracePt t="27661" x="2203450" y="4965700"/>
          <p14:tracePt t="27734" x="2203450" y="4984750"/>
          <p14:tracePt t="27742" x="2222500" y="4984750"/>
          <p14:tracePt t="27758" x="2247900" y="4984750"/>
          <p14:tracePt t="27774" x="2266950" y="4984750"/>
          <p14:tracePt t="27782" x="2266950" y="5003800"/>
          <p14:tracePt t="27790" x="2286000" y="5003800"/>
          <p14:tracePt t="27806" x="2305050" y="5003800"/>
          <p14:tracePt t="27823" x="2305050" y="5022850"/>
          <p14:tracePt t="27831" x="2324100" y="5022850"/>
          <p14:tracePt t="27863" x="2349500" y="5022850"/>
          <p14:tracePt t="28105" x="2368550" y="5022850"/>
          <p14:tracePt t="28113" x="2387600" y="5022850"/>
          <p14:tracePt t="28130" x="2406650" y="5022850"/>
          <p14:tracePt t="28138" x="2432050" y="5022850"/>
          <p14:tracePt t="28146" x="2470150" y="5048250"/>
          <p14:tracePt t="28154" x="2489200" y="5048250"/>
          <p14:tracePt t="28162" x="2514600" y="5048250"/>
          <p14:tracePt t="28170" x="2533650" y="5067300"/>
          <p14:tracePt t="28200" x="2571750" y="5067300"/>
          <p14:tracePt t="28213" x="2597150" y="5086350"/>
          <p14:tracePt t="28230" x="2616200" y="5086350"/>
          <p14:tracePt t="28247" x="2635250" y="5086350"/>
          <p14:tracePt t="28280" x="2654300" y="5086350"/>
          <p14:tracePt t="30771" x="2679700" y="5086350"/>
          <p14:tracePt t="30781" x="2781300" y="5067300"/>
          <p14:tracePt t="30788" x="2901950" y="5022850"/>
          <p14:tracePt t="30797" x="3048000" y="4965700"/>
          <p14:tracePt t="30803" x="3194050" y="4902200"/>
          <p14:tracePt t="30814" x="3441700" y="4800600"/>
          <p14:tracePt t="30820" x="3663950" y="4737100"/>
          <p14:tracePt t="30830" x="3892550" y="4654550"/>
          <p14:tracePt t="30847" x="4425950" y="4552950"/>
          <p14:tracePt t="30863" x="4800600" y="4508500"/>
          <p14:tracePt t="30880" x="5187950" y="4508500"/>
          <p14:tracePt t="30898" x="5416550" y="4508500"/>
          <p14:tracePt t="30914" x="5619750" y="4508500"/>
          <p14:tracePt t="30931" x="5727700" y="4508500"/>
          <p14:tracePt t="30947" x="5765800" y="4508500"/>
          <p14:tracePt t="30948" x="5784850" y="4508500"/>
          <p14:tracePt t="30949" x="5810250" y="4508500"/>
          <p14:tracePt t="30964" x="5829300" y="4489450"/>
          <p14:tracePt t="30980" x="5829300" y="4470400"/>
          <p14:tracePt t="30981" x="5829300" y="4451350"/>
          <p14:tracePt t="32088" x="5848350" y="4368800"/>
          <p14:tracePt t="32096" x="5892800" y="4222750"/>
          <p14:tracePt t="32104" x="5930900" y="4076700"/>
          <p14:tracePt t="32112" x="5994400" y="3930650"/>
          <p14:tracePt t="32120" x="6057900" y="3727450"/>
          <p14:tracePt t="32128" x="6134100" y="3524250"/>
          <p14:tracePt t="32136" x="6178550" y="3416300"/>
          <p14:tracePt t="32147" x="6261100" y="3232150"/>
          <p14:tracePt t="32163" x="6381750" y="2927350"/>
          <p14:tracePt t="32180" x="6464300" y="2800350"/>
          <p14:tracePt t="32197" x="6527800" y="2679700"/>
          <p14:tracePt t="32214" x="6572250" y="2616200"/>
          <p14:tracePt t="32230" x="6610350" y="2571750"/>
          <p14:tracePt t="32247" x="6610350" y="2533650"/>
          <p14:tracePt t="32794" x="6572250" y="2571750"/>
          <p14:tracePt t="32802" x="6527800" y="2616200"/>
          <p14:tracePt t="32810" x="6464300" y="2679700"/>
          <p14:tracePt t="32818" x="6407150" y="2736850"/>
          <p14:tracePt t="32826" x="6343650" y="2819400"/>
          <p14:tracePt t="32848" x="6178550" y="2965450"/>
          <p14:tracePt t="32851" x="6096000" y="3048000"/>
          <p14:tracePt t="32864" x="6032500" y="3130550"/>
          <p14:tracePt t="32880" x="5892800" y="3314700"/>
          <p14:tracePt t="32897" x="5765800" y="3479800"/>
          <p14:tracePt t="32913" x="5746750" y="3498850"/>
          <p14:tracePt t="32915" x="5702300" y="3581400"/>
          <p14:tracePt t="32916" x="5664200" y="3625850"/>
          <p14:tracePt t="32936" x="5619750" y="3708400"/>
          <p14:tracePt t="32947" x="5600700" y="3708400"/>
          <p14:tracePt t="32963" x="5600700" y="3727450"/>
          <p14:tracePt t="32965" x="5581650" y="3746500"/>
          <p14:tracePt t="32980" x="5562600" y="3746500"/>
          <p14:tracePt t="33343" x="5518150" y="3746500"/>
          <p14:tracePt t="33351" x="5499100" y="3790950"/>
          <p14:tracePt t="33360" x="5480050" y="3790950"/>
          <p14:tracePt t="33368" x="5435600" y="3810000"/>
          <p14:tracePt t="33376" x="5397500" y="3829050"/>
          <p14:tracePt t="33384" x="5353050" y="3848100"/>
          <p14:tracePt t="33397" x="5295900" y="3892550"/>
          <p14:tracePt t="33414" x="5213350" y="3956050"/>
          <p14:tracePt t="33430" x="5149850" y="3975100"/>
          <p14:tracePt t="33431" x="5086350" y="4013200"/>
          <p14:tracePt t="33448" x="5048250" y="4038600"/>
          <p14:tracePt t="33449" x="4921250" y="4095750"/>
          <p14:tracePt t="33465" x="4800600" y="4159250"/>
          <p14:tracePt t="33480" x="4756150" y="4203700"/>
          <p14:tracePt t="33482" x="4692650" y="4241800"/>
          <p14:tracePt t="33497" x="4591050" y="4343400"/>
          <p14:tracePt t="33514" x="4508500" y="4451350"/>
          <p14:tracePt t="33530" x="4425950" y="4552950"/>
          <p14:tracePt t="33548" x="4343400" y="4673600"/>
          <p14:tracePt t="33567" x="4260850" y="4838700"/>
          <p14:tracePt t="33581" x="4178300" y="5003800"/>
          <p14:tracePt t="33597" x="4095750" y="5149850"/>
          <p14:tracePt t="33614" x="4013200" y="5295900"/>
          <p14:tracePt t="33630" x="3930650" y="5416550"/>
          <p14:tracePt t="33647" x="3848100" y="5499100"/>
          <p14:tracePt t="33664" x="3746500" y="5562600"/>
          <p14:tracePt t="33680" x="3689350" y="5600700"/>
          <p14:tracePt t="33681" x="3625850" y="5619750"/>
          <p14:tracePt t="33696" x="3543300" y="5645150"/>
          <p14:tracePt t="33698" x="3479800" y="5645150"/>
          <p14:tracePt t="33699" x="3378200" y="5664200"/>
          <p14:tracePt t="33714" x="3295650" y="5664200"/>
          <p14:tracePt t="33730" x="3213100" y="5664200"/>
          <p14:tracePt t="33732" x="3111500" y="5664200"/>
          <p14:tracePt t="33733" x="3028950" y="5664200"/>
          <p14:tracePt t="33748" x="2946400" y="5664200"/>
          <p14:tracePt t="33749" x="2844800" y="5664200"/>
          <p14:tracePt t="33764" x="2679700" y="5664200"/>
          <p14:tracePt t="33781" x="2597150" y="5664200"/>
          <p14:tracePt t="34078" x="2571750" y="5645150"/>
          <p14:tracePt t="34086" x="2552700" y="5600700"/>
          <p14:tracePt t="34094" x="2533650" y="5562600"/>
          <p14:tracePt t="34103" x="2514600" y="5518150"/>
          <p14:tracePt t="34111" x="2470150" y="5454650"/>
          <p14:tracePt t="34119" x="2432050" y="5372100"/>
          <p14:tracePt t="34131" x="2432050" y="5334000"/>
          <p14:tracePt t="34147" x="2387600" y="5232400"/>
          <p14:tracePt t="34164" x="2349500" y="5130800"/>
          <p14:tracePt t="34180" x="2305050" y="5086350"/>
          <p14:tracePt t="34198" x="2286000" y="5048250"/>
          <p14:tracePt t="34214" x="2286000" y="5022850"/>
          <p14:tracePt t="34215" x="2266950" y="5022850"/>
          <p14:tracePt t="34217" x="2266950" y="5003800"/>
          <p14:tracePt t="34246" x="2247900" y="4984750"/>
          <p14:tracePt t="34280" x="2222500" y="4965700"/>
          <p14:tracePt t="34314" x="2203450" y="4965700"/>
          <p14:tracePt t="34347" x="2184400" y="4940300"/>
          <p14:tracePt t="34409" x="2184400" y="4921250"/>
          <p14:tracePt t="34442" x="2184400" y="4902200"/>
          <p14:tracePt t="34450" x="2203450" y="4902200"/>
          <p14:tracePt t="34458" x="2222500" y="4902200"/>
          <p14:tracePt t="34474" x="2222500" y="4883150"/>
          <p14:tracePt t="34482" x="2247900" y="4883150"/>
          <p14:tracePt t="34498" x="2266950" y="4883150"/>
          <p14:tracePt t="34515" x="2286000" y="4883150"/>
          <p14:tracePt t="34531" x="2305050" y="4883150"/>
          <p14:tracePt t="34539" x="2324100" y="4883150"/>
          <p14:tracePt t="34547" x="2349500" y="4883150"/>
          <p14:tracePt t="34564" x="2451100" y="4883150"/>
          <p14:tracePt t="34580" x="2514600" y="4883150"/>
          <p14:tracePt t="34597" x="2616200" y="4902200"/>
          <p14:tracePt t="34614" x="2698750" y="4921250"/>
          <p14:tracePt t="34630" x="2781300" y="4921250"/>
          <p14:tracePt t="34647" x="2819400" y="4940300"/>
          <p14:tracePt t="34664" x="2844800" y="4940300"/>
          <p14:tracePt t="34680" x="2882900" y="4940300"/>
          <p14:tracePt t="34951" x="2901950" y="4940300"/>
          <p14:tracePt t="34959" x="3028950" y="4940300"/>
          <p14:tracePt t="34967" x="3168650" y="4921250"/>
          <p14:tracePt t="34975" x="3359150" y="4902200"/>
          <p14:tracePt t="34983" x="3581400" y="4857750"/>
          <p14:tracePt t="34991" x="3848100" y="4838700"/>
          <p14:tracePt t="35001" x="4140200" y="4819650"/>
          <p14:tracePt t="35014" x="4406900" y="4819650"/>
          <p14:tracePt t="35030" x="4718050" y="4819650"/>
          <p14:tracePt t="35032" x="4984750" y="4819650"/>
          <p14:tracePt t="35033" x="5251450" y="4819650"/>
          <p14:tracePt t="35047" x="5353050" y="4819650"/>
          <p14:tracePt t="35048" x="5562600" y="4819650"/>
          <p14:tracePt t="35064" x="5892800" y="4857750"/>
          <p14:tracePt t="35080" x="6032500" y="4883150"/>
          <p14:tracePt t="35097" x="6159500" y="4902200"/>
          <p14:tracePt t="35113" x="6216650" y="4902200"/>
          <p14:tracePt t="35131" x="6242050" y="4902200"/>
          <p14:tracePt t="35451" x="6216650" y="4902200"/>
          <p14:tracePt t="35467" x="6178550" y="4921250"/>
          <p14:tracePt t="35475" x="6134100" y="4921250"/>
          <p14:tracePt t="35484" x="6096000" y="4940300"/>
          <p14:tracePt t="35491" x="6057900" y="4940300"/>
          <p14:tracePt t="35500" x="6013450" y="4965700"/>
          <p14:tracePt t="35508" x="5975350" y="4965700"/>
          <p14:tracePt t="35518" x="5949950" y="4984750"/>
          <p14:tracePt t="35530" x="5911850" y="5003800"/>
          <p14:tracePt t="35547" x="5867400" y="5003800"/>
          <p14:tracePt t="35548" x="5848350" y="5022850"/>
          <p14:tracePt t="35550" x="5829300" y="5022850"/>
          <p14:tracePt t="35564" x="5810250" y="5048250"/>
          <p14:tracePt t="35580" x="5784850" y="5048250"/>
          <p14:tracePt t="35582" x="5765800" y="5067300"/>
          <p14:tracePt t="35597" x="5746750" y="5067300"/>
          <p14:tracePt t="35614" x="5727700" y="5086350"/>
          <p14:tracePt t="35630" x="5702300" y="5086350"/>
          <p14:tracePt t="35647" x="5664200" y="5105400"/>
          <p14:tracePt t="43198" x="5645150" y="5105400"/>
          <p14:tracePt t="43205" x="5600700" y="5105400"/>
          <p14:tracePt t="43213" x="5518150" y="5067300"/>
          <p14:tracePt t="43221" x="5372100" y="4984750"/>
          <p14:tracePt t="43231" x="5213350" y="4902200"/>
          <p14:tracePt t="43238" x="5022850" y="4800600"/>
          <p14:tracePt t="43247" x="4800600" y="4673600"/>
          <p14:tracePt t="43264" x="4038600" y="4260850"/>
          <p14:tracePt t="43281" x="3479800" y="3975100"/>
          <p14:tracePt t="43297" x="2819400" y="3606800"/>
          <p14:tracePt t="43314" x="2387600" y="3397250"/>
          <p14:tracePt t="43331" x="1936750" y="3194050"/>
          <p14:tracePt t="43348" x="1625600" y="3048000"/>
          <p14:tracePt t="43364" x="1460500" y="2984500"/>
          <p14:tracePt t="43381" x="1339850" y="2927350"/>
          <p14:tracePt t="43397" x="1276350" y="2863850"/>
          <p14:tracePt t="43416" x="1257300" y="2844800"/>
          <p14:tracePt t="43682" x="1257300" y="2863850"/>
          <p14:tracePt t="43690" x="1295400" y="2901950"/>
          <p14:tracePt t="43698" x="1403350" y="3028950"/>
          <p14:tracePt t="43706" x="1524000" y="3130550"/>
          <p14:tracePt t="43714" x="1644650" y="3251200"/>
          <p14:tracePt t="43722" x="1771650" y="3397250"/>
          <p14:tracePt t="43731" x="1892300" y="3543300"/>
          <p14:tracePt t="43755" x="2247900" y="3892550"/>
          <p14:tracePt t="43764" x="2349500" y="3994150"/>
          <p14:tracePt t="43781" x="2470150" y="4121150"/>
          <p14:tracePt t="43797" x="2597150" y="4203700"/>
          <p14:tracePt t="43818" x="2654300" y="4241800"/>
          <p14:tracePt t="43830" x="2654300" y="4260850"/>
          <p14:tracePt t="44150" x="2654300" y="4241800"/>
          <p14:tracePt t="44158" x="2654300" y="4222750"/>
          <p14:tracePt t="44166" x="2654300" y="4178300"/>
          <p14:tracePt t="44174" x="2679700" y="4121150"/>
          <p14:tracePt t="44183" x="2698750" y="4076700"/>
          <p14:tracePt t="44190" x="2717800" y="4038600"/>
          <p14:tracePt t="44199" x="2736850" y="3994150"/>
          <p14:tracePt t="44215" x="2762250" y="3956050"/>
          <p14:tracePt t="44216" x="2762250" y="3911600"/>
          <p14:tracePt t="44231" x="2781300" y="3892550"/>
          <p14:tracePt t="44232" x="2781300" y="3873500"/>
          <p14:tracePt t="44248" x="2781300" y="3848100"/>
          <p14:tracePt t="44264" x="2800350" y="3848100"/>
          <p14:tracePt t="44281" x="2800350" y="3829050"/>
          <p14:tracePt t="44360" x="2819400" y="3829050"/>
          <p14:tracePt t="44368" x="2863850" y="3829050"/>
          <p14:tracePt t="44376" x="2901950" y="3829050"/>
          <p14:tracePt t="44384" x="2965450" y="3829050"/>
          <p14:tracePt t="44393" x="3048000" y="3829050"/>
          <p14:tracePt t="44404" x="3149600" y="3829050"/>
          <p14:tracePt t="44414" x="3333750" y="3829050"/>
          <p14:tracePt t="44431" x="3498850" y="3810000"/>
          <p14:tracePt t="44432" x="3708400" y="3810000"/>
          <p14:tracePt t="44434" x="3892550" y="3790950"/>
          <p14:tracePt t="44450" x="4368800" y="3790950"/>
          <p14:tracePt t="44465" x="4610100" y="3790950"/>
          <p14:tracePt t="44466" x="4737100" y="3790950"/>
          <p14:tracePt t="44481" x="4965700" y="3790950"/>
          <p14:tracePt t="44483" x="5187950" y="3810000"/>
          <p14:tracePt t="44498" x="5537200" y="3848100"/>
          <p14:tracePt t="44514" x="5829300" y="3892550"/>
          <p14:tracePt t="44531" x="6013450" y="3911600"/>
          <p14:tracePt t="44555" x="6159500" y="3911600"/>
          <p14:tracePt t="44565" x="6197600" y="3911600"/>
          <p14:tracePt t="44978" x="6178550" y="3911600"/>
          <p14:tracePt t="44986" x="6159500" y="3911600"/>
          <p14:tracePt t="44994" x="6134100" y="3911600"/>
          <p14:tracePt t="45002" x="6096000" y="3911600"/>
          <p14:tracePt t="45010" x="6076950" y="3892550"/>
          <p14:tracePt t="45018" x="6032500" y="3892550"/>
          <p14:tracePt t="45031" x="6013450" y="3892550"/>
          <p14:tracePt t="45055" x="5930900" y="3873500"/>
          <p14:tracePt t="45081" x="5892800" y="3848100"/>
          <p14:tracePt t="45098" x="5867400" y="3848100"/>
          <p14:tracePt t="45600" x="5848350" y="3848100"/>
          <p14:tracePt t="45608" x="5829300" y="3848100"/>
          <p14:tracePt t="45616" x="5784850" y="3848100"/>
          <p14:tracePt t="45624" x="5765800" y="3848100"/>
          <p14:tracePt t="45632" x="5727700" y="3873500"/>
          <p14:tracePt t="45640" x="5702300" y="3873500"/>
          <p14:tracePt t="45648" x="5683250" y="3892550"/>
          <p14:tracePt t="45664" x="5645150" y="3892550"/>
          <p14:tracePt t="45681" x="5619750" y="3892550"/>
          <p14:tracePt t="45705" x="5619750" y="3911600"/>
          <p14:tracePt t="45707" x="5600700" y="3911600"/>
          <p14:tracePt t="50366" x="5581650" y="3911600"/>
          <p14:tracePt t="50374" x="5537200" y="3892550"/>
          <p14:tracePt t="50382" x="5499100" y="3848100"/>
          <p14:tracePt t="50390" x="5454650" y="3810000"/>
          <p14:tracePt t="50398" x="5397500" y="3746500"/>
          <p14:tracePt t="50406" x="5314950" y="3708400"/>
          <p14:tracePt t="50415" x="5251450" y="3663950"/>
          <p14:tracePt t="50432" x="5105400" y="3562350"/>
          <p14:tracePt t="50448" x="4940300" y="3498850"/>
          <p14:tracePt t="50464" x="4800600" y="3441700"/>
          <p14:tracePt t="50481" x="4654550" y="3378200"/>
          <p14:tracePt t="50498" x="4552950" y="3333750"/>
          <p14:tracePt t="50514" x="4425950" y="3251200"/>
          <p14:tracePt t="50531" x="4324350" y="3232150"/>
          <p14:tracePt t="50548" x="4260850" y="3194050"/>
          <p14:tracePt t="50564" x="4222750" y="3194050"/>
          <p14:tracePt t="50581" x="4178300" y="3194050"/>
          <p14:tracePt t="50947" x="4159250" y="3194050"/>
          <p14:tracePt t="50955" x="4121150" y="3194050"/>
          <p14:tracePt t="50964" x="3994150" y="3194050"/>
          <p14:tracePt t="50972" x="3873500" y="3149600"/>
          <p14:tracePt t="50981" x="3727450" y="3130550"/>
          <p14:tracePt t="50988" x="3562350" y="3086100"/>
          <p14:tracePt t="50998" x="3460750" y="3048000"/>
          <p14:tracePt t="51015" x="3130550" y="2984500"/>
          <p14:tracePt t="51031" x="2819400" y="2901950"/>
          <p14:tracePt t="51048" x="2571750" y="2863850"/>
          <p14:tracePt t="51065" x="2451100" y="2844800"/>
          <p14:tracePt t="51081" x="2305050" y="2819400"/>
          <p14:tracePt t="51098" x="2222500" y="2819400"/>
          <p14:tracePt t="51114" x="2165350" y="2819400"/>
          <p14:tracePt t="51131" x="2120900" y="2819400"/>
          <p14:tracePt t="51148" x="2082800" y="2819400"/>
          <p14:tracePt t="51164" x="2057400" y="2819400"/>
          <p14:tracePt t="51166" x="2038350" y="2819400"/>
          <p14:tracePt t="51182" x="2000250" y="2819400"/>
          <p14:tracePt t="51198" x="1974850" y="2844800"/>
          <p14:tracePt t="51215" x="1936750" y="2844800"/>
          <p14:tracePt t="51231" x="1892300" y="2863850"/>
          <p14:tracePt t="51248" x="1835150" y="2863850"/>
          <p14:tracePt t="51265" x="1790700" y="2882900"/>
          <p14:tracePt t="51281" x="1752600" y="2901950"/>
          <p14:tracePt t="51298" x="1708150" y="2901950"/>
          <p14:tracePt t="51314" x="1644650" y="2927350"/>
          <p14:tracePt t="51331" x="1587500" y="2946400"/>
          <p14:tracePt t="51348" x="1543050" y="2946400"/>
          <p14:tracePt t="51365" x="1504950" y="2965450"/>
          <p14:tracePt t="51381" x="1460500" y="2965450"/>
          <p14:tracePt t="51398" x="1441450" y="2984500"/>
          <p14:tracePt t="51416" x="1422400" y="2984500"/>
          <p14:tracePt t="51432" x="1422400" y="3009900"/>
          <p14:tracePt t="51448" x="1422400" y="3028950"/>
          <p14:tracePt t="51465" x="1422400" y="3048000"/>
          <p14:tracePt t="51482" x="1504950" y="3067050"/>
          <p14:tracePt t="51499" x="1606550" y="3067050"/>
          <p14:tracePt t="51515" x="1752600" y="3067050"/>
          <p14:tracePt t="51532" x="1936750" y="3067050"/>
          <p14:tracePt t="51548" x="2165350" y="3067050"/>
          <p14:tracePt t="51565" x="2324100" y="3048000"/>
          <p14:tracePt t="51582" x="2514600" y="3048000"/>
          <p14:tracePt t="51598" x="2616200" y="3048000"/>
          <p14:tracePt t="51615" x="2736850" y="3048000"/>
          <p14:tracePt t="51631" x="2844800" y="3086100"/>
          <p14:tracePt t="51648" x="2901950" y="3111500"/>
          <p14:tracePt t="51665" x="2965450" y="3149600"/>
          <p14:tracePt t="51681" x="2984500" y="3149600"/>
          <p14:tracePt t="51683" x="2984500" y="3168650"/>
          <p14:tracePt t="51684" x="3009900" y="3194050"/>
          <p14:tracePt t="51700" x="3028950" y="3194050"/>
          <p14:tracePt t="51715" x="3028950" y="3213100"/>
          <p14:tracePt t="51731" x="3048000" y="3213100"/>
          <p14:tracePt t="51779" x="3067050" y="3232150"/>
          <p14:tracePt t="51827" x="3086100" y="3232150"/>
          <p14:tracePt t="51836" x="3086100" y="3251200"/>
          <p14:tracePt t="51941" x="3067050" y="3251200"/>
          <p14:tracePt t="51949" x="3048000" y="3251200"/>
          <p14:tracePt t="51957" x="3028950" y="3251200"/>
          <p14:tracePt t="51965" x="3009900" y="3251200"/>
          <p14:tracePt t="51973" x="2984500" y="3251200"/>
          <p14:tracePt t="51981" x="2946400" y="3251200"/>
          <p14:tracePt t="51989" x="2927350" y="3251200"/>
          <p14:tracePt t="51998" x="2901950" y="3251200"/>
          <p14:tracePt t="52015" x="2882900" y="3251200"/>
          <p14:tracePt t="52031" x="2863850" y="3251200"/>
          <p14:tracePt t="52049" x="2844800" y="3251200"/>
          <p14:tracePt t="52094" x="2882900" y="3232150"/>
          <p14:tracePt t="52102" x="2946400" y="3232150"/>
          <p14:tracePt t="52110" x="3009900" y="3213100"/>
          <p14:tracePt t="52119" x="3111500" y="3213100"/>
          <p14:tracePt t="52131" x="3232150" y="3194050"/>
          <p14:tracePt t="52148" x="3644900" y="3194050"/>
          <p14:tracePt t="52165" x="3911600" y="3194050"/>
          <p14:tracePt t="52181" x="4241800" y="3251200"/>
          <p14:tracePt t="52198" x="4533900" y="3295650"/>
          <p14:tracePt t="52214" x="4591050" y="3314700"/>
          <p14:tracePt t="52216" x="4673600" y="3314700"/>
          <p14:tracePt t="52217" x="4756150" y="3333750"/>
          <p14:tracePt t="52233" x="4883150" y="3333750"/>
          <p14:tracePt t="52248" x="4940300" y="3333750"/>
          <p14:tracePt t="52659" x="4965700" y="3295650"/>
          <p14:tracePt t="52668" x="5022850" y="3251200"/>
          <p14:tracePt t="52676" x="5067300" y="3213100"/>
          <p14:tracePt t="52684" x="5130800" y="3168650"/>
          <p14:tracePt t="52692" x="5187950" y="3130550"/>
          <p14:tracePt t="52715" x="5295900" y="3067050"/>
          <p14:tracePt t="52717" x="5353050" y="3028950"/>
          <p14:tracePt t="52724" x="5397500" y="3009900"/>
          <p14:tracePt t="52732" x="5454650" y="2984500"/>
          <p14:tracePt t="52748" x="5499100" y="2965450"/>
          <p14:tracePt t="52749" x="5518150" y="2965450"/>
          <p14:tracePt t="52765" x="5581650" y="2946400"/>
          <p14:tracePt t="52781" x="5619750" y="2946400"/>
          <p14:tracePt t="52798" x="5645150" y="2946400"/>
          <p14:tracePt t="52815" x="5664200" y="2946400"/>
          <p14:tracePt t="52831" x="5683250" y="2946400"/>
          <p14:tracePt t="52848" x="5702300" y="2946400"/>
          <p14:tracePt t="52881" x="5727700" y="2946400"/>
          <p14:tracePt t="52910" x="5746750" y="2965450"/>
          <p14:tracePt t="52942" x="5765800" y="2984500"/>
          <p14:tracePt t="52966" x="5765800" y="3009900"/>
          <p14:tracePt t="52974" x="5784850" y="3009900"/>
          <p14:tracePt t="52990" x="5810250" y="3009900"/>
          <p14:tracePt t="52999" x="5810250" y="3028950"/>
          <p14:tracePt t="53023" x="5829300" y="3028950"/>
          <p14:tracePt t="53031" x="5829300" y="3048000"/>
          <p14:tracePt t="53055" x="5848350" y="3048000"/>
          <p14:tracePt t="53071" x="5848350" y="3067050"/>
          <p14:tracePt t="53225" x="5848350" y="3086100"/>
          <p14:tracePt t="53265" x="5848350" y="3111500"/>
          <p14:tracePt t="53289" x="5829300" y="3130550"/>
          <p14:tracePt t="53305" x="5810250" y="3149600"/>
          <p14:tracePt t="53330" x="5784850" y="3149600"/>
          <p14:tracePt t="53338" x="5784850" y="3168650"/>
          <p14:tracePt t="53346" x="5765800" y="3168650"/>
          <p14:tracePt t="53378" x="5746750" y="3194050"/>
          <p14:tracePt t="53411" x="5727700" y="3194050"/>
          <p14:tracePt t="53443" x="5702300" y="3194050"/>
          <p14:tracePt t="53483" x="5702300" y="3168650"/>
          <p14:tracePt t="53548" x="5702300" y="3149600"/>
          <p14:tracePt t="53790" x="5702300" y="3130550"/>
          <p14:tracePt t="53911" x="5683250" y="3130550"/>
          <p14:tracePt t="53919" x="5683250" y="3149600"/>
          <p14:tracePt t="53928" x="5664200" y="3168650"/>
          <p14:tracePt t="53935" x="5645150" y="3194050"/>
          <p14:tracePt t="53944" x="5619750" y="3213100"/>
          <p14:tracePt t="53952" x="5600700" y="3232150"/>
          <p14:tracePt t="53965" x="5581650" y="3251200"/>
          <p14:tracePt t="53981" x="5537200" y="3314700"/>
          <p14:tracePt t="53998" x="5499100" y="3378200"/>
          <p14:tracePt t="54015" x="5454650" y="3441700"/>
          <p14:tracePt t="54031" x="5435600" y="3460750"/>
          <p14:tracePt t="54034" x="5416550" y="3524250"/>
          <p14:tracePt t="54050" x="5397500" y="3581400"/>
          <p14:tracePt t="54065" x="5372100" y="3625850"/>
          <p14:tracePt t="54081" x="5372100" y="3689350"/>
          <p14:tracePt t="54098" x="5372100" y="3727450"/>
          <p14:tracePt t="54115" x="5372100" y="3790950"/>
          <p14:tracePt t="54131" x="5372100" y="3829050"/>
          <p14:tracePt t="54149" x="5372100" y="3873500"/>
          <p14:tracePt t="54165" x="5372100" y="3911600"/>
          <p14:tracePt t="54181" x="5416550" y="3956050"/>
          <p14:tracePt t="54199" x="5435600" y="3994150"/>
          <p14:tracePt t="54215" x="5480050" y="4013200"/>
          <p14:tracePt t="54232" x="5499100" y="4057650"/>
          <p14:tracePt t="54248" x="5518150" y="4076700"/>
          <p14:tracePt t="54250" x="5537200" y="4095750"/>
          <p14:tracePt t="54267" x="5562600" y="4121150"/>
          <p14:tracePt t="54268" x="5581650" y="4121150"/>
          <p14:tracePt t="54281" x="5581650" y="4140200"/>
          <p14:tracePt t="54298" x="5600700" y="4140200"/>
          <p14:tracePt t="54299" x="5600700" y="4159250"/>
          <p14:tracePt t="54301" x="5619750" y="4159250"/>
          <p14:tracePt t="54316" x="5645150" y="4178300"/>
          <p14:tracePt t="54349" x="5664200" y="4178300"/>
          <p14:tracePt t="54864" x="5664200" y="4159250"/>
          <p14:tracePt t="54921" x="5664200" y="4140200"/>
          <p14:tracePt t="54937" x="5645150" y="4140200"/>
          <p14:tracePt t="54969" x="5645150" y="4121150"/>
          <p14:tracePt t="55066" x="5645150" y="4095750"/>
          <p14:tracePt t="55203" x="5619750" y="4076700"/>
          <p14:tracePt t="55212" x="5600700" y="4057650"/>
          <p14:tracePt t="55220" x="5581650" y="4038600"/>
          <p14:tracePt t="55227" x="5562600" y="4013200"/>
          <p14:tracePt t="55236" x="5518150" y="3975100"/>
          <p14:tracePt t="55244" x="5499100" y="3930650"/>
          <p14:tracePt t="55252" x="5480050" y="3911600"/>
          <p14:tracePt t="55265" x="5435600" y="3873500"/>
          <p14:tracePt t="55282" x="5372100" y="3810000"/>
          <p14:tracePt t="55298" x="5334000" y="3771900"/>
          <p14:tracePt t="55315" x="5295900" y="3727450"/>
          <p14:tracePt t="55317" x="5270500" y="3727450"/>
          <p14:tracePt t="55332" x="5270500" y="3708400"/>
          <p14:tracePt t="55333" x="5251450" y="3708400"/>
          <p14:tracePt t="55348" x="5251450" y="3689350"/>
          <p14:tracePt t="55365" x="5232400" y="3689350"/>
          <p14:tracePt t="55478" x="5232400" y="3663950"/>
          <p14:tracePt t="55510" x="5232400" y="3644900"/>
          <p14:tracePt t="55535" x="5232400" y="3625850"/>
          <p14:tracePt t="55551" x="5232400" y="3606800"/>
          <p14:tracePt t="55559" x="5232400" y="3581400"/>
          <p14:tracePt t="55575" x="5232400" y="3562350"/>
          <p14:tracePt t="55583" x="5251450" y="3543300"/>
          <p14:tracePt t="55599" x="5251450" y="3524250"/>
          <p14:tracePt t="55607" x="5251450" y="3498850"/>
          <p14:tracePt t="55623" x="5251450" y="3479800"/>
          <p14:tracePt t="55632" x="5270500" y="3460750"/>
          <p14:tracePt t="55640" x="5270500" y="3441700"/>
          <p14:tracePt t="55648" x="5270500" y="3416300"/>
          <p14:tracePt t="55665" x="5295900" y="3359150"/>
          <p14:tracePt t="55682" x="5295900" y="3314700"/>
          <p14:tracePt t="55698" x="5314950" y="3276600"/>
          <p14:tracePt t="55715" x="5314950" y="3232150"/>
          <p14:tracePt t="55731" x="5314950" y="3194050"/>
          <p14:tracePt t="55748" x="5314950" y="3149600"/>
          <p14:tracePt t="55765" x="5314950" y="3086100"/>
          <p14:tracePt t="55781" x="5334000" y="3048000"/>
          <p14:tracePt t="55798" x="5334000" y="3028950"/>
          <p14:tracePt t="55815" x="5334000" y="2984500"/>
          <p14:tracePt t="55831" x="5353050" y="2965450"/>
          <p14:tracePt t="55939" x="5372100" y="2965450"/>
          <p14:tracePt t="55971" x="5397500" y="2965450"/>
          <p14:tracePt t="55987" x="5416550" y="2965450"/>
          <p14:tracePt t="55995" x="5435600" y="2946400"/>
          <p14:tracePt t="56011" x="5454650" y="2946400"/>
          <p14:tracePt t="56019" x="5480050" y="2946400"/>
          <p14:tracePt t="56035" x="5499100" y="2946400"/>
          <p14:tracePt t="56043" x="5518150" y="2946400"/>
          <p14:tracePt t="56051" x="5537200" y="2946400"/>
          <p14:tracePt t="56065" x="5562600" y="2946400"/>
          <p14:tracePt t="56081" x="5581650" y="2946400"/>
          <p14:tracePt t="56099" x="5619750" y="2946400"/>
          <p14:tracePt t="56114" x="5645150" y="2946400"/>
          <p14:tracePt t="56117" x="5664200" y="2946400"/>
          <p14:tracePt t="56132" x="5683250" y="2946400"/>
          <p14:tracePt t="56165" x="5702300" y="2946400"/>
          <p14:tracePt t="56237" x="5702300" y="2965450"/>
          <p14:tracePt t="56294" x="5727700" y="2965450"/>
          <p14:tracePt t="56302" x="5727700" y="2984500"/>
          <p14:tracePt t="56310" x="5746750" y="2984500"/>
          <p14:tracePt t="56326" x="5765800" y="2984500"/>
          <p14:tracePt t="56334" x="5784850" y="3009900"/>
          <p14:tracePt t="56342" x="5784850" y="3028950"/>
          <p14:tracePt t="56350" x="5810250" y="3028950"/>
          <p14:tracePt t="56365" x="5829300" y="3048000"/>
          <p14:tracePt t="56383" x="5848350" y="3067050"/>
          <p14:tracePt t="56400" x="5867400" y="3086100"/>
          <p14:tracePt t="56415" x="5867400" y="3111500"/>
          <p14:tracePt t="56439" x="5892800" y="3111500"/>
          <p14:tracePt t="56520" x="5892800" y="3130550"/>
          <p14:tracePt t="56697" x="5867400" y="3130550"/>
          <p14:tracePt t="56714" x="5848350" y="3149600"/>
          <p14:tracePt t="56754" x="5829300" y="3168650"/>
          <p14:tracePt t="56843" x="5810250" y="3168650"/>
          <p14:tracePt t="56867" x="5784850" y="3168650"/>
          <p14:tracePt t="56875" x="5765800" y="3168650"/>
          <p14:tracePt t="56891" x="5746750" y="3168650"/>
          <p14:tracePt t="56899" x="5727700" y="3149600"/>
          <p14:tracePt t="56916" x="5702300" y="3149600"/>
          <p14:tracePt t="56927" x="5683250" y="3149600"/>
          <p14:tracePt t="56932" x="5664200" y="3149600"/>
          <p14:tracePt t="56940" x="5664200" y="3130550"/>
          <p14:tracePt t="56948" x="5645150" y="3130550"/>
          <p14:tracePt t="56965" x="5619750" y="3111500"/>
          <p14:tracePt t="56982" x="5600700" y="3111500"/>
          <p14:tracePt t="56998" x="5581650" y="3111500"/>
          <p14:tracePt t="57016" x="5562600" y="3086100"/>
          <p14:tracePt t="57048" x="5537200" y="3086100"/>
          <p14:tracePt t="57077" x="5537200" y="3067050"/>
          <p14:tracePt t="57134" x="5562600" y="3067050"/>
          <p14:tracePt t="57150" x="5581650" y="3067050"/>
          <p14:tracePt t="57158" x="5600700" y="3067050"/>
          <p14:tracePt t="57166" x="5619750" y="3067050"/>
          <p14:tracePt t="57174" x="5645150" y="3067050"/>
          <p14:tracePt t="57182" x="5664200" y="3067050"/>
          <p14:tracePt t="57198" x="5683250" y="3067050"/>
          <p14:tracePt t="57206" x="5702300" y="3067050"/>
          <p14:tracePt t="57215" x="5727700" y="3067050"/>
          <p14:tracePt t="57233" x="5765800" y="3067050"/>
          <p14:tracePt t="57249" x="5784850" y="3067050"/>
          <p14:tracePt t="57265" x="5784850" y="3086100"/>
          <p14:tracePt t="57282" x="5810250" y="3086100"/>
          <p14:tracePt t="57298" x="5810250" y="3111500"/>
          <p14:tracePt t="57432" x="5810250" y="3130550"/>
          <p14:tracePt t="57465" x="5810250" y="3149600"/>
          <p14:tracePt t="57473" x="5784850" y="3149600"/>
          <p14:tracePt t="57489" x="5784850" y="3168650"/>
          <p14:tracePt t="57497" x="5765800" y="3168650"/>
          <p14:tracePt t="57521" x="5765800" y="3194050"/>
          <p14:tracePt t="57529" x="5746750" y="3194050"/>
          <p14:tracePt t="57731" x="5746750" y="3168650"/>
          <p14:tracePt t="57763" x="5746750" y="3149600"/>
          <p14:tracePt t="57788" x="5727700" y="3130550"/>
          <p14:tracePt t="57796" x="5727700" y="3111500"/>
          <p14:tracePt t="57804" x="5702300" y="3111500"/>
          <p14:tracePt t="57812" x="5702300" y="3086100"/>
          <p14:tracePt t="57820" x="5683250" y="3086100"/>
          <p14:tracePt t="57836" x="5664200" y="3067050"/>
          <p14:tracePt t="57852" x="5645150" y="3067050"/>
          <p14:tracePt t="57868" x="5619750" y="3048000"/>
          <p14:tracePt t="57917" x="5619750" y="3028950"/>
          <p14:tracePt t="57933" x="5600700" y="3028950"/>
          <p14:tracePt t="58854" x="5581650" y="3028950"/>
          <p14:tracePt t="58870" x="5562600" y="3028950"/>
          <p14:tracePt t="58878" x="5562600" y="3048000"/>
          <p14:tracePt t="58886" x="5537200" y="3048000"/>
          <p14:tracePt t="58910" x="5518150" y="3048000"/>
          <p14:tracePt t="58934" x="5518150" y="3067050"/>
          <p14:tracePt t="60211" x="5537200" y="3067050"/>
          <p14:tracePt t="69590" x="5562600" y="3048000"/>
          <p14:tracePt t="69598" x="5600700" y="3009900"/>
          <p14:tracePt t="69606" x="5664200" y="2965450"/>
          <p14:tracePt t="69615" x="5702300" y="2946400"/>
          <p14:tracePt t="69622" x="5765800" y="2882900"/>
          <p14:tracePt t="69632" x="5848350" y="2863850"/>
          <p14:tracePt t="69649" x="5930900" y="2819400"/>
          <p14:tracePt t="69666" x="6057900" y="2800350"/>
          <p14:tracePt t="69682" x="6159500" y="2800350"/>
          <p14:tracePt t="69699" x="6261100" y="2800350"/>
          <p14:tracePt t="69717" x="6324600" y="2800350"/>
          <p14:tracePt t="69732" x="6381750" y="2819400"/>
          <p14:tracePt t="69749" x="6445250" y="2844800"/>
          <p14:tracePt t="69766" x="6489700" y="2863850"/>
          <p14:tracePt t="69783" x="6508750" y="2882900"/>
          <p14:tracePt t="69798" x="6527800" y="2901950"/>
          <p14:tracePt t="69801" x="6546850" y="2927350"/>
          <p14:tracePt t="69817" x="6546850" y="2946400"/>
          <p14:tracePt t="69833" x="6546850" y="2984500"/>
          <p14:tracePt t="69849" x="6546850" y="3009900"/>
          <p14:tracePt t="69866" x="6546850" y="3067050"/>
          <p14:tracePt t="69883" x="6546850" y="3111500"/>
          <p14:tracePt t="69899" x="6527800" y="3149600"/>
          <p14:tracePt t="69916" x="6489700" y="3168650"/>
          <p14:tracePt t="69934" x="6426200" y="3194050"/>
          <p14:tracePt t="69948" x="6407150" y="3194050"/>
          <p14:tracePt t="69950" x="6362700" y="3213100"/>
          <p14:tracePt t="69966" x="6280150" y="3213100"/>
          <p14:tracePt t="69983" x="6197600" y="3213100"/>
          <p14:tracePt t="69999" x="6115050" y="3213100"/>
          <p14:tracePt t="70016" x="6057900" y="3213100"/>
          <p14:tracePt t="70032" x="5975350" y="3194050"/>
          <p14:tracePt t="70049" x="5949950" y="3194050"/>
          <p14:tracePt t="70050" x="5930900" y="3168650"/>
          <p14:tracePt t="70052" x="5911850" y="3168650"/>
          <p14:tracePt t="70067" x="5892800" y="3168650"/>
          <p14:tracePt t="70082" x="5867400" y="3168650"/>
          <p14:tracePt t="70084" x="5848350" y="3168650"/>
          <p14:tracePt t="70099" x="5829300" y="3168650"/>
          <p14:tracePt t="70116" x="5784850" y="3168650"/>
          <p14:tracePt t="70133" x="5765800" y="3168650"/>
          <p14:tracePt t="70150" x="5702300" y="3168650"/>
          <p14:tracePt t="70166" x="5645150" y="3168650"/>
          <p14:tracePt t="70182" x="5600700" y="3168650"/>
          <p14:tracePt t="70199" x="5537200" y="3168650"/>
          <p14:tracePt t="70215" x="5454650" y="3168650"/>
          <p14:tracePt t="70233" x="5416550" y="3168650"/>
          <p14:tracePt t="70249" x="5353050" y="3168650"/>
          <p14:tracePt t="70266" x="5334000" y="3168650"/>
          <p14:tracePt t="71940" x="5295900" y="3168650"/>
          <p14:tracePt t="71948" x="5270500" y="3194050"/>
          <p14:tracePt t="71956" x="5251450" y="3213100"/>
          <p14:tracePt t="71965" x="5213350" y="3251200"/>
          <p14:tracePt t="71973" x="5130800" y="3295650"/>
          <p14:tracePt t="71981" x="5067300" y="3333750"/>
          <p14:tracePt t="71989" x="5003800" y="3416300"/>
          <p14:tracePt t="71999" x="4921250" y="3479800"/>
          <p14:tracePt t="72016" x="4756150" y="3663950"/>
          <p14:tracePt t="72032" x="4591050" y="3873500"/>
          <p14:tracePt t="72049" x="4451350" y="4121150"/>
          <p14:tracePt t="72066" x="4368800" y="4286250"/>
          <p14:tracePt t="72082" x="4260850" y="4425950"/>
          <p14:tracePt t="72099" x="4241800" y="4533900"/>
          <p14:tracePt t="72116" x="4203700" y="4552950"/>
          <p14:tracePt t="73022" x="4203700" y="4533900"/>
          <p14:tracePt t="73031" x="4203700" y="4489450"/>
          <p14:tracePt t="73039" x="4178300" y="4406900"/>
          <p14:tracePt t="73047" x="4159250" y="4324350"/>
          <p14:tracePt t="73055" x="4121150" y="4241800"/>
          <p14:tracePt t="73063" x="4076700" y="4140200"/>
          <p14:tracePt t="73071" x="4057650" y="4038600"/>
          <p14:tracePt t="73083" x="4013200" y="3930650"/>
          <p14:tracePt t="73099" x="3975100" y="3790950"/>
          <p14:tracePt t="73116" x="3956050" y="3644900"/>
          <p14:tracePt t="73133" x="3956050" y="3543300"/>
          <p14:tracePt t="73150" x="3956050" y="3479800"/>
          <p14:tracePt t="73165" x="3956050" y="3460750"/>
          <p14:tracePt t="73167" x="3956050" y="3441700"/>
          <p14:tracePt t="73168" x="3956050" y="3416300"/>
          <p14:tracePt t="73182" x="3975100" y="3416300"/>
          <p14:tracePt t="73199" x="4013200" y="3378200"/>
          <p14:tracePt t="73200" x="4038600" y="3378200"/>
          <p14:tracePt t="73202" x="4095750" y="3359150"/>
          <p14:tracePt t="73218" x="4159250" y="3333750"/>
          <p14:tracePt t="73233" x="4260850" y="3314700"/>
          <p14:tracePt t="73250" x="4343400" y="3295650"/>
          <p14:tracePt t="73266" x="4425950" y="3295650"/>
          <p14:tracePt t="73282" x="4508500" y="3295650"/>
          <p14:tracePt t="73299" x="4552950" y="3295650"/>
          <p14:tracePt t="73317" x="4610100" y="3295650"/>
          <p14:tracePt t="73333" x="4635500" y="3295650"/>
          <p14:tracePt t="73349" x="4654550" y="3295650"/>
          <p14:tracePt t="73366" x="4673600" y="3314700"/>
          <p14:tracePt t="73383" x="4692650" y="3333750"/>
          <p14:tracePt t="73399" x="4718050" y="3359150"/>
          <p14:tracePt t="73416" x="4718050" y="3378200"/>
          <p14:tracePt t="73432" x="4718050" y="3397250"/>
          <p14:tracePt t="73435" x="4718050" y="341630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763E-9C5D-0BD1-12F7-931B8106AFF5}"/>
              </a:ext>
            </a:extLst>
          </p:cNvPr>
          <p:cNvSpPr>
            <a:spLocks noGrp="1"/>
          </p:cNvSpPr>
          <p:nvPr>
            <p:ph type="title"/>
          </p:nvPr>
        </p:nvSpPr>
        <p:spPr/>
        <p:txBody>
          <a:bodyPr>
            <a:normAutofit/>
          </a:bodyPr>
          <a:lstStyle/>
          <a:p>
            <a:r>
              <a:rPr lang="en-US" sz="3200">
                <a:latin typeface="NVIDIA Sans"/>
              </a:rPr>
              <a:t>NIM Operator Example</a:t>
            </a:r>
            <a:endParaRPr lang="en-US" sz="3200"/>
          </a:p>
        </p:txBody>
      </p:sp>
      <p:sp>
        <p:nvSpPr>
          <p:cNvPr id="3" name="Text Placeholder 2">
            <a:extLst>
              <a:ext uri="{FF2B5EF4-FFF2-40B4-BE49-F238E27FC236}">
                <a16:creationId xmlns:a16="http://schemas.microsoft.com/office/drawing/2014/main" id="{351E1357-91E2-E149-FEA4-D9D55BBD6503}"/>
              </a:ext>
            </a:extLst>
          </p:cNvPr>
          <p:cNvSpPr>
            <a:spLocks noGrp="1"/>
          </p:cNvSpPr>
          <p:nvPr>
            <p:ph type="body" sz="quarter" idx="10"/>
          </p:nvPr>
        </p:nvSpPr>
        <p:spPr/>
        <p:txBody>
          <a:bodyPr/>
          <a:lstStyle/>
          <a:p>
            <a:r>
              <a:rPr lang="en-US" sz="2000" err="1">
                <a:latin typeface="NVIDIA Sans"/>
              </a:rPr>
              <a:t>NIMCCache</a:t>
            </a:r>
            <a:r>
              <a:rPr lang="en-US" sz="2000">
                <a:latin typeface="NVIDIA Sans"/>
              </a:rPr>
              <a:t> and </a:t>
            </a:r>
            <a:r>
              <a:rPr lang="en-US" sz="2000" err="1">
                <a:latin typeface="NVIDIA Sans"/>
              </a:rPr>
              <a:t>NIMService</a:t>
            </a:r>
            <a:endParaRPr lang="en-US" sz="2000">
              <a:latin typeface="NVIDIA Sans"/>
            </a:endParaRPr>
          </a:p>
        </p:txBody>
      </p:sp>
      <p:pic>
        <p:nvPicPr>
          <p:cNvPr id="4" name="Picture 3">
            <a:extLst>
              <a:ext uri="{FF2B5EF4-FFF2-40B4-BE49-F238E27FC236}">
                <a16:creationId xmlns:a16="http://schemas.microsoft.com/office/drawing/2014/main" id="{B29C5C79-90C0-096A-BCC2-48C8E3BAA9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34" y="1374648"/>
            <a:ext cx="5020495" cy="4329113"/>
          </a:xfrm>
          <a:prstGeom prst="rect">
            <a:avLst/>
          </a:prstGeom>
          <a:ln>
            <a:solidFill>
              <a:schemeClr val="bg1"/>
            </a:solidFill>
          </a:ln>
        </p:spPr>
      </p:pic>
      <p:pic>
        <p:nvPicPr>
          <p:cNvPr id="5" name="Picture 4">
            <a:extLst>
              <a:ext uri="{FF2B5EF4-FFF2-40B4-BE49-F238E27FC236}">
                <a16:creationId xmlns:a16="http://schemas.microsoft.com/office/drawing/2014/main" id="{2A930448-1724-D35C-0789-9B49817FB6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3655" y="1414462"/>
            <a:ext cx="5910411" cy="5443538"/>
          </a:xfrm>
          <a:prstGeom prst="rect">
            <a:avLst/>
          </a:prstGeom>
          <a:ln>
            <a:solidFill>
              <a:schemeClr val="bg1"/>
            </a:solidFill>
          </a:ln>
        </p:spPr>
      </p:pic>
    </p:spTree>
    <p:extLst>
      <p:ext uri="{BB962C8B-B14F-4D97-AF65-F5344CB8AC3E}">
        <p14:creationId xmlns:p14="http://schemas.microsoft.com/office/powerpoint/2010/main" val="1887164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62" name="Rectangle 61">
            <a:extLst>
              <a:ext uri="{FF2B5EF4-FFF2-40B4-BE49-F238E27FC236}">
                <a16:creationId xmlns:a16="http://schemas.microsoft.com/office/drawing/2014/main" id="{B8D3846D-3212-778E-6AD6-C65B2CDB7C1E}"/>
              </a:ext>
            </a:extLst>
          </p:cNvPr>
          <p:cNvSpPr/>
          <p:nvPr/>
        </p:nvSpPr>
        <p:spPr>
          <a:xfrm>
            <a:off x="8067353" y="3006180"/>
            <a:ext cx="2632105" cy="1541364"/>
          </a:xfrm>
          <a:prstGeom prst="rect">
            <a:avLst/>
          </a:prstGeom>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4" name="Rectangle 33">
            <a:extLst>
              <a:ext uri="{FF2B5EF4-FFF2-40B4-BE49-F238E27FC236}">
                <a16:creationId xmlns:a16="http://schemas.microsoft.com/office/drawing/2014/main" id="{8850A18B-79B6-6A61-F9B8-97ADD896385A}"/>
              </a:ext>
            </a:extLst>
          </p:cNvPr>
          <p:cNvSpPr/>
          <p:nvPr/>
        </p:nvSpPr>
        <p:spPr>
          <a:xfrm>
            <a:off x="6071755" y="4913542"/>
            <a:ext cx="2632105" cy="1541364"/>
          </a:xfrm>
          <a:prstGeom prst="rect">
            <a:avLst/>
          </a:prstGeom>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3" name="Rectangle 32">
            <a:extLst>
              <a:ext uri="{FF2B5EF4-FFF2-40B4-BE49-F238E27FC236}">
                <a16:creationId xmlns:a16="http://schemas.microsoft.com/office/drawing/2014/main" id="{708E87D0-F4C9-3696-4032-BBC5A9B546C9}"/>
              </a:ext>
            </a:extLst>
          </p:cNvPr>
          <p:cNvSpPr/>
          <p:nvPr/>
        </p:nvSpPr>
        <p:spPr>
          <a:xfrm>
            <a:off x="3199750" y="4921986"/>
            <a:ext cx="2524635" cy="1541364"/>
          </a:xfrm>
          <a:prstGeom prst="rect">
            <a:avLst/>
          </a:prstGeom>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0" name="Rectangle 29">
            <a:extLst>
              <a:ext uri="{FF2B5EF4-FFF2-40B4-BE49-F238E27FC236}">
                <a16:creationId xmlns:a16="http://schemas.microsoft.com/office/drawing/2014/main" id="{13694A4B-E87D-2027-15D5-7ECF9839EC06}"/>
              </a:ext>
            </a:extLst>
          </p:cNvPr>
          <p:cNvSpPr/>
          <p:nvPr/>
        </p:nvSpPr>
        <p:spPr>
          <a:xfrm>
            <a:off x="6115645" y="1244971"/>
            <a:ext cx="2632105" cy="1541364"/>
          </a:xfrm>
          <a:prstGeom prst="rect">
            <a:avLst/>
          </a:prstGeom>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9" name="Rectangle 28">
            <a:extLst>
              <a:ext uri="{FF2B5EF4-FFF2-40B4-BE49-F238E27FC236}">
                <a16:creationId xmlns:a16="http://schemas.microsoft.com/office/drawing/2014/main" id="{D7BD336B-2EE8-7E8E-BE4E-67324EC14585}"/>
              </a:ext>
            </a:extLst>
          </p:cNvPr>
          <p:cNvSpPr/>
          <p:nvPr/>
        </p:nvSpPr>
        <p:spPr>
          <a:xfrm>
            <a:off x="3161140" y="1239963"/>
            <a:ext cx="2632105" cy="1541364"/>
          </a:xfrm>
          <a:prstGeom prst="rect">
            <a:avLst/>
          </a:prstGeom>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8" name="Rectangle 27">
            <a:extLst>
              <a:ext uri="{FF2B5EF4-FFF2-40B4-BE49-F238E27FC236}">
                <a16:creationId xmlns:a16="http://schemas.microsoft.com/office/drawing/2014/main" id="{9311D824-CA2D-C8CF-D4A8-BAF74FF3B37D}"/>
              </a:ext>
            </a:extLst>
          </p:cNvPr>
          <p:cNvSpPr/>
          <p:nvPr/>
        </p:nvSpPr>
        <p:spPr>
          <a:xfrm>
            <a:off x="1037946" y="3006180"/>
            <a:ext cx="2632105" cy="1541364"/>
          </a:xfrm>
          <a:prstGeom prst="rect">
            <a:avLst/>
          </a:prstGeom>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 name="Rectangle 1">
            <a:extLst>
              <a:ext uri="{FF2B5EF4-FFF2-40B4-BE49-F238E27FC236}">
                <a16:creationId xmlns:a16="http://schemas.microsoft.com/office/drawing/2014/main" id="{F2DECF45-A262-640A-BA10-04002CF918D3}"/>
              </a:ext>
            </a:extLst>
          </p:cNvPr>
          <p:cNvSpPr/>
          <p:nvPr/>
        </p:nvSpPr>
        <p:spPr>
          <a:xfrm>
            <a:off x="8067353" y="3006180"/>
            <a:ext cx="2632105" cy="1541364"/>
          </a:xfrm>
          <a:prstGeom prst="rect">
            <a:avLst/>
          </a:prstGeom>
          <a:noFill/>
          <a:ln w="9525"/>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317" name="Google Shape;2317;g9f01d088fb_2_344"/>
          <p:cNvSpPr txBox="1"/>
          <p:nvPr/>
        </p:nvSpPr>
        <p:spPr>
          <a:xfrm flipH="1">
            <a:off x="1397121" y="4170475"/>
            <a:ext cx="1929511" cy="239351"/>
          </a:xfrm>
          <a:prstGeom prst="rect">
            <a:avLst/>
          </a:prstGeom>
          <a:noFill/>
          <a:ln>
            <a:noFill/>
          </a:ln>
        </p:spPr>
        <p:txBody>
          <a:bodyPr spcFirstLastPara="1" wrap="square" lIns="60945" tIns="30472" rIns="60945" bIns="30472" anchor="t" anchorCtr="0">
            <a:noAutofit/>
          </a:bodyPr>
          <a:lstStyle/>
          <a:p>
            <a:pPr algn="ctr"/>
            <a:r>
              <a:rPr lang="en-US" sz="1000">
                <a:solidFill>
                  <a:schemeClr val="bg1"/>
                </a:solidFill>
                <a:latin typeface="Trebuchet MS"/>
                <a:ea typeface="Trebuchet MS"/>
                <a:cs typeface="Trebuchet MS"/>
                <a:sym typeface="Trebuchet MS"/>
              </a:rPr>
              <a:t>Training/Finetuning Models</a:t>
            </a:r>
            <a:endParaRPr sz="500">
              <a:solidFill>
                <a:schemeClr val="bg1"/>
              </a:solidFill>
            </a:endParaRPr>
          </a:p>
        </p:txBody>
      </p:sp>
      <p:sp>
        <p:nvSpPr>
          <p:cNvPr id="2321" name="Google Shape;2321;g9f01d088fb_2_344"/>
          <p:cNvSpPr txBox="1"/>
          <p:nvPr/>
        </p:nvSpPr>
        <p:spPr>
          <a:xfrm flipH="1">
            <a:off x="3148113" y="2411399"/>
            <a:ext cx="2632105" cy="452104"/>
          </a:xfrm>
          <a:prstGeom prst="rect">
            <a:avLst/>
          </a:prstGeom>
          <a:noFill/>
          <a:ln>
            <a:noFill/>
          </a:ln>
        </p:spPr>
        <p:txBody>
          <a:bodyPr spcFirstLastPara="1" wrap="square" lIns="60945" tIns="30472" rIns="60945" bIns="30472" anchor="t" anchorCtr="0">
            <a:noAutofit/>
          </a:bodyPr>
          <a:lstStyle/>
          <a:p>
            <a:pPr algn="ctr"/>
            <a:r>
              <a:rPr lang="en-US" sz="1000">
                <a:solidFill>
                  <a:schemeClr val="bg1"/>
                </a:solidFill>
                <a:latin typeface="Trebuchet MS"/>
                <a:ea typeface="Trebuchet MS"/>
                <a:cs typeface="Trebuchet MS"/>
                <a:sym typeface="Trebuchet MS"/>
              </a:rPr>
              <a:t>AI model Optimization for High Performance Inference</a:t>
            </a:r>
            <a:endParaRPr sz="500">
              <a:solidFill>
                <a:schemeClr val="bg1"/>
              </a:solidFill>
            </a:endParaRPr>
          </a:p>
        </p:txBody>
      </p:sp>
      <p:sp>
        <p:nvSpPr>
          <p:cNvPr id="2325" name="Google Shape;2325;g9f01d088fb_2_344"/>
          <p:cNvSpPr txBox="1"/>
          <p:nvPr/>
        </p:nvSpPr>
        <p:spPr>
          <a:xfrm flipH="1">
            <a:off x="6900498" y="2431991"/>
            <a:ext cx="1083490" cy="249599"/>
          </a:xfrm>
          <a:prstGeom prst="rect">
            <a:avLst/>
          </a:prstGeom>
          <a:noFill/>
          <a:ln>
            <a:noFill/>
          </a:ln>
        </p:spPr>
        <p:txBody>
          <a:bodyPr spcFirstLastPara="1" wrap="square" lIns="60945" tIns="30472" rIns="60945" bIns="30472" anchor="t" anchorCtr="0">
            <a:noAutofit/>
          </a:bodyPr>
          <a:lstStyle/>
          <a:p>
            <a:pPr algn="ctr"/>
            <a:r>
              <a:rPr lang="en-US" sz="1000">
                <a:solidFill>
                  <a:schemeClr val="bg1"/>
                </a:solidFill>
                <a:latin typeface="Trebuchet MS"/>
                <a:ea typeface="Trebuchet MS"/>
                <a:cs typeface="Trebuchet MS"/>
                <a:sym typeface="Trebuchet MS"/>
              </a:rPr>
              <a:t>AI Application</a:t>
            </a:r>
            <a:endParaRPr sz="500">
              <a:solidFill>
                <a:schemeClr val="bg1"/>
              </a:solidFill>
            </a:endParaRPr>
          </a:p>
        </p:txBody>
      </p:sp>
      <p:sp>
        <p:nvSpPr>
          <p:cNvPr id="2333" name="Google Shape;2333;g9f01d088fb_2_344"/>
          <p:cNvSpPr txBox="1">
            <a:spLocks noGrp="1"/>
          </p:cNvSpPr>
          <p:nvPr>
            <p:ph type="title"/>
          </p:nvPr>
        </p:nvSpPr>
        <p:spPr>
          <a:prstGeom prst="rect">
            <a:avLst/>
          </a:prstGeom>
          <a:noFill/>
          <a:ln>
            <a:noFill/>
          </a:ln>
        </p:spPr>
        <p:txBody>
          <a:bodyPr spcFirstLastPara="1" vert="horz" wrap="square" lIns="60945" tIns="30472" rIns="60945" bIns="30472" numCol="1" rtlCol="0" anchor="b" anchorCtr="0" compatLnSpc="1">
            <a:prstTxWarp prst="textNoShape">
              <a:avLst/>
            </a:prstTxWarp>
            <a:noAutofit/>
          </a:bodyPr>
          <a:lstStyle/>
          <a:p>
            <a:r>
              <a:rPr lang="en-US" sz="3200" dirty="0"/>
              <a:t>Why this lab?</a:t>
            </a:r>
            <a:endParaRPr sz="3200" dirty="0"/>
          </a:p>
        </p:txBody>
      </p:sp>
      <p:sp>
        <p:nvSpPr>
          <p:cNvPr id="2334" name="Google Shape;2334;g9f01d088fb_2_344"/>
          <p:cNvSpPr txBox="1">
            <a:spLocks noGrp="1"/>
          </p:cNvSpPr>
          <p:nvPr>
            <p:ph type="body" sz="quarter" idx="10"/>
          </p:nvPr>
        </p:nvSpPr>
        <p:spPr>
          <a:prstGeom prst="rect">
            <a:avLst/>
          </a:prstGeom>
          <a:noFill/>
          <a:ln>
            <a:noFill/>
          </a:ln>
        </p:spPr>
        <p:txBody>
          <a:bodyPr spcFirstLastPara="1" vert="horz" wrap="square" lIns="60945" tIns="30472" rIns="60945" bIns="30472" numCol="1" anchor="t" anchorCtr="0" compatLnSpc="1">
            <a:prstTxWarp prst="textNoShape">
              <a:avLst/>
            </a:prstTxWarp>
            <a:noAutofit/>
          </a:bodyPr>
          <a:lstStyle/>
          <a:p>
            <a:r>
              <a:rPr lang="en-US"/>
              <a:t>Generative AI Development and Deployment requires Multiple Roles, Diverse Skills, Multiple Jargon</a:t>
            </a:r>
            <a:endParaRPr/>
          </a:p>
        </p:txBody>
      </p:sp>
      <p:sp>
        <p:nvSpPr>
          <p:cNvPr id="2335" name="Google Shape;2335;g9f01d088fb_2_344"/>
          <p:cNvSpPr txBox="1"/>
          <p:nvPr/>
        </p:nvSpPr>
        <p:spPr>
          <a:xfrm flipH="1">
            <a:off x="8109398" y="4226670"/>
            <a:ext cx="2632106" cy="366312"/>
          </a:xfrm>
          <a:prstGeom prst="rect">
            <a:avLst/>
          </a:prstGeom>
          <a:noFill/>
          <a:ln>
            <a:noFill/>
          </a:ln>
        </p:spPr>
        <p:txBody>
          <a:bodyPr spcFirstLastPara="1" wrap="square" lIns="60945" tIns="30472" rIns="60945" bIns="30472" anchor="t" anchorCtr="0">
            <a:noAutofit/>
          </a:bodyPr>
          <a:lstStyle/>
          <a:p>
            <a:pPr algn="ctr"/>
            <a:r>
              <a:rPr lang="en-US" sz="1000">
                <a:solidFill>
                  <a:schemeClr val="bg1"/>
                </a:solidFill>
                <a:latin typeface="Trebuchet MS"/>
                <a:ea typeface="Trebuchet MS"/>
                <a:cs typeface="Trebuchet MS"/>
                <a:sym typeface="Trebuchet MS"/>
              </a:rPr>
              <a:t>Serve, Monitor, </a:t>
            </a:r>
            <a:r>
              <a:rPr lang="en-US" sz="800">
                <a:solidFill>
                  <a:schemeClr val="bg1"/>
                </a:solidFill>
                <a:latin typeface="Trebuchet MS"/>
                <a:ea typeface="Trebuchet MS"/>
                <a:cs typeface="Trebuchet MS"/>
                <a:sym typeface="Trebuchet MS"/>
              </a:rPr>
              <a:t>Scale</a:t>
            </a:r>
            <a:endParaRPr sz="500">
              <a:solidFill>
                <a:schemeClr val="bg1"/>
              </a:solidFill>
            </a:endParaRPr>
          </a:p>
        </p:txBody>
      </p:sp>
      <p:pic>
        <p:nvPicPr>
          <p:cNvPr id="2336" name="Google Shape;2336;g9f01d088fb_2_344" descr="School boy"/>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64258" y="3200132"/>
            <a:ext cx="702733" cy="635896"/>
          </a:xfrm>
          <a:prstGeom prst="rect">
            <a:avLst/>
          </a:prstGeom>
          <a:noFill/>
          <a:ln>
            <a:noFill/>
          </a:ln>
        </p:spPr>
      </p:pic>
      <p:sp>
        <p:nvSpPr>
          <p:cNvPr id="2339" name="Google Shape;2339;g9f01d088fb_2_344"/>
          <p:cNvSpPr txBox="1"/>
          <p:nvPr/>
        </p:nvSpPr>
        <p:spPr>
          <a:xfrm>
            <a:off x="1695932" y="3836028"/>
            <a:ext cx="1346759" cy="295089"/>
          </a:xfrm>
          <a:prstGeom prst="rect">
            <a:avLst/>
          </a:prstGeom>
          <a:noFill/>
          <a:ln>
            <a:noFill/>
          </a:ln>
        </p:spPr>
        <p:txBody>
          <a:bodyPr spcFirstLastPara="1" wrap="square" lIns="60945" tIns="30472" rIns="60945" bIns="30472" anchor="ctr" anchorCtr="0">
            <a:noAutofit/>
          </a:bodyPr>
          <a:lstStyle/>
          <a:p>
            <a:pPr algn="ctr">
              <a:lnSpc>
                <a:spcPct val="90000"/>
              </a:lnSpc>
            </a:pPr>
            <a:r>
              <a:rPr lang="en-US" sz="1400">
                <a:solidFill>
                  <a:srgbClr val="0070C0"/>
                </a:solidFill>
                <a:latin typeface="Trebuchet MS"/>
                <a:ea typeface="Trebuchet MS"/>
                <a:cs typeface="Trebuchet MS"/>
                <a:sym typeface="Trebuchet MS"/>
              </a:rPr>
              <a:t>Data Scientist  ML Engineer</a:t>
            </a:r>
            <a:endParaRPr sz="1600">
              <a:solidFill>
                <a:srgbClr val="0070C0"/>
              </a:solidFill>
            </a:endParaRPr>
          </a:p>
        </p:txBody>
      </p:sp>
      <p:sp>
        <p:nvSpPr>
          <p:cNvPr id="2340" name="Google Shape;2340;g9f01d088fb_2_344"/>
          <p:cNvSpPr txBox="1"/>
          <p:nvPr/>
        </p:nvSpPr>
        <p:spPr>
          <a:xfrm>
            <a:off x="8611362" y="3933818"/>
            <a:ext cx="1628178" cy="172355"/>
          </a:xfrm>
          <a:prstGeom prst="rect">
            <a:avLst/>
          </a:prstGeom>
          <a:noFill/>
          <a:ln>
            <a:noFill/>
          </a:ln>
        </p:spPr>
        <p:txBody>
          <a:bodyPr spcFirstLastPara="1" wrap="square" lIns="60945" tIns="30472" rIns="60945" bIns="30472" anchor="ctr" anchorCtr="0">
            <a:noAutofit/>
          </a:bodyPr>
          <a:lstStyle/>
          <a:p>
            <a:pPr algn="ctr">
              <a:lnSpc>
                <a:spcPct val="90000"/>
              </a:lnSpc>
            </a:pPr>
            <a:r>
              <a:rPr lang="en-US" sz="1600" err="1">
                <a:solidFill>
                  <a:srgbClr val="7030A0"/>
                </a:solidFill>
                <a:latin typeface="Trebuchet MS"/>
                <a:ea typeface="Trebuchet MS"/>
                <a:cs typeface="Trebuchet MS"/>
                <a:sym typeface="Trebuchet MS"/>
              </a:rPr>
              <a:t>MLOps</a:t>
            </a:r>
            <a:r>
              <a:rPr lang="en-US" sz="1600">
                <a:solidFill>
                  <a:srgbClr val="7030A0"/>
                </a:solidFill>
                <a:latin typeface="Trebuchet MS"/>
                <a:ea typeface="Trebuchet MS"/>
                <a:cs typeface="Trebuchet MS"/>
                <a:sym typeface="Trebuchet MS"/>
              </a:rPr>
              <a:t>, DevOps</a:t>
            </a:r>
            <a:endParaRPr>
              <a:solidFill>
                <a:srgbClr val="7030A0"/>
              </a:solidFill>
            </a:endParaRPr>
          </a:p>
        </p:txBody>
      </p:sp>
      <p:sp>
        <p:nvSpPr>
          <p:cNvPr id="2341" name="Google Shape;2341;g9f01d088fb_2_344"/>
          <p:cNvSpPr txBox="1"/>
          <p:nvPr/>
        </p:nvSpPr>
        <p:spPr>
          <a:xfrm>
            <a:off x="6473325" y="2181991"/>
            <a:ext cx="2037805" cy="145362"/>
          </a:xfrm>
          <a:prstGeom prst="rect">
            <a:avLst/>
          </a:prstGeom>
          <a:noFill/>
          <a:ln>
            <a:noFill/>
          </a:ln>
        </p:spPr>
        <p:txBody>
          <a:bodyPr spcFirstLastPara="1" wrap="square" lIns="60945" tIns="30472" rIns="60945" bIns="30472" anchor="ctr" anchorCtr="0">
            <a:noAutofit/>
          </a:bodyPr>
          <a:lstStyle/>
          <a:p>
            <a:pPr algn="ctr">
              <a:lnSpc>
                <a:spcPct val="90000"/>
              </a:lnSpc>
            </a:pPr>
            <a:r>
              <a:rPr lang="en-US" sz="1400">
                <a:solidFill>
                  <a:srgbClr val="008564"/>
                </a:solidFill>
                <a:latin typeface="Trebuchet MS"/>
                <a:sym typeface="Trebuchet MS"/>
              </a:rPr>
              <a:t>Application Developer</a:t>
            </a:r>
            <a:endParaRPr sz="1400">
              <a:solidFill>
                <a:srgbClr val="008564"/>
              </a:solidFill>
              <a:latin typeface="Trebuchet MS"/>
            </a:endParaRPr>
          </a:p>
        </p:txBody>
      </p:sp>
      <p:sp>
        <p:nvSpPr>
          <p:cNvPr id="2343" name="Google Shape;2343;g9f01d088fb_2_344"/>
          <p:cNvSpPr txBox="1"/>
          <p:nvPr/>
        </p:nvSpPr>
        <p:spPr>
          <a:xfrm>
            <a:off x="3734874" y="2109364"/>
            <a:ext cx="1418423" cy="206834"/>
          </a:xfrm>
          <a:prstGeom prst="rect">
            <a:avLst/>
          </a:prstGeom>
          <a:noFill/>
          <a:ln>
            <a:noFill/>
          </a:ln>
        </p:spPr>
        <p:txBody>
          <a:bodyPr spcFirstLastPara="1" wrap="square" lIns="60945" tIns="30472" rIns="60945" bIns="30472" anchor="ctr" anchorCtr="0">
            <a:noAutofit/>
          </a:bodyPr>
          <a:lstStyle/>
          <a:p>
            <a:pPr algn="ctr">
              <a:lnSpc>
                <a:spcPct val="90000"/>
              </a:lnSpc>
            </a:pPr>
            <a:r>
              <a:rPr lang="en-US" sz="1400">
                <a:solidFill>
                  <a:srgbClr val="008564"/>
                </a:solidFill>
                <a:latin typeface="Trebuchet MS"/>
                <a:ea typeface="Trebuchet MS"/>
                <a:cs typeface="Trebuchet MS"/>
                <a:sym typeface="Trebuchet MS"/>
              </a:rPr>
              <a:t>ML Engineer</a:t>
            </a:r>
            <a:endParaRPr sz="1600">
              <a:solidFill>
                <a:srgbClr val="008564"/>
              </a:solidFill>
            </a:endParaRPr>
          </a:p>
        </p:txBody>
      </p:sp>
      <p:sp>
        <p:nvSpPr>
          <p:cNvPr id="4" name="Google Shape;2340;g9f01d088fb_2_344">
            <a:extLst>
              <a:ext uri="{FF2B5EF4-FFF2-40B4-BE49-F238E27FC236}">
                <a16:creationId xmlns:a16="http://schemas.microsoft.com/office/drawing/2014/main" id="{517DC7CA-FAF9-04E0-1422-AE65EBA9C5AE}"/>
              </a:ext>
            </a:extLst>
          </p:cNvPr>
          <p:cNvSpPr txBox="1"/>
          <p:nvPr/>
        </p:nvSpPr>
        <p:spPr>
          <a:xfrm>
            <a:off x="6874813" y="5938299"/>
            <a:ext cx="1025988" cy="172355"/>
          </a:xfrm>
          <a:prstGeom prst="rect">
            <a:avLst/>
          </a:prstGeom>
          <a:noFill/>
          <a:ln>
            <a:noFill/>
          </a:ln>
        </p:spPr>
        <p:txBody>
          <a:bodyPr spcFirstLastPara="1" wrap="square" lIns="60945" tIns="30472" rIns="60945" bIns="30472" anchor="ctr" anchorCtr="0">
            <a:noAutofit/>
          </a:bodyPr>
          <a:lstStyle/>
          <a:p>
            <a:pPr algn="ctr">
              <a:lnSpc>
                <a:spcPct val="90000"/>
              </a:lnSpc>
            </a:pPr>
            <a:r>
              <a:rPr lang="en-US" sz="1400">
                <a:solidFill>
                  <a:srgbClr val="7030A0"/>
                </a:solidFill>
                <a:latin typeface="Trebuchet MS"/>
                <a:sym typeface="Trebuchet MS"/>
              </a:rPr>
              <a:t>IT, Security</a:t>
            </a:r>
            <a:endParaRPr sz="1400">
              <a:solidFill>
                <a:srgbClr val="7030A0"/>
              </a:solidFill>
              <a:latin typeface="Trebuchet MS"/>
            </a:endParaRPr>
          </a:p>
        </p:txBody>
      </p:sp>
      <p:pic>
        <p:nvPicPr>
          <p:cNvPr id="5" name="Google Shape;2338;g9f01d088fb_2_344" descr="Male profile">
            <a:extLst>
              <a:ext uri="{FF2B5EF4-FFF2-40B4-BE49-F238E27FC236}">
                <a16:creationId xmlns:a16="http://schemas.microsoft.com/office/drawing/2014/main" id="{E67965EB-077F-973B-8FEA-27B1234C7D58}"/>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42704" y="5279354"/>
            <a:ext cx="690205" cy="648189"/>
          </a:xfrm>
          <a:prstGeom prst="rect">
            <a:avLst/>
          </a:prstGeom>
          <a:noFill/>
          <a:ln>
            <a:noFill/>
          </a:ln>
        </p:spPr>
      </p:pic>
      <p:sp>
        <p:nvSpPr>
          <p:cNvPr id="6" name="Google Shape;2325;g9f01d088fb_2_344">
            <a:extLst>
              <a:ext uri="{FF2B5EF4-FFF2-40B4-BE49-F238E27FC236}">
                <a16:creationId xmlns:a16="http://schemas.microsoft.com/office/drawing/2014/main" id="{EF7F4AD3-BA74-4E8F-0F27-FA3F23671891}"/>
              </a:ext>
            </a:extLst>
          </p:cNvPr>
          <p:cNvSpPr txBox="1"/>
          <p:nvPr/>
        </p:nvSpPr>
        <p:spPr>
          <a:xfrm flipH="1">
            <a:off x="3487712" y="6149277"/>
            <a:ext cx="1841239" cy="249599"/>
          </a:xfrm>
          <a:prstGeom prst="rect">
            <a:avLst/>
          </a:prstGeom>
          <a:noFill/>
          <a:ln>
            <a:noFill/>
          </a:ln>
        </p:spPr>
        <p:txBody>
          <a:bodyPr spcFirstLastPara="1" wrap="square" lIns="60945" tIns="30472" rIns="60945" bIns="30472" anchor="t" anchorCtr="0">
            <a:noAutofit/>
          </a:bodyPr>
          <a:lstStyle/>
          <a:p>
            <a:pPr algn="ctr"/>
            <a:r>
              <a:rPr lang="en-US" sz="1000">
                <a:solidFill>
                  <a:schemeClr val="bg1"/>
                </a:solidFill>
                <a:latin typeface="Trebuchet MS"/>
              </a:rPr>
              <a:t>Data Management</a:t>
            </a:r>
            <a:endParaRPr sz="1000">
              <a:solidFill>
                <a:schemeClr val="bg1"/>
              </a:solidFill>
              <a:latin typeface="Trebuchet MS"/>
            </a:endParaRPr>
          </a:p>
        </p:txBody>
      </p:sp>
      <p:sp>
        <p:nvSpPr>
          <p:cNvPr id="8" name="Google Shape;2341;g9f01d088fb_2_344">
            <a:extLst>
              <a:ext uri="{FF2B5EF4-FFF2-40B4-BE49-F238E27FC236}">
                <a16:creationId xmlns:a16="http://schemas.microsoft.com/office/drawing/2014/main" id="{DC855E82-57AA-5450-96E3-B6B947BE7D8D}"/>
              </a:ext>
            </a:extLst>
          </p:cNvPr>
          <p:cNvSpPr txBox="1"/>
          <p:nvPr/>
        </p:nvSpPr>
        <p:spPr>
          <a:xfrm>
            <a:off x="3727157" y="5899678"/>
            <a:ext cx="1433613" cy="249599"/>
          </a:xfrm>
          <a:prstGeom prst="rect">
            <a:avLst/>
          </a:prstGeom>
          <a:noFill/>
          <a:ln>
            <a:noFill/>
          </a:ln>
        </p:spPr>
        <p:txBody>
          <a:bodyPr spcFirstLastPara="1" wrap="square" lIns="60945" tIns="30472" rIns="60945" bIns="30472" anchor="ctr" anchorCtr="0">
            <a:noAutofit/>
          </a:bodyPr>
          <a:lstStyle/>
          <a:p>
            <a:pPr algn="ctr">
              <a:lnSpc>
                <a:spcPct val="90000"/>
              </a:lnSpc>
            </a:pPr>
            <a:r>
              <a:rPr lang="en-US" sz="1400">
                <a:solidFill>
                  <a:srgbClr val="008564"/>
                </a:solidFill>
                <a:latin typeface="Trebuchet MS"/>
                <a:sym typeface="Trebuchet MS"/>
              </a:rPr>
              <a:t>Data Engineer</a:t>
            </a:r>
            <a:endParaRPr sz="1400">
              <a:solidFill>
                <a:srgbClr val="008564"/>
              </a:solidFill>
              <a:latin typeface="Trebuchet MS"/>
            </a:endParaRPr>
          </a:p>
        </p:txBody>
      </p:sp>
      <p:grpSp>
        <p:nvGrpSpPr>
          <p:cNvPr id="15" name="Group 14">
            <a:extLst>
              <a:ext uri="{FF2B5EF4-FFF2-40B4-BE49-F238E27FC236}">
                <a16:creationId xmlns:a16="http://schemas.microsoft.com/office/drawing/2014/main" id="{8180C90F-B154-835E-E41D-85C8CAC6121A}"/>
              </a:ext>
            </a:extLst>
          </p:cNvPr>
          <p:cNvGrpSpPr/>
          <p:nvPr/>
        </p:nvGrpSpPr>
        <p:grpSpPr>
          <a:xfrm>
            <a:off x="4295579" y="2839812"/>
            <a:ext cx="3146664" cy="2037956"/>
            <a:chOff x="3876895" y="3158776"/>
            <a:chExt cx="3146664" cy="1652055"/>
          </a:xfrm>
        </p:grpSpPr>
        <p:sp>
          <p:nvSpPr>
            <p:cNvPr id="10" name="Arrow: Curved Right 9">
              <a:extLst>
                <a:ext uri="{FF2B5EF4-FFF2-40B4-BE49-F238E27FC236}">
                  <a16:creationId xmlns:a16="http://schemas.microsoft.com/office/drawing/2014/main" id="{0A1C859B-839E-F860-7D7D-2159D252B55F}"/>
                </a:ext>
              </a:extLst>
            </p:cNvPr>
            <p:cNvSpPr/>
            <p:nvPr/>
          </p:nvSpPr>
          <p:spPr>
            <a:xfrm>
              <a:off x="3876895" y="3328487"/>
              <a:ext cx="1497860" cy="1482344"/>
            </a:xfrm>
            <a:prstGeom prst="curvedRightArrow">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a:solidFill>
                  <a:schemeClr val="tx1"/>
                </a:solidFill>
                <a:latin typeface="Trebuchet MS" panose="020B0603020202020204" pitchFamily="34" charset="0"/>
              </a:endParaRPr>
            </a:p>
          </p:txBody>
        </p:sp>
        <p:sp>
          <p:nvSpPr>
            <p:cNvPr id="11" name="Arrow: Curved Right 10">
              <a:extLst>
                <a:ext uri="{FF2B5EF4-FFF2-40B4-BE49-F238E27FC236}">
                  <a16:creationId xmlns:a16="http://schemas.microsoft.com/office/drawing/2014/main" id="{DF8611AD-AE6A-7E39-ADDE-8B90FEE5C499}"/>
                </a:ext>
              </a:extLst>
            </p:cNvPr>
            <p:cNvSpPr/>
            <p:nvPr/>
          </p:nvSpPr>
          <p:spPr>
            <a:xfrm rot="10800000">
              <a:off x="5525699" y="3158776"/>
              <a:ext cx="1497860" cy="1482344"/>
            </a:xfrm>
            <a:prstGeom prst="curvedRightArrow">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sp>
        <p:nvSpPr>
          <p:cNvPr id="14" name="TextBox 13">
            <a:extLst>
              <a:ext uri="{FF2B5EF4-FFF2-40B4-BE49-F238E27FC236}">
                <a16:creationId xmlns:a16="http://schemas.microsoft.com/office/drawing/2014/main" id="{A17C4047-4DEC-D434-A0EE-33C49CB32D5F}"/>
              </a:ext>
            </a:extLst>
          </p:cNvPr>
          <p:cNvSpPr txBox="1"/>
          <p:nvPr/>
        </p:nvSpPr>
        <p:spPr>
          <a:xfrm>
            <a:off x="6040559" y="6132165"/>
            <a:ext cx="2803368" cy="246221"/>
          </a:xfrm>
          <a:prstGeom prst="rect">
            <a:avLst/>
          </a:prstGeom>
          <a:noFill/>
        </p:spPr>
        <p:txBody>
          <a:bodyPr wrap="square">
            <a:spAutoFit/>
          </a:bodyPr>
          <a:lstStyle/>
          <a:p>
            <a:pPr algn="ctr"/>
            <a:r>
              <a:rPr lang="en-US" sz="1000">
                <a:solidFill>
                  <a:schemeClr val="bg1"/>
                </a:solidFill>
                <a:latin typeface="Trebuchet MS"/>
              </a:rPr>
              <a:t>Configure, manage HW/SW resources. </a:t>
            </a:r>
          </a:p>
        </p:txBody>
      </p:sp>
      <p:grpSp>
        <p:nvGrpSpPr>
          <p:cNvPr id="44" name="Group 43">
            <a:extLst>
              <a:ext uri="{FF2B5EF4-FFF2-40B4-BE49-F238E27FC236}">
                <a16:creationId xmlns:a16="http://schemas.microsoft.com/office/drawing/2014/main" id="{E924E394-D258-213D-B51F-5E34B45DDA19}"/>
              </a:ext>
            </a:extLst>
          </p:cNvPr>
          <p:cNvGrpSpPr/>
          <p:nvPr/>
        </p:nvGrpSpPr>
        <p:grpSpPr>
          <a:xfrm>
            <a:off x="3158383" y="1249756"/>
            <a:ext cx="481222" cy="718517"/>
            <a:chOff x="2235864" y="1010569"/>
            <a:chExt cx="481222" cy="718517"/>
          </a:xfrm>
        </p:grpSpPr>
        <p:pic>
          <p:nvPicPr>
            <p:cNvPr id="9" name="Picture 8">
              <a:extLst>
                <a:ext uri="{FF2B5EF4-FFF2-40B4-BE49-F238E27FC236}">
                  <a16:creationId xmlns:a16="http://schemas.microsoft.com/office/drawing/2014/main" id="{72ACA7E3-253C-4CB8-BF35-57DED16C5F8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77231" y="1010569"/>
              <a:ext cx="387715" cy="474709"/>
            </a:xfrm>
            <a:custGeom>
              <a:avLst/>
              <a:gdLst>
                <a:gd name="connsiteX0" fmla="*/ 17 w 370673"/>
                <a:gd name="connsiteY0" fmla="*/ -104 h 490568"/>
                <a:gd name="connsiteX1" fmla="*/ 370690 w 370673"/>
                <a:gd name="connsiteY1" fmla="*/ -104 h 490568"/>
                <a:gd name="connsiteX2" fmla="*/ 370690 w 370673"/>
                <a:gd name="connsiteY2" fmla="*/ 490465 h 490568"/>
                <a:gd name="connsiteX3" fmla="*/ 17 w 370673"/>
                <a:gd name="connsiteY3" fmla="*/ 490465 h 490568"/>
              </a:gdLst>
              <a:ahLst/>
              <a:cxnLst>
                <a:cxn ang="0">
                  <a:pos x="connsiteX0" y="connsiteY0"/>
                </a:cxn>
                <a:cxn ang="0">
                  <a:pos x="connsiteX1" y="connsiteY1"/>
                </a:cxn>
                <a:cxn ang="0">
                  <a:pos x="connsiteX2" y="connsiteY2"/>
                </a:cxn>
                <a:cxn ang="0">
                  <a:pos x="connsiteX3" y="connsiteY3"/>
                </a:cxn>
              </a:cxnLst>
              <a:rect l="l" t="t" r="r" b="b"/>
              <a:pathLst>
                <a:path w="370673" h="490568">
                  <a:moveTo>
                    <a:pt x="17" y="-104"/>
                  </a:moveTo>
                  <a:lnTo>
                    <a:pt x="370690" y="-104"/>
                  </a:lnTo>
                  <a:lnTo>
                    <a:pt x="370690" y="490465"/>
                  </a:lnTo>
                  <a:lnTo>
                    <a:pt x="17" y="490465"/>
                  </a:lnTo>
                  <a:close/>
                </a:path>
              </a:pathLst>
            </a:custGeom>
          </p:spPr>
        </p:pic>
        <p:sp>
          <p:nvSpPr>
            <p:cNvPr id="3" name="TextBox 2">
              <a:extLst>
                <a:ext uri="{FF2B5EF4-FFF2-40B4-BE49-F238E27FC236}">
                  <a16:creationId xmlns:a16="http://schemas.microsoft.com/office/drawing/2014/main" id="{E5690C1B-7905-F407-5620-834747E91EB7}"/>
                </a:ext>
              </a:extLst>
            </p:cNvPr>
            <p:cNvSpPr txBox="1"/>
            <p:nvPr/>
          </p:nvSpPr>
          <p:spPr>
            <a:xfrm>
              <a:off x="2235864" y="1452087"/>
              <a:ext cx="481222" cy="276999"/>
            </a:xfrm>
            <a:prstGeom prst="rect">
              <a:avLst/>
            </a:prstGeom>
            <a:noFill/>
          </p:spPr>
          <p:txBody>
            <a:bodyPr wrap="none" rtlCol="0">
              <a:spAutoFit/>
            </a:bodyPr>
            <a:lstStyle/>
            <a:p>
              <a:pPr algn="ctr"/>
              <a:r>
                <a:rPr lang="en-US" sz="1200">
                  <a:solidFill>
                    <a:schemeClr val="tx2"/>
                  </a:solidFill>
                  <a:latin typeface="NVIDIA Sans" panose="020B0503020203020204" pitchFamily="34" charset="0"/>
                  <a:cs typeface="NVIDIA Sans" panose="020B0503020203020204" pitchFamily="34" charset="0"/>
                </a:rPr>
                <a:t>NIM</a:t>
              </a:r>
              <a:endParaRPr lang="en-US" sz="1600">
                <a:solidFill>
                  <a:schemeClr val="tx2"/>
                </a:solidFill>
                <a:latin typeface="NVIDIA Sans" panose="020B0503020203020204" pitchFamily="34" charset="0"/>
                <a:cs typeface="NVIDIA Sans" panose="020B0503020203020204" pitchFamily="34" charset="0"/>
              </a:endParaRPr>
            </a:p>
          </p:txBody>
        </p:sp>
      </p:grpSp>
      <p:pic>
        <p:nvPicPr>
          <p:cNvPr id="13" name="Picture 16">
            <a:extLst>
              <a:ext uri="{FF2B5EF4-FFF2-40B4-BE49-F238E27FC236}">
                <a16:creationId xmlns:a16="http://schemas.microsoft.com/office/drawing/2014/main" id="{4F16949A-1CB3-3E7A-55DA-6CFCECB862B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0192933" y="3062688"/>
            <a:ext cx="395880" cy="366312"/>
          </a:xfrm>
          <a:prstGeom prst="rect">
            <a:avLst/>
          </a:prstGeom>
          <a:noFill/>
          <a:extLst>
            <a:ext uri="{909E8E84-426E-40DD-AFC4-6F175D3DCCD1}">
              <a14:hiddenFill xmlns:a14="http://schemas.microsoft.com/office/drawing/2010/main">
                <a:solidFill>
                  <a:srgbClr val="FFFFFF"/>
                </a:solidFill>
              </a14:hiddenFill>
            </a:ext>
          </a:extLst>
        </p:spPr>
      </p:pic>
      <p:pic>
        <p:nvPicPr>
          <p:cNvPr id="35" name="Google Shape;2342;g9f01d088fb_2_344" descr="Programmer">
            <a:extLst>
              <a:ext uri="{FF2B5EF4-FFF2-40B4-BE49-F238E27FC236}">
                <a16:creationId xmlns:a16="http://schemas.microsoft.com/office/drawing/2014/main" id="{5EB7B318-5A78-D6FC-8AA8-3FBCC0E8F1DF}"/>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108870" y="1499315"/>
            <a:ext cx="645653" cy="634872"/>
          </a:xfrm>
          <a:prstGeom prst="rect">
            <a:avLst/>
          </a:prstGeom>
          <a:noFill/>
          <a:ln>
            <a:noFill/>
          </a:ln>
        </p:spPr>
      </p:pic>
      <p:pic>
        <p:nvPicPr>
          <p:cNvPr id="36" name="Google Shape;2342;g9f01d088fb_2_344" descr="Programme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121260" y="1436721"/>
            <a:ext cx="645653" cy="634872"/>
          </a:xfrm>
          <a:prstGeom prst="rect">
            <a:avLst/>
          </a:prstGeom>
          <a:noFill/>
          <a:ln>
            <a:noFill/>
          </a:ln>
        </p:spPr>
      </p:pic>
      <p:pic>
        <p:nvPicPr>
          <p:cNvPr id="37" name="Google Shape;2342;g9f01d088fb_2_344" descr="Programmer">
            <a:extLst>
              <a:ext uri="{FF2B5EF4-FFF2-40B4-BE49-F238E27FC236}">
                <a16:creationId xmlns:a16="http://schemas.microsoft.com/office/drawing/2014/main" id="{39447D9A-4AF6-4A01-7607-6A8EB6AF7BBE}"/>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121136" y="5235562"/>
            <a:ext cx="645653" cy="634872"/>
          </a:xfrm>
          <a:prstGeom prst="rect">
            <a:avLst/>
          </a:prstGeom>
          <a:noFill/>
          <a:ln>
            <a:noFill/>
          </a:ln>
        </p:spPr>
      </p:pic>
      <p:pic>
        <p:nvPicPr>
          <p:cNvPr id="38" name="Google Shape;2338;g9f01d088fb_2_344" descr="Male profile">
            <a:extLst>
              <a:ext uri="{FF2B5EF4-FFF2-40B4-BE49-F238E27FC236}">
                <a16:creationId xmlns:a16="http://schemas.microsoft.com/office/drawing/2014/main" id="{DDF9AD1F-908F-DF73-E1D0-85E1B14B6679}"/>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038302" y="3225380"/>
            <a:ext cx="690205" cy="648189"/>
          </a:xfrm>
          <a:prstGeom prst="rect">
            <a:avLst/>
          </a:prstGeom>
          <a:noFill/>
          <a:ln>
            <a:noFill/>
          </a:ln>
        </p:spPr>
      </p:pic>
      <p:pic>
        <p:nvPicPr>
          <p:cNvPr id="40" name="Picture 39">
            <a:extLst>
              <a:ext uri="{FF2B5EF4-FFF2-40B4-BE49-F238E27FC236}">
                <a16:creationId xmlns:a16="http://schemas.microsoft.com/office/drawing/2014/main" id="{8E87E8C8-9EEF-2A09-1690-B0E7DE4957A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7595" y="3031033"/>
            <a:ext cx="540354" cy="312361"/>
          </a:xfrm>
          <a:prstGeom prst="rect">
            <a:avLst/>
          </a:prstGeom>
        </p:spPr>
      </p:pic>
      <p:pic>
        <p:nvPicPr>
          <p:cNvPr id="46" name="Picture 45" descr="A screenshot of a computer&#10;&#10;Description automatically generated">
            <a:extLst>
              <a:ext uri="{FF2B5EF4-FFF2-40B4-BE49-F238E27FC236}">
                <a16:creationId xmlns:a16="http://schemas.microsoft.com/office/drawing/2014/main" id="{33E1D8B2-DBA7-22E0-FDB2-7873C737E878}"/>
              </a:ext>
            </a:extLst>
          </p:cNvPr>
          <p:cNvPicPr>
            <a:picLocks noChangeAspect="1"/>
          </p:cNvPicPr>
          <p:nvPr/>
        </p:nvPicPr>
        <p:blipFill rotWithShape="1">
          <a:blip r:embed="rId9" cstate="screen">
            <a:alphaModFix/>
            <a:extLst>
              <a:ext uri="{28A0092B-C50C-407E-A947-70E740481C1C}">
                <a14:useLocalDpi xmlns:a14="http://schemas.microsoft.com/office/drawing/2010/main"/>
              </a:ext>
            </a:extLst>
          </a:blip>
          <a:srcRect/>
          <a:stretch/>
        </p:blipFill>
        <p:spPr>
          <a:xfrm>
            <a:off x="7601576" y="1279560"/>
            <a:ext cx="1095192" cy="312269"/>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50" name="Graphic 49" descr="Database outline">
            <a:extLst>
              <a:ext uri="{FF2B5EF4-FFF2-40B4-BE49-F238E27FC236}">
                <a16:creationId xmlns:a16="http://schemas.microsoft.com/office/drawing/2014/main" id="{D4483457-1201-D762-FD9D-A21BA32405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3334" y="4936453"/>
            <a:ext cx="460545" cy="460545"/>
          </a:xfrm>
          <a:prstGeom prst="rect">
            <a:avLst/>
          </a:prstGeom>
        </p:spPr>
      </p:pic>
      <p:pic>
        <p:nvPicPr>
          <p:cNvPr id="52" name="Graphic 51" descr="Server outline">
            <a:extLst>
              <a:ext uri="{FF2B5EF4-FFF2-40B4-BE49-F238E27FC236}">
                <a16:creationId xmlns:a16="http://schemas.microsoft.com/office/drawing/2014/main" id="{9E6A50B8-D3F9-C98C-99F0-47368B755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09398" y="4921986"/>
            <a:ext cx="594461" cy="59446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65916-0F92-4AB0-E389-D700B6A93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1F3F2-A81E-49BC-9D12-67B0ACC4609D}"/>
              </a:ext>
            </a:extLst>
          </p:cNvPr>
          <p:cNvSpPr>
            <a:spLocks noGrp="1"/>
          </p:cNvSpPr>
          <p:nvPr>
            <p:ph type="ctrTitle"/>
          </p:nvPr>
        </p:nvSpPr>
        <p:spPr/>
        <p:txBody>
          <a:bodyPr/>
          <a:lstStyle/>
          <a:p>
            <a:r>
              <a:rPr lang="en-DE"/>
              <a:t>Nemo Microservices</a:t>
            </a:r>
          </a:p>
        </p:txBody>
      </p:sp>
      <p:sp>
        <p:nvSpPr>
          <p:cNvPr id="5" name="Subtitle 4">
            <a:extLst>
              <a:ext uri="{FF2B5EF4-FFF2-40B4-BE49-F238E27FC236}">
                <a16:creationId xmlns:a16="http://schemas.microsoft.com/office/drawing/2014/main" id="{1D79BECB-7D4B-3D1A-732F-537137DE2C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96905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32"/>
        <p:cNvGrpSpPr/>
        <p:nvPr/>
      </p:nvGrpSpPr>
      <p:grpSpPr>
        <a:xfrm>
          <a:off x="0" y="0"/>
          <a:ext cx="0" cy="0"/>
          <a:chOff x="0" y="0"/>
          <a:chExt cx="0" cy="0"/>
        </a:xfrm>
      </p:grpSpPr>
      <p:sp>
        <p:nvSpPr>
          <p:cNvPr id="3433" name="Google Shape;3433;p374"/>
          <p:cNvSpPr txBox="1">
            <a:spLocks noGrp="1"/>
          </p:cNvSpPr>
          <p:nvPr>
            <p:ph type="title"/>
          </p:nvPr>
        </p:nvSpPr>
        <p:spPr>
          <a:xfrm>
            <a:off x="0" y="0"/>
            <a:ext cx="12192000" cy="838200"/>
          </a:xfrm>
          <a:prstGeom prst="rect">
            <a:avLst/>
          </a:prstGeom>
          <a:noFill/>
          <a:ln>
            <a:noFill/>
          </a:ln>
        </p:spPr>
        <p:txBody>
          <a:bodyPr spcFirstLastPara="1" vert="horz" wrap="square" lIns="91425" tIns="45700" rIns="91425" bIns="45700" rtlCol="0" anchor="b" anchorCtr="0">
            <a:normAutofit/>
          </a:bodyPr>
          <a:lstStyle/>
          <a:p>
            <a:r>
              <a:rPr lang="en-US"/>
              <a:t>Enterprises Need To Customize and Continuously Update Models</a:t>
            </a:r>
            <a:endParaRPr/>
          </a:p>
        </p:txBody>
      </p:sp>
      <p:sp>
        <p:nvSpPr>
          <p:cNvPr id="3434" name="Google Shape;3434;p374"/>
          <p:cNvSpPr txBox="1">
            <a:spLocks noGrp="1"/>
          </p:cNvSpPr>
          <p:nvPr>
            <p:ph type="body" idx="1"/>
          </p:nvPr>
        </p:nvSpPr>
        <p:spPr>
          <a:xfrm>
            <a:off x="838200" y="829056"/>
            <a:ext cx="10515600" cy="469392"/>
          </a:xfrm>
          <a:prstGeom prst="rect">
            <a:avLst/>
          </a:prstGeom>
          <a:noFill/>
          <a:ln>
            <a:noFill/>
          </a:ln>
        </p:spPr>
        <p:txBody>
          <a:bodyPr spcFirstLastPara="1" wrap="square" lIns="91425" tIns="45700" rIns="91425" bIns="45700" anchor="t" anchorCtr="0">
            <a:noAutofit/>
          </a:bodyPr>
          <a:lstStyle/>
          <a:p>
            <a:pPr marL="0" indent="0"/>
            <a:r>
              <a:rPr lang="en-US"/>
              <a:t>Leverage institutional data to drive productivity and business value</a:t>
            </a:r>
            <a:endParaRPr/>
          </a:p>
        </p:txBody>
      </p:sp>
      <p:sp>
        <p:nvSpPr>
          <p:cNvPr id="3435" name="Google Shape;3435;p374"/>
          <p:cNvSpPr/>
          <p:nvPr/>
        </p:nvSpPr>
        <p:spPr>
          <a:xfrm>
            <a:off x="4334176" y="2179675"/>
            <a:ext cx="3221649" cy="3221649"/>
          </a:xfrm>
          <a:prstGeom prst="arc">
            <a:avLst>
              <a:gd name="adj1" fmla="val 17037376"/>
              <a:gd name="adj2" fmla="val 18725181"/>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36" name="Google Shape;3436;p374"/>
          <p:cNvSpPr txBox="1"/>
          <p:nvPr/>
        </p:nvSpPr>
        <p:spPr>
          <a:xfrm>
            <a:off x="2831123" y="2815119"/>
            <a:ext cx="1606472" cy="276959"/>
          </a:xfrm>
          <a:prstGeom prst="rect">
            <a:avLst/>
          </a:prstGeom>
          <a:noFill/>
          <a:ln>
            <a:noFill/>
          </a:ln>
        </p:spPr>
        <p:txBody>
          <a:bodyPr spcFirstLastPara="1" wrap="square" lIns="91425" tIns="45700" rIns="91425" bIns="45700" anchor="t" anchorCtr="0">
            <a:spAutoFit/>
          </a:bodyPr>
          <a:lstStyle/>
          <a:p>
            <a:pPr algn="ctr"/>
            <a:r>
              <a:rPr lang="en-US" sz="1200" b="1">
                <a:solidFill>
                  <a:srgbClr val="000000"/>
                </a:solidFill>
                <a:latin typeface="NVIDIA Sans"/>
                <a:ea typeface="NVIDIA Sans"/>
                <a:cs typeface="NVIDIA Sans"/>
                <a:sym typeface="NVIDIA Sans"/>
              </a:rPr>
              <a:t>ENTERPRISE DATA</a:t>
            </a:r>
            <a:endParaRPr sz="1400"/>
          </a:p>
        </p:txBody>
      </p:sp>
      <p:pic>
        <p:nvPicPr>
          <p:cNvPr id="3437" name="Google Shape;3437;p37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37840" y="2714415"/>
            <a:ext cx="310245" cy="445132"/>
          </a:xfrm>
          <a:prstGeom prst="rect">
            <a:avLst/>
          </a:prstGeom>
          <a:noFill/>
          <a:ln>
            <a:noFill/>
          </a:ln>
        </p:spPr>
      </p:pic>
      <p:sp>
        <p:nvSpPr>
          <p:cNvPr id="3438" name="Google Shape;3438;p374"/>
          <p:cNvSpPr txBox="1"/>
          <p:nvPr/>
        </p:nvSpPr>
        <p:spPr>
          <a:xfrm>
            <a:off x="2264803" y="4388003"/>
            <a:ext cx="2059386" cy="461624"/>
          </a:xfrm>
          <a:prstGeom prst="rect">
            <a:avLst/>
          </a:prstGeom>
          <a:noFill/>
          <a:ln>
            <a:noFill/>
          </a:ln>
        </p:spPr>
        <p:txBody>
          <a:bodyPr spcFirstLastPara="1" wrap="square" lIns="91425" tIns="45700" rIns="91425" bIns="45700" anchor="t" anchorCtr="0">
            <a:spAutoFit/>
          </a:bodyPr>
          <a:lstStyle/>
          <a:p>
            <a:pPr algn="ctr"/>
            <a:r>
              <a:rPr lang="en-US" sz="1200" b="1">
                <a:solidFill>
                  <a:schemeClr val="dk2"/>
                </a:solidFill>
                <a:latin typeface="NVIDIA Sans"/>
                <a:ea typeface="NVIDIA Sans"/>
                <a:cs typeface="NVIDIA Sans"/>
                <a:sym typeface="NVIDIA Sans"/>
              </a:rPr>
              <a:t> </a:t>
            </a:r>
            <a:endParaRPr sz="1400"/>
          </a:p>
          <a:p>
            <a:pPr algn="ctr"/>
            <a:r>
              <a:rPr lang="en-US" sz="1200" b="1">
                <a:solidFill>
                  <a:srgbClr val="000000"/>
                </a:solidFill>
                <a:latin typeface="NVIDIA Sans"/>
                <a:ea typeface="NVIDIA Sans"/>
                <a:cs typeface="NVIDIA Sans"/>
                <a:sym typeface="NVIDIA Sans"/>
              </a:rPr>
              <a:t>DEPLOY CUSTOM MODEL</a:t>
            </a:r>
            <a:endParaRPr>
              <a:solidFill>
                <a:schemeClr val="dk1"/>
              </a:solidFill>
              <a:latin typeface="NVIDIA Sans"/>
              <a:ea typeface="NVIDIA Sans"/>
              <a:cs typeface="NVIDIA Sans"/>
              <a:sym typeface="NVIDIA Sans"/>
            </a:endParaRPr>
          </a:p>
        </p:txBody>
      </p:sp>
      <p:pic>
        <p:nvPicPr>
          <p:cNvPr id="3439" name="Google Shape;3439;p37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314202" y="4308158"/>
            <a:ext cx="406133" cy="541511"/>
          </a:xfrm>
          <a:prstGeom prst="rect">
            <a:avLst/>
          </a:prstGeom>
          <a:noFill/>
          <a:ln>
            <a:noFill/>
          </a:ln>
        </p:spPr>
      </p:pic>
      <p:pic>
        <p:nvPicPr>
          <p:cNvPr id="3440" name="Google Shape;3440;p37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572481" y="5070617"/>
            <a:ext cx="652254" cy="652254"/>
          </a:xfrm>
          <a:prstGeom prst="rect">
            <a:avLst/>
          </a:prstGeom>
          <a:noFill/>
          <a:ln>
            <a:noFill/>
          </a:ln>
        </p:spPr>
      </p:pic>
      <p:grpSp>
        <p:nvGrpSpPr>
          <p:cNvPr id="3441" name="Google Shape;3441;p374"/>
          <p:cNvGrpSpPr/>
          <p:nvPr/>
        </p:nvGrpSpPr>
        <p:grpSpPr>
          <a:xfrm>
            <a:off x="5603685" y="1884655"/>
            <a:ext cx="589847" cy="598190"/>
            <a:chOff x="7891628" y="2801781"/>
            <a:chExt cx="856120" cy="868230"/>
          </a:xfrm>
        </p:grpSpPr>
        <p:pic>
          <p:nvPicPr>
            <p:cNvPr id="3442" name="Google Shape;3442;p37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078674" y="2987070"/>
              <a:ext cx="509759" cy="509759"/>
            </a:xfrm>
            <a:prstGeom prst="rect">
              <a:avLst/>
            </a:prstGeom>
            <a:noFill/>
            <a:ln>
              <a:noFill/>
            </a:ln>
          </p:spPr>
        </p:pic>
        <p:sp>
          <p:nvSpPr>
            <p:cNvPr id="3443" name="Google Shape;3443;p374"/>
            <p:cNvSpPr/>
            <p:nvPr/>
          </p:nvSpPr>
          <p:spPr>
            <a:xfrm rot="6181985">
              <a:off x="7988322" y="2870742"/>
              <a:ext cx="690465" cy="690465"/>
            </a:xfrm>
            <a:prstGeom prst="arc">
              <a:avLst>
                <a:gd name="adj1" fmla="val 16200000"/>
                <a:gd name="adj2" fmla="val 3871784"/>
              </a:avLst>
            </a:prstGeom>
            <a:noFill/>
            <a:ln w="15875" cap="flat" cmpd="sng">
              <a:solidFill>
                <a:srgbClr val="999999"/>
              </a:solidFill>
              <a:prstDash val="solid"/>
              <a:round/>
              <a:headEnd type="none" w="sm" len="sm"/>
              <a:tailEnd type="stealth"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44" name="Google Shape;3444;p374"/>
            <p:cNvSpPr/>
            <p:nvPr/>
          </p:nvSpPr>
          <p:spPr>
            <a:xfrm rot="-4424802">
              <a:off x="7974456" y="2896718"/>
              <a:ext cx="690465" cy="690465"/>
            </a:xfrm>
            <a:prstGeom prst="arc">
              <a:avLst>
                <a:gd name="adj1" fmla="val 16200000"/>
                <a:gd name="adj2" fmla="val 3871784"/>
              </a:avLst>
            </a:prstGeom>
            <a:noFill/>
            <a:ln w="15875" cap="flat" cmpd="sng">
              <a:solidFill>
                <a:srgbClr val="999999"/>
              </a:solidFill>
              <a:prstDash val="solid"/>
              <a:round/>
              <a:headEnd type="none" w="sm" len="sm"/>
              <a:tailEnd type="stealth"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grpSp>
      <p:sp>
        <p:nvSpPr>
          <p:cNvPr id="3445" name="Google Shape;3445;p374"/>
          <p:cNvSpPr txBox="1"/>
          <p:nvPr/>
        </p:nvSpPr>
        <p:spPr>
          <a:xfrm>
            <a:off x="4906370" y="1438864"/>
            <a:ext cx="2059386" cy="461624"/>
          </a:xfrm>
          <a:prstGeom prst="rect">
            <a:avLst/>
          </a:prstGeom>
          <a:noFill/>
          <a:ln>
            <a:noFill/>
          </a:ln>
        </p:spPr>
        <p:txBody>
          <a:bodyPr spcFirstLastPara="1" wrap="square" lIns="91425" tIns="45700" rIns="91425" bIns="45700" anchor="t" anchorCtr="0">
            <a:spAutoFit/>
          </a:bodyPr>
          <a:lstStyle/>
          <a:p>
            <a:pPr algn="ctr"/>
            <a:r>
              <a:rPr lang="en-US" sz="1200" b="1">
                <a:solidFill>
                  <a:schemeClr val="dk2"/>
                </a:solidFill>
                <a:latin typeface="NVIDIA Sans"/>
                <a:ea typeface="NVIDIA Sans"/>
                <a:cs typeface="NVIDIA Sans"/>
                <a:sym typeface="NVIDIA Sans"/>
              </a:rPr>
              <a:t> </a:t>
            </a:r>
            <a:endParaRPr sz="1400"/>
          </a:p>
          <a:p>
            <a:pPr algn="ctr"/>
            <a:r>
              <a:rPr lang="en-US" sz="1200" b="1">
                <a:solidFill>
                  <a:srgbClr val="000000"/>
                </a:solidFill>
                <a:latin typeface="NVIDIA Sans"/>
                <a:ea typeface="NVIDIA Sans"/>
                <a:cs typeface="NVIDIA Sans"/>
                <a:sym typeface="NVIDIA Sans"/>
              </a:rPr>
              <a:t>DATA PROCESSING</a:t>
            </a:r>
            <a:endParaRPr sz="1400"/>
          </a:p>
        </p:txBody>
      </p:sp>
      <p:sp>
        <p:nvSpPr>
          <p:cNvPr id="3446" name="Google Shape;3446;p374"/>
          <p:cNvSpPr txBox="1"/>
          <p:nvPr/>
        </p:nvSpPr>
        <p:spPr>
          <a:xfrm>
            <a:off x="4868915" y="5638546"/>
            <a:ext cx="2059386" cy="461624"/>
          </a:xfrm>
          <a:prstGeom prst="rect">
            <a:avLst/>
          </a:prstGeom>
          <a:noFill/>
          <a:ln>
            <a:noFill/>
          </a:ln>
        </p:spPr>
        <p:txBody>
          <a:bodyPr spcFirstLastPara="1" wrap="square" lIns="91425" tIns="45700" rIns="91425" bIns="45700" anchor="t" anchorCtr="0">
            <a:spAutoFit/>
          </a:bodyPr>
          <a:lstStyle/>
          <a:p>
            <a:pPr algn="ctr"/>
            <a:r>
              <a:rPr lang="en-US" sz="1200" b="1">
                <a:solidFill>
                  <a:schemeClr val="dk2"/>
                </a:solidFill>
                <a:latin typeface="NVIDIA Sans"/>
                <a:ea typeface="NVIDIA Sans"/>
                <a:cs typeface="NVIDIA Sans"/>
                <a:sym typeface="NVIDIA Sans"/>
              </a:rPr>
              <a:t> </a:t>
            </a:r>
            <a:endParaRPr sz="1400"/>
          </a:p>
          <a:p>
            <a:pPr algn="ctr"/>
            <a:r>
              <a:rPr lang="en-US" sz="1200" b="1">
                <a:solidFill>
                  <a:srgbClr val="000000"/>
                </a:solidFill>
                <a:latin typeface="NVIDIA Sans"/>
                <a:ea typeface="NVIDIA Sans"/>
                <a:cs typeface="NVIDIA Sans"/>
                <a:sym typeface="NVIDIA Sans"/>
              </a:rPr>
              <a:t>GUARDRAIL</a:t>
            </a:r>
            <a:endParaRPr sz="1400"/>
          </a:p>
        </p:txBody>
      </p:sp>
      <p:pic>
        <p:nvPicPr>
          <p:cNvPr id="3447" name="Google Shape;3447;p37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880996" y="2599444"/>
            <a:ext cx="675074" cy="675074"/>
          </a:xfrm>
          <a:prstGeom prst="rect">
            <a:avLst/>
          </a:prstGeom>
          <a:noFill/>
          <a:ln>
            <a:noFill/>
          </a:ln>
        </p:spPr>
      </p:pic>
      <p:sp>
        <p:nvSpPr>
          <p:cNvPr id="3448" name="Google Shape;3448;p374"/>
          <p:cNvSpPr txBox="1"/>
          <p:nvPr/>
        </p:nvSpPr>
        <p:spPr>
          <a:xfrm>
            <a:off x="7555825" y="2695696"/>
            <a:ext cx="2059386" cy="461624"/>
          </a:xfrm>
          <a:prstGeom prst="rect">
            <a:avLst/>
          </a:prstGeom>
          <a:noFill/>
          <a:ln>
            <a:noFill/>
          </a:ln>
        </p:spPr>
        <p:txBody>
          <a:bodyPr spcFirstLastPara="1" wrap="square" lIns="91425" tIns="45700" rIns="91425" bIns="45700" anchor="t" anchorCtr="0">
            <a:spAutoFit/>
          </a:bodyPr>
          <a:lstStyle/>
          <a:p>
            <a:pPr algn="ctr"/>
            <a:r>
              <a:rPr lang="en-US" sz="1200" b="1">
                <a:solidFill>
                  <a:schemeClr val="dk2"/>
                </a:solidFill>
                <a:latin typeface="NVIDIA Sans"/>
                <a:ea typeface="NVIDIA Sans"/>
                <a:cs typeface="NVIDIA Sans"/>
                <a:sym typeface="NVIDIA Sans"/>
              </a:rPr>
              <a:t> </a:t>
            </a:r>
            <a:endParaRPr sz="1400"/>
          </a:p>
          <a:p>
            <a:pPr algn="ctr"/>
            <a:r>
              <a:rPr lang="en-US" sz="1200" b="1">
                <a:solidFill>
                  <a:srgbClr val="000000"/>
                </a:solidFill>
                <a:latin typeface="NVIDIA Sans"/>
                <a:ea typeface="NVIDIA Sans"/>
                <a:cs typeface="NVIDIA Sans"/>
                <a:sym typeface="NVIDIA Sans"/>
              </a:rPr>
              <a:t>MODEL CUSTOMIZATION</a:t>
            </a:r>
            <a:endParaRPr sz="1400"/>
          </a:p>
        </p:txBody>
      </p:sp>
      <p:sp>
        <p:nvSpPr>
          <p:cNvPr id="3449" name="Google Shape;3449;p374"/>
          <p:cNvSpPr/>
          <p:nvPr/>
        </p:nvSpPr>
        <p:spPr>
          <a:xfrm>
            <a:off x="4334176" y="2179675"/>
            <a:ext cx="3221649" cy="3221649"/>
          </a:xfrm>
          <a:prstGeom prst="arc">
            <a:avLst>
              <a:gd name="adj1" fmla="val 20468879"/>
              <a:gd name="adj2" fmla="val 819550"/>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50" name="Google Shape;3450;p374"/>
          <p:cNvSpPr/>
          <p:nvPr/>
        </p:nvSpPr>
        <p:spPr>
          <a:xfrm>
            <a:off x="4334176" y="2179675"/>
            <a:ext cx="3221649" cy="3221649"/>
          </a:xfrm>
          <a:prstGeom prst="arc">
            <a:avLst>
              <a:gd name="adj1" fmla="val 6372912"/>
              <a:gd name="adj2" fmla="val 8102075"/>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51" name="Google Shape;3451;p374"/>
          <p:cNvSpPr/>
          <p:nvPr/>
        </p:nvSpPr>
        <p:spPr>
          <a:xfrm>
            <a:off x="4334176" y="2175095"/>
            <a:ext cx="3221649" cy="3221649"/>
          </a:xfrm>
          <a:prstGeom prst="arc">
            <a:avLst>
              <a:gd name="adj1" fmla="val 9978363"/>
              <a:gd name="adj2" fmla="val 11924835"/>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52" name="Google Shape;3452;p374"/>
          <p:cNvSpPr/>
          <p:nvPr/>
        </p:nvSpPr>
        <p:spPr>
          <a:xfrm>
            <a:off x="4334176" y="2175095"/>
            <a:ext cx="3221649" cy="3221649"/>
          </a:xfrm>
          <a:prstGeom prst="arc">
            <a:avLst>
              <a:gd name="adj1" fmla="val 13502193"/>
              <a:gd name="adj2" fmla="val 15232258"/>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53" name="Google Shape;3453;p374"/>
          <p:cNvSpPr txBox="1"/>
          <p:nvPr/>
        </p:nvSpPr>
        <p:spPr>
          <a:xfrm>
            <a:off x="7531208" y="4388004"/>
            <a:ext cx="1736847" cy="461624"/>
          </a:xfrm>
          <a:prstGeom prst="rect">
            <a:avLst/>
          </a:prstGeom>
          <a:noFill/>
          <a:ln>
            <a:noFill/>
          </a:ln>
        </p:spPr>
        <p:txBody>
          <a:bodyPr spcFirstLastPara="1" wrap="square" lIns="91425" tIns="45700" rIns="91425" bIns="45700" anchor="t" anchorCtr="0">
            <a:spAutoFit/>
          </a:bodyPr>
          <a:lstStyle/>
          <a:p>
            <a:pPr algn="ctr"/>
            <a:r>
              <a:rPr lang="en-US" sz="1200" b="1">
                <a:solidFill>
                  <a:schemeClr val="dk2"/>
                </a:solidFill>
                <a:latin typeface="NVIDIA Sans"/>
                <a:ea typeface="NVIDIA Sans"/>
                <a:cs typeface="NVIDIA Sans"/>
                <a:sym typeface="NVIDIA Sans"/>
              </a:rPr>
              <a:t> </a:t>
            </a:r>
            <a:endParaRPr sz="1400"/>
          </a:p>
          <a:p>
            <a:pPr algn="ctr"/>
            <a:r>
              <a:rPr lang="en-US" sz="1200" b="1">
                <a:solidFill>
                  <a:srgbClr val="000000"/>
                </a:solidFill>
                <a:latin typeface="NVIDIA Sans"/>
                <a:ea typeface="NVIDIA Sans"/>
                <a:cs typeface="NVIDIA Sans"/>
                <a:sym typeface="NVIDIA Sans"/>
              </a:rPr>
              <a:t>MODEL EVALUATION</a:t>
            </a:r>
            <a:endParaRPr sz="1400"/>
          </a:p>
        </p:txBody>
      </p:sp>
      <p:sp>
        <p:nvSpPr>
          <p:cNvPr id="3454" name="Google Shape;3454;p374"/>
          <p:cNvSpPr/>
          <p:nvPr/>
        </p:nvSpPr>
        <p:spPr>
          <a:xfrm>
            <a:off x="4981109" y="3576475"/>
            <a:ext cx="2052120" cy="469392"/>
          </a:xfrm>
          <a:prstGeom prst="roundRect">
            <a:avLst>
              <a:gd name="adj" fmla="val 16667"/>
            </a:avLst>
          </a:prstGeom>
          <a:noFill/>
          <a:ln>
            <a:noFill/>
          </a:ln>
        </p:spPr>
        <p:txBody>
          <a:bodyPr spcFirstLastPara="1" wrap="square" lIns="91425" tIns="45700" rIns="91425" bIns="45700" anchor="ctr" anchorCtr="0">
            <a:noAutofit/>
          </a:bodyPr>
          <a:lstStyle/>
          <a:p>
            <a:pPr algn="ctr">
              <a:lnSpc>
                <a:spcPct val="90000"/>
              </a:lnSpc>
            </a:pPr>
            <a:r>
              <a:rPr lang="en-US" sz="2000" b="1">
                <a:solidFill>
                  <a:schemeClr val="lt1"/>
                </a:solidFill>
                <a:latin typeface="NVIDIA Sans"/>
                <a:ea typeface="NVIDIA Sans"/>
                <a:cs typeface="NVIDIA Sans"/>
                <a:sym typeface="NVIDIA Sans"/>
              </a:rPr>
              <a:t>Enterprise AI Flywheel</a:t>
            </a:r>
            <a:endParaRPr sz="1400"/>
          </a:p>
        </p:txBody>
      </p:sp>
      <p:pic>
        <p:nvPicPr>
          <p:cNvPr id="3455" name="Google Shape;3455;p37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959504" y="4292709"/>
            <a:ext cx="652255" cy="652255"/>
          </a:xfrm>
          <a:prstGeom prst="rect">
            <a:avLst/>
          </a:prstGeom>
          <a:noFill/>
          <a:ln>
            <a:noFill/>
          </a:ln>
        </p:spPr>
      </p:pic>
      <p:sp>
        <p:nvSpPr>
          <p:cNvPr id="3456" name="Google Shape;3456;p374"/>
          <p:cNvSpPr/>
          <p:nvPr/>
        </p:nvSpPr>
        <p:spPr>
          <a:xfrm>
            <a:off x="4334666" y="2181079"/>
            <a:ext cx="3221649" cy="3221649"/>
          </a:xfrm>
          <a:prstGeom prst="arc">
            <a:avLst>
              <a:gd name="adj1" fmla="val 2921073"/>
              <a:gd name="adj2" fmla="val 4563087"/>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74"/>
        <p:cNvGrpSpPr/>
        <p:nvPr/>
      </p:nvGrpSpPr>
      <p:grpSpPr>
        <a:xfrm>
          <a:off x="0" y="0"/>
          <a:ext cx="0" cy="0"/>
          <a:chOff x="0" y="0"/>
          <a:chExt cx="0" cy="0"/>
        </a:xfrm>
      </p:grpSpPr>
      <p:sp>
        <p:nvSpPr>
          <p:cNvPr id="3475" name="Google Shape;3475;p376"/>
          <p:cNvSpPr txBox="1">
            <a:spLocks noGrp="1"/>
          </p:cNvSpPr>
          <p:nvPr>
            <p:ph type="title"/>
          </p:nvPr>
        </p:nvSpPr>
        <p:spPr>
          <a:xfrm>
            <a:off x="838200" y="0"/>
            <a:ext cx="10515600" cy="838200"/>
          </a:xfrm>
          <a:prstGeom prst="rect">
            <a:avLst/>
          </a:prstGeom>
          <a:noFill/>
          <a:ln>
            <a:noFill/>
          </a:ln>
        </p:spPr>
        <p:txBody>
          <a:bodyPr spcFirstLastPara="1" vert="horz" wrap="square" lIns="91425" tIns="45700" rIns="91425" bIns="45700" rtlCol="0" anchor="b" anchorCtr="0">
            <a:normAutofit/>
          </a:bodyPr>
          <a:lstStyle/>
          <a:p>
            <a:r>
              <a:rPr lang="en-US" dirty="0"/>
              <a:t>Enhance Enterprise Applications with Custom Generative AI Models</a:t>
            </a:r>
            <a:endParaRPr dirty="0"/>
          </a:p>
        </p:txBody>
      </p:sp>
      <p:sp>
        <p:nvSpPr>
          <p:cNvPr id="3476" name="Google Shape;3476;p376"/>
          <p:cNvSpPr txBox="1">
            <a:spLocks noGrp="1"/>
          </p:cNvSpPr>
          <p:nvPr>
            <p:ph type="body" idx="1"/>
          </p:nvPr>
        </p:nvSpPr>
        <p:spPr>
          <a:xfrm>
            <a:off x="838200" y="829056"/>
            <a:ext cx="10515600" cy="469392"/>
          </a:xfrm>
          <a:prstGeom prst="rect">
            <a:avLst/>
          </a:prstGeom>
          <a:noFill/>
          <a:ln>
            <a:noFill/>
          </a:ln>
        </p:spPr>
        <p:txBody>
          <a:bodyPr spcFirstLastPara="1" wrap="square" lIns="91425" tIns="45700" rIns="91425" bIns="45700" anchor="t" anchorCtr="0">
            <a:noAutofit/>
          </a:bodyPr>
          <a:lstStyle/>
          <a:p>
            <a:pPr marL="0" indent="0"/>
            <a:r>
              <a:rPr lang="en-US"/>
              <a:t>NVIDIA NeMo microservices provides end-to-end model customization and deployment workflow</a:t>
            </a:r>
            <a:endParaRPr/>
          </a:p>
        </p:txBody>
      </p:sp>
      <p:sp>
        <p:nvSpPr>
          <p:cNvPr id="3477" name="Google Shape;3477;p376"/>
          <p:cNvSpPr/>
          <p:nvPr/>
        </p:nvSpPr>
        <p:spPr>
          <a:xfrm>
            <a:off x="4334176" y="2179675"/>
            <a:ext cx="3221649" cy="3221649"/>
          </a:xfrm>
          <a:prstGeom prst="arc">
            <a:avLst>
              <a:gd name="adj1" fmla="val 17037376"/>
              <a:gd name="adj2" fmla="val 18725181"/>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78" name="Google Shape;3478;p376"/>
          <p:cNvSpPr txBox="1"/>
          <p:nvPr/>
        </p:nvSpPr>
        <p:spPr>
          <a:xfrm>
            <a:off x="2831123" y="2815119"/>
            <a:ext cx="1606472" cy="276959"/>
          </a:xfrm>
          <a:prstGeom prst="rect">
            <a:avLst/>
          </a:prstGeom>
          <a:noFill/>
          <a:ln>
            <a:noFill/>
          </a:ln>
        </p:spPr>
        <p:txBody>
          <a:bodyPr spcFirstLastPara="1" wrap="square" lIns="91425" tIns="45700" rIns="91425" bIns="45700" anchor="t" anchorCtr="0">
            <a:spAutoFit/>
          </a:bodyPr>
          <a:lstStyle/>
          <a:p>
            <a:pPr algn="ctr"/>
            <a:r>
              <a:rPr lang="en-US" sz="1200" b="1">
                <a:solidFill>
                  <a:srgbClr val="000000"/>
                </a:solidFill>
                <a:latin typeface="NVIDIA Sans"/>
                <a:ea typeface="NVIDIA Sans"/>
                <a:cs typeface="NVIDIA Sans"/>
                <a:sym typeface="NVIDIA Sans"/>
              </a:rPr>
              <a:t>ENTERPRISE DATA</a:t>
            </a:r>
            <a:endParaRPr sz="1400"/>
          </a:p>
        </p:txBody>
      </p:sp>
      <p:pic>
        <p:nvPicPr>
          <p:cNvPr id="3479" name="Google Shape;3479;p37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37840" y="2714415"/>
            <a:ext cx="310245" cy="445132"/>
          </a:xfrm>
          <a:prstGeom prst="rect">
            <a:avLst/>
          </a:prstGeom>
          <a:noFill/>
          <a:ln>
            <a:noFill/>
          </a:ln>
        </p:spPr>
      </p:pic>
      <p:sp>
        <p:nvSpPr>
          <p:cNvPr id="3480" name="Google Shape;3480;p376"/>
          <p:cNvSpPr txBox="1"/>
          <p:nvPr/>
        </p:nvSpPr>
        <p:spPr>
          <a:xfrm>
            <a:off x="2264803" y="4388003"/>
            <a:ext cx="2059386" cy="461624"/>
          </a:xfrm>
          <a:prstGeom prst="rect">
            <a:avLst/>
          </a:prstGeom>
          <a:noFill/>
          <a:ln>
            <a:noFill/>
          </a:ln>
        </p:spPr>
        <p:txBody>
          <a:bodyPr spcFirstLastPara="1" wrap="square" lIns="91425" tIns="45700" rIns="91425" bIns="45700" anchor="t" anchorCtr="0">
            <a:spAutoFit/>
          </a:bodyPr>
          <a:lstStyle/>
          <a:p>
            <a:pPr algn="ctr"/>
            <a:r>
              <a:rPr lang="en-US" sz="1200" b="1">
                <a:solidFill>
                  <a:schemeClr val="dk2"/>
                </a:solidFill>
                <a:latin typeface="NVIDIA Sans"/>
                <a:ea typeface="NVIDIA Sans"/>
                <a:cs typeface="NVIDIA Sans"/>
                <a:sym typeface="NVIDIA Sans"/>
              </a:rPr>
              <a:t>NVIDIA NIM</a:t>
            </a:r>
            <a:endParaRPr sz="1400"/>
          </a:p>
          <a:p>
            <a:pPr algn="ctr"/>
            <a:r>
              <a:rPr lang="en-US" sz="1200" b="1">
                <a:solidFill>
                  <a:srgbClr val="000000"/>
                </a:solidFill>
                <a:latin typeface="NVIDIA Sans"/>
                <a:ea typeface="NVIDIA Sans"/>
                <a:cs typeface="NVIDIA Sans"/>
                <a:sym typeface="NVIDIA Sans"/>
              </a:rPr>
              <a:t>DEPLOY CUSTOM MODEL</a:t>
            </a:r>
            <a:endParaRPr>
              <a:solidFill>
                <a:schemeClr val="dk1"/>
              </a:solidFill>
              <a:latin typeface="NVIDIA Sans"/>
              <a:ea typeface="NVIDIA Sans"/>
              <a:cs typeface="NVIDIA Sans"/>
              <a:sym typeface="NVIDIA Sans"/>
            </a:endParaRPr>
          </a:p>
        </p:txBody>
      </p:sp>
      <p:pic>
        <p:nvPicPr>
          <p:cNvPr id="3481" name="Google Shape;3481;p37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314202" y="4308158"/>
            <a:ext cx="406133" cy="541511"/>
          </a:xfrm>
          <a:prstGeom prst="rect">
            <a:avLst/>
          </a:prstGeom>
          <a:noFill/>
          <a:ln>
            <a:noFill/>
          </a:ln>
        </p:spPr>
      </p:pic>
      <p:pic>
        <p:nvPicPr>
          <p:cNvPr id="3482" name="Google Shape;3482;p37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572481" y="5070617"/>
            <a:ext cx="652254" cy="652254"/>
          </a:xfrm>
          <a:prstGeom prst="rect">
            <a:avLst/>
          </a:prstGeom>
          <a:noFill/>
          <a:ln>
            <a:noFill/>
          </a:ln>
        </p:spPr>
      </p:pic>
      <p:grpSp>
        <p:nvGrpSpPr>
          <p:cNvPr id="3483" name="Google Shape;3483;p376"/>
          <p:cNvGrpSpPr/>
          <p:nvPr/>
        </p:nvGrpSpPr>
        <p:grpSpPr>
          <a:xfrm>
            <a:off x="5603685" y="1884655"/>
            <a:ext cx="589847" cy="598190"/>
            <a:chOff x="7891628" y="2801781"/>
            <a:chExt cx="856120" cy="868230"/>
          </a:xfrm>
        </p:grpSpPr>
        <p:pic>
          <p:nvPicPr>
            <p:cNvPr id="3484" name="Google Shape;3484;p37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078674" y="2987070"/>
              <a:ext cx="509759" cy="509759"/>
            </a:xfrm>
            <a:prstGeom prst="rect">
              <a:avLst/>
            </a:prstGeom>
            <a:noFill/>
            <a:ln>
              <a:noFill/>
            </a:ln>
          </p:spPr>
        </p:pic>
        <p:sp>
          <p:nvSpPr>
            <p:cNvPr id="3485" name="Google Shape;3485;p376"/>
            <p:cNvSpPr/>
            <p:nvPr/>
          </p:nvSpPr>
          <p:spPr>
            <a:xfrm rot="6181985">
              <a:off x="7988322" y="2870742"/>
              <a:ext cx="690465" cy="690465"/>
            </a:xfrm>
            <a:prstGeom prst="arc">
              <a:avLst>
                <a:gd name="adj1" fmla="val 16200000"/>
                <a:gd name="adj2" fmla="val 3871784"/>
              </a:avLst>
            </a:prstGeom>
            <a:noFill/>
            <a:ln w="15875" cap="flat" cmpd="sng">
              <a:solidFill>
                <a:schemeClr val="dk2"/>
              </a:solidFill>
              <a:prstDash val="solid"/>
              <a:round/>
              <a:headEnd type="none" w="sm" len="sm"/>
              <a:tailEnd type="stealth"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86" name="Google Shape;3486;p376"/>
            <p:cNvSpPr/>
            <p:nvPr/>
          </p:nvSpPr>
          <p:spPr>
            <a:xfrm rot="-4424802">
              <a:off x="7974456" y="2896718"/>
              <a:ext cx="690465" cy="690465"/>
            </a:xfrm>
            <a:prstGeom prst="arc">
              <a:avLst>
                <a:gd name="adj1" fmla="val 16200000"/>
                <a:gd name="adj2" fmla="val 3871784"/>
              </a:avLst>
            </a:prstGeom>
            <a:noFill/>
            <a:ln w="15875" cap="flat" cmpd="sng">
              <a:solidFill>
                <a:schemeClr val="dk2"/>
              </a:solidFill>
              <a:prstDash val="solid"/>
              <a:round/>
              <a:headEnd type="none" w="sm" len="sm"/>
              <a:tailEnd type="stealth"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grpSp>
      <p:sp>
        <p:nvSpPr>
          <p:cNvPr id="3487" name="Google Shape;3487;p376"/>
          <p:cNvSpPr txBox="1"/>
          <p:nvPr/>
        </p:nvSpPr>
        <p:spPr>
          <a:xfrm>
            <a:off x="4906370" y="1438864"/>
            <a:ext cx="2059386" cy="461624"/>
          </a:xfrm>
          <a:prstGeom prst="rect">
            <a:avLst/>
          </a:prstGeom>
          <a:noFill/>
          <a:ln>
            <a:noFill/>
          </a:ln>
        </p:spPr>
        <p:txBody>
          <a:bodyPr spcFirstLastPara="1" wrap="square" lIns="91425" tIns="45700" rIns="91425" bIns="45700" anchor="t" anchorCtr="0">
            <a:spAutoFit/>
          </a:bodyPr>
          <a:lstStyle/>
          <a:p>
            <a:pPr algn="ctr"/>
            <a:r>
              <a:rPr lang="en-US" sz="1200" b="1">
                <a:solidFill>
                  <a:schemeClr val="dk2"/>
                </a:solidFill>
                <a:latin typeface="NVIDIA Sans"/>
                <a:ea typeface="NVIDIA Sans"/>
                <a:cs typeface="NVIDIA Sans"/>
                <a:sym typeface="NVIDIA Sans"/>
              </a:rPr>
              <a:t>NeMo Curator</a:t>
            </a:r>
            <a:endParaRPr sz="1400"/>
          </a:p>
          <a:p>
            <a:pPr algn="ctr"/>
            <a:r>
              <a:rPr lang="en-US" sz="1200" b="1">
                <a:solidFill>
                  <a:srgbClr val="000000"/>
                </a:solidFill>
                <a:latin typeface="NVIDIA Sans"/>
                <a:ea typeface="NVIDIA Sans"/>
                <a:cs typeface="NVIDIA Sans"/>
                <a:sym typeface="NVIDIA Sans"/>
              </a:rPr>
              <a:t>DATA PROCESSING</a:t>
            </a:r>
            <a:endParaRPr sz="1400"/>
          </a:p>
        </p:txBody>
      </p:sp>
      <p:sp>
        <p:nvSpPr>
          <p:cNvPr id="3488" name="Google Shape;3488;p376"/>
          <p:cNvSpPr txBox="1"/>
          <p:nvPr/>
        </p:nvSpPr>
        <p:spPr>
          <a:xfrm>
            <a:off x="4868915" y="5638546"/>
            <a:ext cx="2059386" cy="461624"/>
          </a:xfrm>
          <a:prstGeom prst="rect">
            <a:avLst/>
          </a:prstGeom>
          <a:noFill/>
          <a:ln>
            <a:noFill/>
          </a:ln>
        </p:spPr>
        <p:txBody>
          <a:bodyPr spcFirstLastPara="1" wrap="square" lIns="91425" tIns="45700" rIns="91425" bIns="45700" anchor="t" anchorCtr="0">
            <a:spAutoFit/>
          </a:bodyPr>
          <a:lstStyle/>
          <a:p>
            <a:pPr algn="ctr"/>
            <a:r>
              <a:rPr lang="en-US" sz="1200" b="1">
                <a:solidFill>
                  <a:schemeClr val="dk2"/>
                </a:solidFill>
                <a:latin typeface="NVIDIA Sans"/>
                <a:ea typeface="NVIDIA Sans"/>
                <a:cs typeface="NVIDIA Sans"/>
                <a:sym typeface="NVIDIA Sans"/>
              </a:rPr>
              <a:t>NeMo Guardrails</a:t>
            </a:r>
            <a:endParaRPr sz="1400"/>
          </a:p>
          <a:p>
            <a:pPr algn="ctr"/>
            <a:r>
              <a:rPr lang="en-US" sz="1200" b="1">
                <a:solidFill>
                  <a:srgbClr val="000000"/>
                </a:solidFill>
                <a:latin typeface="NVIDIA Sans"/>
                <a:ea typeface="NVIDIA Sans"/>
                <a:cs typeface="NVIDIA Sans"/>
                <a:sym typeface="NVIDIA Sans"/>
              </a:rPr>
              <a:t>GUARDRAIL</a:t>
            </a:r>
            <a:endParaRPr sz="1400"/>
          </a:p>
        </p:txBody>
      </p:sp>
      <p:pic>
        <p:nvPicPr>
          <p:cNvPr id="3489" name="Google Shape;3489;p37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880996" y="2599444"/>
            <a:ext cx="675074" cy="675074"/>
          </a:xfrm>
          <a:prstGeom prst="rect">
            <a:avLst/>
          </a:prstGeom>
          <a:noFill/>
          <a:ln>
            <a:noFill/>
          </a:ln>
        </p:spPr>
      </p:pic>
      <p:sp>
        <p:nvSpPr>
          <p:cNvPr id="3490" name="Google Shape;3490;p376"/>
          <p:cNvSpPr txBox="1"/>
          <p:nvPr/>
        </p:nvSpPr>
        <p:spPr>
          <a:xfrm>
            <a:off x="7555825" y="2695696"/>
            <a:ext cx="2059386" cy="461624"/>
          </a:xfrm>
          <a:prstGeom prst="rect">
            <a:avLst/>
          </a:prstGeom>
          <a:noFill/>
          <a:ln>
            <a:noFill/>
          </a:ln>
        </p:spPr>
        <p:txBody>
          <a:bodyPr spcFirstLastPara="1" wrap="square" lIns="91425" tIns="45700" rIns="91425" bIns="45700" anchor="t" anchorCtr="0">
            <a:spAutoFit/>
          </a:bodyPr>
          <a:lstStyle/>
          <a:p>
            <a:pPr algn="ctr"/>
            <a:r>
              <a:rPr lang="en-US" sz="1200" b="1" dirty="0" err="1">
                <a:solidFill>
                  <a:schemeClr val="dk2"/>
                </a:solidFill>
                <a:latin typeface="NVIDIA Sans"/>
                <a:ea typeface="NVIDIA Sans"/>
                <a:cs typeface="NVIDIA Sans"/>
                <a:sym typeface="NVIDIA Sans"/>
              </a:rPr>
              <a:t>NeMo</a:t>
            </a:r>
            <a:r>
              <a:rPr lang="en-US" sz="1200" b="1" dirty="0">
                <a:solidFill>
                  <a:schemeClr val="dk2"/>
                </a:solidFill>
                <a:latin typeface="NVIDIA Sans"/>
                <a:ea typeface="NVIDIA Sans"/>
                <a:cs typeface="NVIDIA Sans"/>
                <a:sym typeface="NVIDIA Sans"/>
              </a:rPr>
              <a:t> Customizer</a:t>
            </a:r>
            <a:endParaRPr sz="1400" dirty="0"/>
          </a:p>
          <a:p>
            <a:pPr algn="ctr"/>
            <a:r>
              <a:rPr lang="en-US" sz="1200" b="1" dirty="0">
                <a:solidFill>
                  <a:srgbClr val="000000"/>
                </a:solidFill>
                <a:latin typeface="NVIDIA Sans"/>
                <a:ea typeface="NVIDIA Sans"/>
                <a:cs typeface="NVIDIA Sans"/>
                <a:sym typeface="NVIDIA Sans"/>
              </a:rPr>
              <a:t>MODEL CUSTOMIZATION</a:t>
            </a:r>
            <a:endParaRPr sz="1400" dirty="0"/>
          </a:p>
        </p:txBody>
      </p:sp>
      <p:sp>
        <p:nvSpPr>
          <p:cNvPr id="3491" name="Google Shape;3491;p376"/>
          <p:cNvSpPr/>
          <p:nvPr/>
        </p:nvSpPr>
        <p:spPr>
          <a:xfrm>
            <a:off x="4334176" y="2179675"/>
            <a:ext cx="3221649" cy="3221649"/>
          </a:xfrm>
          <a:prstGeom prst="arc">
            <a:avLst>
              <a:gd name="adj1" fmla="val 20468879"/>
              <a:gd name="adj2" fmla="val 819550"/>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92" name="Google Shape;3492;p376"/>
          <p:cNvSpPr/>
          <p:nvPr/>
        </p:nvSpPr>
        <p:spPr>
          <a:xfrm>
            <a:off x="4334176" y="2179675"/>
            <a:ext cx="3221649" cy="3221649"/>
          </a:xfrm>
          <a:prstGeom prst="arc">
            <a:avLst>
              <a:gd name="adj1" fmla="val 6372912"/>
              <a:gd name="adj2" fmla="val 8102075"/>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93" name="Google Shape;3493;p376"/>
          <p:cNvSpPr/>
          <p:nvPr/>
        </p:nvSpPr>
        <p:spPr>
          <a:xfrm>
            <a:off x="4334176" y="2175095"/>
            <a:ext cx="3221649" cy="3221649"/>
          </a:xfrm>
          <a:prstGeom prst="arc">
            <a:avLst>
              <a:gd name="adj1" fmla="val 9978363"/>
              <a:gd name="adj2" fmla="val 11924835"/>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94" name="Google Shape;3494;p376"/>
          <p:cNvSpPr/>
          <p:nvPr/>
        </p:nvSpPr>
        <p:spPr>
          <a:xfrm>
            <a:off x="4334176" y="2175095"/>
            <a:ext cx="3221649" cy="3221649"/>
          </a:xfrm>
          <a:prstGeom prst="arc">
            <a:avLst>
              <a:gd name="adj1" fmla="val 13502193"/>
              <a:gd name="adj2" fmla="val 15232258"/>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
        <p:nvSpPr>
          <p:cNvPr id="3495" name="Google Shape;3495;p376"/>
          <p:cNvSpPr txBox="1"/>
          <p:nvPr/>
        </p:nvSpPr>
        <p:spPr>
          <a:xfrm>
            <a:off x="7531208" y="4388004"/>
            <a:ext cx="1736847" cy="461624"/>
          </a:xfrm>
          <a:prstGeom prst="rect">
            <a:avLst/>
          </a:prstGeom>
          <a:noFill/>
          <a:ln>
            <a:noFill/>
          </a:ln>
        </p:spPr>
        <p:txBody>
          <a:bodyPr spcFirstLastPara="1" wrap="square" lIns="91425" tIns="45700" rIns="91425" bIns="45700" anchor="t" anchorCtr="0">
            <a:spAutoFit/>
          </a:bodyPr>
          <a:lstStyle/>
          <a:p>
            <a:pPr algn="ctr"/>
            <a:r>
              <a:rPr lang="en-US" sz="1200" b="1">
                <a:solidFill>
                  <a:schemeClr val="dk2"/>
                </a:solidFill>
                <a:latin typeface="NVIDIA Sans"/>
                <a:ea typeface="NVIDIA Sans"/>
                <a:cs typeface="NVIDIA Sans"/>
                <a:sym typeface="NVIDIA Sans"/>
              </a:rPr>
              <a:t>NeMo Evaluator</a:t>
            </a:r>
            <a:endParaRPr sz="1400"/>
          </a:p>
          <a:p>
            <a:pPr algn="ctr"/>
            <a:r>
              <a:rPr lang="en-US" sz="1200" b="1">
                <a:solidFill>
                  <a:srgbClr val="000000"/>
                </a:solidFill>
                <a:latin typeface="NVIDIA Sans"/>
                <a:ea typeface="NVIDIA Sans"/>
                <a:cs typeface="NVIDIA Sans"/>
                <a:sym typeface="NVIDIA Sans"/>
              </a:rPr>
              <a:t>MODEL EVALUATION</a:t>
            </a:r>
            <a:endParaRPr sz="1400"/>
          </a:p>
        </p:txBody>
      </p:sp>
      <p:sp>
        <p:nvSpPr>
          <p:cNvPr id="3496" name="Google Shape;3496;p376"/>
          <p:cNvSpPr/>
          <p:nvPr/>
        </p:nvSpPr>
        <p:spPr>
          <a:xfrm>
            <a:off x="4981109" y="3576474"/>
            <a:ext cx="2052120" cy="480417"/>
          </a:xfrm>
          <a:prstGeom prst="roundRect">
            <a:avLst>
              <a:gd name="adj" fmla="val 16667"/>
            </a:avLst>
          </a:prstGeom>
          <a:noFill/>
          <a:ln>
            <a:noFill/>
          </a:ln>
        </p:spPr>
        <p:txBody>
          <a:bodyPr spcFirstLastPara="1" wrap="square" lIns="91425" tIns="45700" rIns="91425" bIns="45700" anchor="ctr" anchorCtr="0">
            <a:noAutofit/>
          </a:bodyPr>
          <a:lstStyle/>
          <a:p>
            <a:pPr algn="ctr">
              <a:lnSpc>
                <a:spcPct val="90000"/>
              </a:lnSpc>
            </a:pPr>
            <a:r>
              <a:rPr lang="en-US" sz="2000" b="1">
                <a:solidFill>
                  <a:schemeClr val="dk2"/>
                </a:solidFill>
                <a:latin typeface="NVIDIA Sans"/>
                <a:ea typeface="NVIDIA Sans"/>
                <a:cs typeface="NVIDIA Sans"/>
                <a:sym typeface="NVIDIA Sans"/>
              </a:rPr>
              <a:t>Enterprise AI Flywheel (LLMOps)</a:t>
            </a:r>
            <a:endParaRPr sz="1400"/>
          </a:p>
        </p:txBody>
      </p:sp>
      <p:pic>
        <p:nvPicPr>
          <p:cNvPr id="3497" name="Google Shape;3497;p37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959504" y="4292709"/>
            <a:ext cx="652255" cy="652255"/>
          </a:xfrm>
          <a:prstGeom prst="rect">
            <a:avLst/>
          </a:prstGeom>
          <a:noFill/>
          <a:ln>
            <a:noFill/>
          </a:ln>
        </p:spPr>
      </p:pic>
      <p:sp>
        <p:nvSpPr>
          <p:cNvPr id="3498" name="Google Shape;3498;p376"/>
          <p:cNvSpPr/>
          <p:nvPr/>
        </p:nvSpPr>
        <p:spPr>
          <a:xfrm>
            <a:off x="4334666" y="2181079"/>
            <a:ext cx="3221649" cy="3221649"/>
          </a:xfrm>
          <a:prstGeom prst="arc">
            <a:avLst>
              <a:gd name="adj1" fmla="val 2921073"/>
              <a:gd name="adj2" fmla="val 4563087"/>
            </a:avLst>
          </a:prstGeom>
          <a:noFill/>
          <a:ln w="15875" cap="flat" cmpd="sng">
            <a:solidFill>
              <a:schemeClr val="accent5"/>
            </a:solidFill>
            <a:prstDash val="solid"/>
            <a:round/>
            <a:headEnd type="none" w="sm" len="sm"/>
            <a:tailEnd type="triangle" w="med" len="med"/>
          </a:ln>
        </p:spPr>
        <p:txBody>
          <a:bodyPr spcFirstLastPara="1" wrap="square" lIns="91425" tIns="45700" rIns="91425" bIns="45700" anchor="ctr" anchorCtr="0">
            <a:noAutofit/>
          </a:bodyPr>
          <a:lstStyle/>
          <a:p>
            <a:pPr algn="ctr"/>
            <a:endParaRPr>
              <a:solidFill>
                <a:schemeClr val="dk1"/>
              </a:solidFill>
              <a:latin typeface="NVIDIA Sans"/>
              <a:ea typeface="NVIDIA Sans"/>
              <a:cs typeface="NVIDIA Sans"/>
              <a:sym typeface="NVIDIA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19"/>
        <p:cNvGrpSpPr/>
        <p:nvPr/>
      </p:nvGrpSpPr>
      <p:grpSpPr>
        <a:xfrm>
          <a:off x="0" y="0"/>
          <a:ext cx="0" cy="0"/>
          <a:chOff x="0" y="0"/>
          <a:chExt cx="0" cy="0"/>
        </a:xfrm>
      </p:grpSpPr>
      <p:sp>
        <p:nvSpPr>
          <p:cNvPr id="3520" name="Google Shape;3520;p378"/>
          <p:cNvSpPr txBox="1">
            <a:spLocks noGrp="1"/>
          </p:cNvSpPr>
          <p:nvPr>
            <p:ph type="title"/>
          </p:nvPr>
        </p:nvSpPr>
        <p:spPr>
          <a:xfrm>
            <a:off x="3352800" y="0"/>
            <a:ext cx="42062400" cy="3352800"/>
          </a:xfrm>
          <a:prstGeom prst="rect">
            <a:avLst/>
          </a:prstGeom>
        </p:spPr>
        <p:txBody>
          <a:bodyPr spcFirstLastPara="1" vert="horz" wrap="square" lIns="91425" tIns="45700" rIns="91425" bIns="45700" rtlCol="0" anchor="b" anchorCtr="0">
            <a:normAutofit/>
          </a:bodyPr>
          <a:lstStyle/>
          <a:p>
            <a:endParaRPr/>
          </a:p>
        </p:txBody>
      </p:sp>
      <p:sp>
        <p:nvSpPr>
          <p:cNvPr id="3521" name="Google Shape;3521;p378"/>
          <p:cNvSpPr txBox="1">
            <a:spLocks noGrp="1"/>
          </p:cNvSpPr>
          <p:nvPr>
            <p:ph type="body" idx="1"/>
          </p:nvPr>
        </p:nvSpPr>
        <p:spPr>
          <a:xfrm>
            <a:off x="3352800" y="3316224"/>
            <a:ext cx="42062400" cy="1877600"/>
          </a:xfrm>
          <a:prstGeom prst="rect">
            <a:avLst/>
          </a:prstGeom>
        </p:spPr>
        <p:txBody>
          <a:bodyPr spcFirstLastPara="1" wrap="square" lIns="91425" tIns="45700" rIns="91425" bIns="45700" anchor="t" anchorCtr="0">
            <a:noAutofit/>
          </a:bodyPr>
          <a:lstStyle/>
          <a:p>
            <a:pPr marL="0" indent="0"/>
            <a:endParaRPr/>
          </a:p>
        </p:txBody>
      </p:sp>
      <p:sp>
        <p:nvSpPr>
          <p:cNvPr id="3522" name="Google Shape;3522;p378"/>
          <p:cNvSpPr txBox="1">
            <a:spLocks noGrp="1"/>
          </p:cNvSpPr>
          <p:nvPr>
            <p:ph type="body" idx="2"/>
          </p:nvPr>
        </p:nvSpPr>
        <p:spPr>
          <a:xfrm>
            <a:off x="3352800" y="6461760"/>
            <a:ext cx="42062400" cy="18202800"/>
          </a:xfrm>
          <a:prstGeom prst="rect">
            <a:avLst/>
          </a:prstGeom>
        </p:spPr>
        <p:txBody>
          <a:bodyPr spcFirstLastPara="1" wrap="square" lIns="91425" tIns="45700" rIns="91425" bIns="45700" anchor="t" anchorCtr="0">
            <a:noAutofit/>
          </a:bodyPr>
          <a:lstStyle/>
          <a:p>
            <a:pPr marL="0" indent="0">
              <a:buNone/>
            </a:pPr>
            <a:endParaRPr/>
          </a:p>
        </p:txBody>
      </p:sp>
      <p:pic>
        <p:nvPicPr>
          <p:cNvPr id="3523" name="Google Shape;3523;p37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0"/>
            <a:ext cx="12192003" cy="68580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VIDIA NIM Operator | NVIDIA NGC">
            <a:extLst>
              <a:ext uri="{FF2B5EF4-FFF2-40B4-BE49-F238E27FC236}">
                <a16:creationId xmlns:a16="http://schemas.microsoft.com/office/drawing/2014/main" id="{96DA27A9-EB3D-1D36-9530-E07D9F7E301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453217" y="3235579"/>
            <a:ext cx="2525580" cy="14218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What is Argo CD? Features, Architecture, and Benefits">
            <a:extLst>
              <a:ext uri="{FF2B5EF4-FFF2-40B4-BE49-F238E27FC236}">
                <a16:creationId xmlns:a16="http://schemas.microsoft.com/office/drawing/2014/main" id="{040E4D6D-C285-3E3D-F4D1-C9C78A68E0C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23906" y="3258672"/>
            <a:ext cx="1915509" cy="1271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2DE795-EAB6-AD76-5FA8-A83AC00BA17F}"/>
              </a:ext>
            </a:extLst>
          </p:cNvPr>
          <p:cNvSpPr>
            <a:spLocks noGrp="1"/>
          </p:cNvSpPr>
          <p:nvPr>
            <p:ph type="title"/>
          </p:nvPr>
        </p:nvSpPr>
        <p:spPr/>
        <p:txBody>
          <a:bodyPr/>
          <a:lstStyle/>
          <a:p>
            <a:r>
              <a:rPr lang="en-US" dirty="0"/>
              <a:t>Enhance Enterprise Applications with Custom Generative AI Models</a:t>
            </a:r>
          </a:p>
        </p:txBody>
      </p:sp>
      <p:sp>
        <p:nvSpPr>
          <p:cNvPr id="3" name="Text Placeholder 2">
            <a:extLst>
              <a:ext uri="{FF2B5EF4-FFF2-40B4-BE49-F238E27FC236}">
                <a16:creationId xmlns:a16="http://schemas.microsoft.com/office/drawing/2014/main" id="{0871ABA0-E2A7-2448-6C00-8F8F457E2EDB}"/>
              </a:ext>
            </a:extLst>
          </p:cNvPr>
          <p:cNvSpPr>
            <a:spLocks noGrp="1"/>
          </p:cNvSpPr>
          <p:nvPr>
            <p:ph type="body" idx="1"/>
          </p:nvPr>
        </p:nvSpPr>
        <p:spPr/>
        <p:txBody>
          <a:bodyPr/>
          <a:lstStyle/>
          <a:p>
            <a:r>
              <a:rPr lang="en-US" dirty="0"/>
              <a:t>Nemo Microservices Deployment</a:t>
            </a:r>
          </a:p>
        </p:txBody>
      </p:sp>
      <p:pic>
        <p:nvPicPr>
          <p:cNvPr id="5" name="Picture 2" descr="K8s Kubernetes | SUE">
            <a:extLst>
              <a:ext uri="{FF2B5EF4-FFF2-40B4-BE49-F238E27FC236}">
                <a16:creationId xmlns:a16="http://schemas.microsoft.com/office/drawing/2014/main" id="{7EB4C4AE-4059-0EB4-F787-4A628BF4907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79487" y="4865169"/>
            <a:ext cx="1379220" cy="1379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Argo CD? Features, Architecture, and Benefits">
            <a:extLst>
              <a:ext uri="{FF2B5EF4-FFF2-40B4-BE49-F238E27FC236}">
                <a16:creationId xmlns:a16="http://schemas.microsoft.com/office/drawing/2014/main" id="{2A68D80D-7661-B5B6-6C6F-725AC3C6411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58707" y="4952821"/>
            <a:ext cx="1915509" cy="12714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E55742-367F-CEDB-FDA0-7D1E4A280D20}"/>
              </a:ext>
            </a:extLst>
          </p:cNvPr>
          <p:cNvSpPr txBox="1"/>
          <p:nvPr/>
        </p:nvSpPr>
        <p:spPr>
          <a:xfrm>
            <a:off x="4715078" y="5839155"/>
            <a:ext cx="1202765" cy="369332"/>
          </a:xfrm>
          <a:prstGeom prst="rect">
            <a:avLst/>
          </a:prstGeom>
          <a:solidFill>
            <a:schemeClr val="tx1"/>
          </a:solidFill>
        </p:spPr>
        <p:txBody>
          <a:bodyPr wrap="none" rtlCol="0">
            <a:spAutoFit/>
          </a:bodyPr>
          <a:lstStyle/>
          <a:p>
            <a:pPr algn="ctr"/>
            <a:r>
              <a:rPr lang="en-US" b="1" dirty="0">
                <a:solidFill>
                  <a:schemeClr val="bg1"/>
                </a:solidFill>
                <a:latin typeface="NVIDIA Sans" panose="020B0503020203020204" pitchFamily="34" charset="0"/>
                <a:cs typeface="NVIDIA Sans" panose="020B0503020203020204" pitchFamily="34" charset="0"/>
              </a:rPr>
              <a:t>(</a:t>
            </a:r>
            <a:r>
              <a:rPr lang="en-US" b="1" dirty="0" err="1">
                <a:solidFill>
                  <a:schemeClr val="bg1"/>
                </a:solidFill>
                <a:latin typeface="NVIDIA Sans" panose="020B0503020203020204" pitchFamily="34" charset="0"/>
                <a:cs typeface="NVIDIA Sans" panose="020B0503020203020204" pitchFamily="34" charset="0"/>
              </a:rPr>
              <a:t>ArgoCD</a:t>
            </a:r>
            <a:r>
              <a:rPr lang="en-US" b="1" dirty="0">
                <a:solidFill>
                  <a:schemeClr val="bg1"/>
                </a:solidFill>
                <a:latin typeface="NVIDIA Sans" panose="020B0503020203020204" pitchFamily="34" charset="0"/>
                <a:cs typeface="NVIDIA Sans" panose="020B0503020203020204" pitchFamily="34" charset="0"/>
              </a:rPr>
              <a:t>)</a:t>
            </a:r>
          </a:p>
        </p:txBody>
      </p:sp>
      <p:pic>
        <p:nvPicPr>
          <p:cNvPr id="10" name="Picture 8" descr="GitHub - cert-manager/infrastructure: cert-manager infrastructure">
            <a:extLst>
              <a:ext uri="{FF2B5EF4-FFF2-40B4-BE49-F238E27FC236}">
                <a16:creationId xmlns:a16="http://schemas.microsoft.com/office/drawing/2014/main" id="{66405042-0BE4-D1EC-AC77-DBF23B33D71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04650" y="5131107"/>
            <a:ext cx="847344" cy="8473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Continuing the journey: our new mascot and wordmark">
            <a:extLst>
              <a:ext uri="{FF2B5EF4-FFF2-40B4-BE49-F238E27FC236}">
                <a16:creationId xmlns:a16="http://schemas.microsoft.com/office/drawing/2014/main" id="{DA810AC3-63F0-5101-0003-3CF21BEB33B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07928" y="3832841"/>
            <a:ext cx="2489318" cy="838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Postgresql plain Wortmarke logo - Soziale Medien und Logos Symbole">
            <a:extLst>
              <a:ext uri="{FF2B5EF4-FFF2-40B4-BE49-F238E27FC236}">
                <a16:creationId xmlns:a16="http://schemas.microsoft.com/office/drawing/2014/main" id="{1B8183C1-076D-A18B-AAE5-709D2711C4CD}"/>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073932" y="3306077"/>
            <a:ext cx="1093537" cy="109353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0BBA57FB-B9D5-45CB-722D-BE95E187B915}"/>
              </a:ext>
            </a:extLst>
          </p:cNvPr>
          <p:cNvCxnSpPr/>
          <p:nvPr/>
        </p:nvCxnSpPr>
        <p:spPr>
          <a:xfrm>
            <a:off x="2281990" y="1705983"/>
            <a:ext cx="0" cy="468028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CE75B80-051D-1D02-5B0B-38E12F8D7DED}"/>
              </a:ext>
            </a:extLst>
          </p:cNvPr>
          <p:cNvSpPr txBox="1"/>
          <p:nvPr/>
        </p:nvSpPr>
        <p:spPr>
          <a:xfrm>
            <a:off x="293414" y="3429000"/>
            <a:ext cx="1900520" cy="1015663"/>
          </a:xfrm>
          <a:prstGeom prst="rect">
            <a:avLst/>
          </a:prstGeom>
          <a:noFill/>
        </p:spPr>
        <p:txBody>
          <a:bodyPr wrap="none" rtlCol="0">
            <a:spAutoFit/>
          </a:bodyPr>
          <a:lstStyle/>
          <a:p>
            <a:pPr algn="ctr"/>
            <a:r>
              <a:rPr lang="en-US" sz="2000" dirty="0">
                <a:solidFill>
                  <a:schemeClr val="bg1"/>
                </a:solidFill>
                <a:latin typeface="NVIDIA Sans" panose="020B0503020203020204" pitchFamily="34" charset="0"/>
                <a:cs typeface="NVIDIA Sans" panose="020B0503020203020204" pitchFamily="34" charset="0"/>
              </a:rPr>
              <a:t>Nemo </a:t>
            </a:r>
          </a:p>
          <a:p>
            <a:pPr algn="ctr"/>
            <a:r>
              <a:rPr lang="en-US" sz="2000" dirty="0">
                <a:solidFill>
                  <a:schemeClr val="bg1"/>
                </a:solidFill>
                <a:latin typeface="NVIDIA Sans" panose="020B0503020203020204" pitchFamily="34" charset="0"/>
                <a:cs typeface="NVIDIA Sans" panose="020B0503020203020204" pitchFamily="34" charset="0"/>
              </a:rPr>
              <a:t>Microservices </a:t>
            </a:r>
          </a:p>
          <a:p>
            <a:pPr algn="ctr"/>
            <a:r>
              <a:rPr lang="en-US" sz="2000" dirty="0">
                <a:solidFill>
                  <a:schemeClr val="bg1"/>
                </a:solidFill>
                <a:latin typeface="NVIDIA Sans" panose="020B0503020203020204" pitchFamily="34" charset="0"/>
                <a:cs typeface="NVIDIA Sans" panose="020B0503020203020204" pitchFamily="34" charset="0"/>
              </a:rPr>
              <a:t>Components</a:t>
            </a:r>
          </a:p>
        </p:txBody>
      </p:sp>
      <p:sp>
        <p:nvSpPr>
          <p:cNvPr id="16" name="TextBox 15">
            <a:extLst>
              <a:ext uri="{FF2B5EF4-FFF2-40B4-BE49-F238E27FC236}">
                <a16:creationId xmlns:a16="http://schemas.microsoft.com/office/drawing/2014/main" id="{E9E12E71-CD2F-2E94-01D4-90DAC5036247}"/>
              </a:ext>
            </a:extLst>
          </p:cNvPr>
          <p:cNvSpPr txBox="1"/>
          <p:nvPr/>
        </p:nvSpPr>
        <p:spPr>
          <a:xfrm>
            <a:off x="293414" y="5388475"/>
            <a:ext cx="1870000" cy="400110"/>
          </a:xfrm>
          <a:prstGeom prst="rect">
            <a:avLst/>
          </a:prstGeom>
          <a:noFill/>
        </p:spPr>
        <p:txBody>
          <a:bodyPr wrap="none" rtlCol="0">
            <a:spAutoFit/>
          </a:bodyPr>
          <a:lstStyle/>
          <a:p>
            <a:pPr algn="ctr"/>
            <a:r>
              <a:rPr lang="en-US" sz="2000" dirty="0">
                <a:solidFill>
                  <a:schemeClr val="bg1"/>
                </a:solidFill>
                <a:latin typeface="NVIDIA Sans" panose="020B0503020203020204" pitchFamily="34" charset="0"/>
                <a:cs typeface="NVIDIA Sans" panose="020B0503020203020204" pitchFamily="34" charset="0"/>
              </a:rPr>
              <a:t>Infrastructure</a:t>
            </a:r>
          </a:p>
        </p:txBody>
      </p:sp>
      <p:pic>
        <p:nvPicPr>
          <p:cNvPr id="9" name="Picture 6" descr="MLflow: Eine Plattform für den Machine Learning Lifecycle">
            <a:extLst>
              <a:ext uri="{FF2B5EF4-FFF2-40B4-BE49-F238E27FC236}">
                <a16:creationId xmlns:a16="http://schemas.microsoft.com/office/drawing/2014/main" id="{BECCC11C-AAA4-968E-5E9B-9DEDE53AEE4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73952" y="3220586"/>
            <a:ext cx="1556083" cy="77804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8E5C90E-A6BA-F367-FA01-034AAF2E24F1}"/>
              </a:ext>
            </a:extLst>
          </p:cNvPr>
          <p:cNvSpPr txBox="1"/>
          <p:nvPr/>
        </p:nvSpPr>
        <p:spPr>
          <a:xfrm>
            <a:off x="3082479" y="4137680"/>
            <a:ext cx="1833964" cy="369332"/>
          </a:xfrm>
          <a:prstGeom prst="rect">
            <a:avLst/>
          </a:prstGeom>
          <a:solidFill>
            <a:schemeClr val="tx1"/>
          </a:solidFill>
        </p:spPr>
        <p:txBody>
          <a:bodyPr wrap="none" rtlCol="0">
            <a:spAutoFit/>
          </a:bodyPr>
          <a:lstStyle/>
          <a:p>
            <a:pPr algn="ctr"/>
            <a:r>
              <a:rPr lang="en-US" b="1" dirty="0">
                <a:solidFill>
                  <a:schemeClr val="bg1"/>
                </a:solidFill>
                <a:latin typeface="NVIDIA Sans" panose="020B0503020203020204" pitchFamily="34" charset="0"/>
                <a:cs typeface="NVIDIA Sans" panose="020B0503020203020204" pitchFamily="34" charset="0"/>
              </a:rPr>
              <a:t>Argo Workflow</a:t>
            </a:r>
          </a:p>
        </p:txBody>
      </p:sp>
      <p:pic>
        <p:nvPicPr>
          <p:cNvPr id="1026" name="Picture 2" descr="Unlocking the Power of Milvus: Exploring the Next Generation of Vector  Databases">
            <a:extLst>
              <a:ext uri="{FF2B5EF4-FFF2-40B4-BE49-F238E27FC236}">
                <a16:creationId xmlns:a16="http://schemas.microsoft.com/office/drawing/2014/main" id="{26187D86-7AB5-BE27-ED64-9E9262105DE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208871" y="3665284"/>
            <a:ext cx="1922912" cy="45819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AB32FDA-5006-5CF7-572A-0A520B0A744A}"/>
              </a:ext>
            </a:extLst>
          </p:cNvPr>
          <p:cNvCxnSpPr>
            <a:cxnSpLocks/>
          </p:cNvCxnSpPr>
          <p:nvPr/>
        </p:nvCxnSpPr>
        <p:spPr>
          <a:xfrm flipV="1">
            <a:off x="2281990" y="4859680"/>
            <a:ext cx="9910010" cy="29114"/>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0388627-D025-9495-E440-219A3C4FCC07}"/>
              </a:ext>
            </a:extLst>
          </p:cNvPr>
          <p:cNvCxnSpPr>
            <a:cxnSpLocks/>
          </p:cNvCxnSpPr>
          <p:nvPr/>
        </p:nvCxnSpPr>
        <p:spPr>
          <a:xfrm flipV="1">
            <a:off x="2281990" y="2833533"/>
            <a:ext cx="9910010" cy="29114"/>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8F095BD-3DD5-0931-2B9A-A092B0028C34}"/>
              </a:ext>
            </a:extLst>
          </p:cNvPr>
          <p:cNvSpPr txBox="1"/>
          <p:nvPr/>
        </p:nvSpPr>
        <p:spPr>
          <a:xfrm>
            <a:off x="278154" y="1685822"/>
            <a:ext cx="1900520" cy="1015663"/>
          </a:xfrm>
          <a:prstGeom prst="rect">
            <a:avLst/>
          </a:prstGeom>
          <a:noFill/>
        </p:spPr>
        <p:txBody>
          <a:bodyPr wrap="none" rtlCol="0">
            <a:spAutoFit/>
          </a:bodyPr>
          <a:lstStyle/>
          <a:p>
            <a:pPr algn="ctr"/>
            <a:r>
              <a:rPr lang="en-US" sz="2000" dirty="0">
                <a:solidFill>
                  <a:schemeClr val="bg1"/>
                </a:solidFill>
                <a:latin typeface="NVIDIA Sans" panose="020B0503020203020204" pitchFamily="34" charset="0"/>
                <a:cs typeface="NVIDIA Sans" panose="020B0503020203020204" pitchFamily="34" charset="0"/>
              </a:rPr>
              <a:t>Nemo </a:t>
            </a:r>
          </a:p>
          <a:p>
            <a:pPr algn="ctr"/>
            <a:r>
              <a:rPr lang="en-US" sz="2000" dirty="0">
                <a:solidFill>
                  <a:schemeClr val="bg1"/>
                </a:solidFill>
                <a:latin typeface="NVIDIA Sans" panose="020B0503020203020204" pitchFamily="34" charset="0"/>
                <a:cs typeface="NVIDIA Sans" panose="020B0503020203020204" pitchFamily="34" charset="0"/>
              </a:rPr>
              <a:t>Microservices </a:t>
            </a:r>
          </a:p>
          <a:p>
            <a:pPr algn="ctr"/>
            <a:endParaRPr lang="en-US" sz="2000" dirty="0">
              <a:solidFill>
                <a:schemeClr val="bg1"/>
              </a:solidFill>
              <a:latin typeface="NVIDIA Sans" panose="020B0503020203020204" pitchFamily="34" charset="0"/>
              <a:cs typeface="NVIDIA Sans" panose="020B0503020203020204" pitchFamily="34" charset="0"/>
            </a:endParaRPr>
          </a:p>
        </p:txBody>
      </p:sp>
      <p:pic>
        <p:nvPicPr>
          <p:cNvPr id="29" name="Picture 28">
            <a:extLst>
              <a:ext uri="{FF2B5EF4-FFF2-40B4-BE49-F238E27FC236}">
                <a16:creationId xmlns:a16="http://schemas.microsoft.com/office/drawing/2014/main" id="{A46A06C7-C5E7-AAFF-786B-F3898C57358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59744" y="1510695"/>
            <a:ext cx="1613209" cy="1256918"/>
          </a:xfrm>
          <a:prstGeom prst="rect">
            <a:avLst/>
          </a:prstGeom>
        </p:spPr>
      </p:pic>
      <p:pic>
        <p:nvPicPr>
          <p:cNvPr id="1030" name="Picture 6">
            <a:extLst>
              <a:ext uri="{FF2B5EF4-FFF2-40B4-BE49-F238E27FC236}">
                <a16:creationId xmlns:a16="http://schemas.microsoft.com/office/drawing/2014/main" id="{92870AA1-3429-F6D5-E9C7-D29B774D9AE6}"/>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79215" y="1593909"/>
            <a:ext cx="672599" cy="833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518CFAD-F60E-A1A3-7F60-C513B8B269D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148575" y="1621854"/>
            <a:ext cx="1502276" cy="12364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3D8446F-3269-3870-9550-EFF34E6E0CB5}"/>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481286" y="1601350"/>
            <a:ext cx="1604823" cy="12126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E37F780-37BF-2F4C-D61F-3BC01AFE429A}"/>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899338" y="2336519"/>
            <a:ext cx="2292689" cy="583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2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EA420-661D-915F-9FAE-2A15CAB0A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D181E-DCD5-4BA4-7D15-AE168768A9D3}"/>
              </a:ext>
            </a:extLst>
          </p:cNvPr>
          <p:cNvSpPr>
            <a:spLocks noGrp="1"/>
          </p:cNvSpPr>
          <p:nvPr>
            <p:ph type="ctrTitle"/>
          </p:nvPr>
        </p:nvSpPr>
        <p:spPr>
          <a:xfrm>
            <a:off x="504337" y="994526"/>
            <a:ext cx="8399518" cy="2434474"/>
          </a:xfrm>
        </p:spPr>
        <p:txBody>
          <a:bodyPr>
            <a:normAutofit/>
          </a:bodyPr>
          <a:lstStyle/>
          <a:p>
            <a:r>
              <a:rPr lang="en-DE" sz="3600" dirty="0"/>
              <a:t>Hands-on (Notebook 3, 4)</a:t>
            </a:r>
          </a:p>
        </p:txBody>
      </p:sp>
      <p:sp>
        <p:nvSpPr>
          <p:cNvPr id="3" name="Subtitle 2">
            <a:extLst>
              <a:ext uri="{FF2B5EF4-FFF2-40B4-BE49-F238E27FC236}">
                <a16:creationId xmlns:a16="http://schemas.microsoft.com/office/drawing/2014/main" id="{8274D0F2-AA13-A031-F79C-B9ACB05E61E5}"/>
              </a:ext>
            </a:extLst>
          </p:cNvPr>
          <p:cNvSpPr>
            <a:spLocks noGrp="1"/>
          </p:cNvSpPr>
          <p:nvPr>
            <p:ph type="subTitle" idx="1"/>
          </p:nvPr>
        </p:nvSpPr>
        <p:spPr>
          <a:xfrm>
            <a:off x="565437" y="3589632"/>
            <a:ext cx="6967477" cy="677567"/>
          </a:xfrm>
        </p:spPr>
        <p:txBody>
          <a:bodyPr>
            <a:normAutofit fontScale="92500" lnSpcReduction="20000"/>
          </a:bodyPr>
          <a:lstStyle/>
          <a:p>
            <a:r>
              <a:rPr lang="en-DE" sz="2000" dirty="0"/>
              <a:t>3. Deploying Components needed by Nemo Microservices</a:t>
            </a:r>
          </a:p>
          <a:p>
            <a:r>
              <a:rPr lang="en-DE" sz="2000" dirty="0"/>
              <a:t>4. Deploying Nemo Microservices</a:t>
            </a:r>
          </a:p>
        </p:txBody>
      </p:sp>
    </p:spTree>
    <p:extLst>
      <p:ext uri="{BB962C8B-B14F-4D97-AF65-F5344CB8AC3E}">
        <p14:creationId xmlns:p14="http://schemas.microsoft.com/office/powerpoint/2010/main" val="2923284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347A-117E-0CAF-C5C6-81BEAAD0F54C}"/>
              </a:ext>
            </a:extLst>
          </p:cNvPr>
          <p:cNvSpPr>
            <a:spLocks noGrp="1"/>
          </p:cNvSpPr>
          <p:nvPr>
            <p:ph type="title"/>
          </p:nvPr>
        </p:nvSpPr>
        <p:spPr/>
        <p:txBody>
          <a:bodyPr/>
          <a:lstStyle/>
          <a:p>
            <a:r>
              <a:rPr lang="en-US" dirty="0"/>
              <a:t>3. Nemo Microservices Components Deployment</a:t>
            </a:r>
          </a:p>
        </p:txBody>
      </p:sp>
      <p:sp>
        <p:nvSpPr>
          <p:cNvPr id="3" name="Text Placeholder 2">
            <a:extLst>
              <a:ext uri="{FF2B5EF4-FFF2-40B4-BE49-F238E27FC236}">
                <a16:creationId xmlns:a16="http://schemas.microsoft.com/office/drawing/2014/main" id="{62AAC35E-BE2C-A019-4403-CFB33D86568D}"/>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CF27094C-288A-6C50-7BAF-03CBB28A5A3B}"/>
              </a:ext>
            </a:extLst>
          </p:cNvPr>
          <p:cNvSpPr>
            <a:spLocks noGrp="1"/>
          </p:cNvSpPr>
          <p:nvPr>
            <p:ph idx="1"/>
          </p:nvPr>
        </p:nvSpPr>
        <p:spPr>
          <a:xfrm>
            <a:off x="838200" y="1615440"/>
            <a:ext cx="3013364" cy="4550664"/>
          </a:xfrm>
        </p:spPr>
        <p:txBody>
          <a:bodyPr/>
          <a:lstStyle/>
          <a:p>
            <a:r>
              <a:rPr lang="en-US" sz="1600" dirty="0"/>
              <a:t>We will be deploying all the below components needed by the Nemo Microservices in </a:t>
            </a:r>
            <a:r>
              <a:rPr lang="en-US" sz="1600" dirty="0" err="1"/>
              <a:t>GitOps</a:t>
            </a:r>
            <a:r>
              <a:rPr lang="en-US" sz="1600" dirty="0"/>
              <a:t> manner: </a:t>
            </a:r>
          </a:p>
          <a:p>
            <a:pPr lvl="1"/>
            <a:r>
              <a:rPr lang="en-US" sz="1600" dirty="0"/>
              <a:t>PostgreSQL</a:t>
            </a:r>
          </a:p>
          <a:p>
            <a:pPr lvl="1"/>
            <a:r>
              <a:rPr lang="en-US" sz="1600" dirty="0" err="1"/>
              <a:t>MinIO</a:t>
            </a:r>
            <a:endParaRPr lang="en-US" sz="1600" dirty="0"/>
          </a:p>
          <a:p>
            <a:pPr lvl="1"/>
            <a:r>
              <a:rPr lang="en-US" sz="1600" dirty="0"/>
              <a:t>Milvus (Vector DB)</a:t>
            </a:r>
          </a:p>
          <a:p>
            <a:pPr lvl="1"/>
            <a:r>
              <a:rPr lang="en-US" sz="1600" dirty="0"/>
              <a:t>Argo Workflows</a:t>
            </a:r>
          </a:p>
          <a:p>
            <a:pPr lvl="1"/>
            <a:r>
              <a:rPr lang="en-US" sz="1600" dirty="0" err="1"/>
              <a:t>MLFlow</a:t>
            </a:r>
            <a:endParaRPr lang="en-US" sz="1600" dirty="0"/>
          </a:p>
          <a:p>
            <a:pPr lvl="1"/>
            <a:r>
              <a:rPr lang="en-US" sz="1600" dirty="0" err="1"/>
              <a:t>Volcano.sh</a:t>
            </a:r>
            <a:endParaRPr lang="en-US" sz="1600" dirty="0"/>
          </a:p>
          <a:p>
            <a:pPr lvl="1"/>
            <a:r>
              <a:rPr lang="en-US" sz="1600" dirty="0"/>
              <a:t>NIM Operator</a:t>
            </a:r>
          </a:p>
          <a:p>
            <a:pPr lvl="1"/>
            <a:r>
              <a:rPr lang="en-US" sz="1600" dirty="0"/>
              <a:t>Nemo Operator</a:t>
            </a:r>
          </a:p>
        </p:txBody>
      </p:sp>
      <p:pic>
        <p:nvPicPr>
          <p:cNvPr id="7" name="Picture 6" descr="A screenshot of a computer&#10;&#10;AI-generated content may be incorrect.">
            <a:extLst>
              <a:ext uri="{FF2B5EF4-FFF2-40B4-BE49-F238E27FC236}">
                <a16:creationId xmlns:a16="http://schemas.microsoft.com/office/drawing/2014/main" id="{5B5CC0EF-98CE-48B9-4D52-65CEDC7ABD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7950" y="1905832"/>
            <a:ext cx="8127068" cy="3562096"/>
          </a:xfrm>
          <a:prstGeom prst="rect">
            <a:avLst/>
          </a:prstGeom>
        </p:spPr>
      </p:pic>
    </p:spTree>
    <p:extLst>
      <p:ext uri="{BB962C8B-B14F-4D97-AF65-F5344CB8AC3E}">
        <p14:creationId xmlns:p14="http://schemas.microsoft.com/office/powerpoint/2010/main" val="380331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BDBE1-BE20-3500-DBDA-779C4892CC12}"/>
              </a:ext>
            </a:extLst>
          </p:cNvPr>
          <p:cNvSpPr>
            <a:spLocks noGrp="1"/>
          </p:cNvSpPr>
          <p:nvPr>
            <p:ph type="title"/>
          </p:nvPr>
        </p:nvSpPr>
        <p:spPr/>
        <p:txBody>
          <a:bodyPr/>
          <a:lstStyle/>
          <a:p>
            <a:r>
              <a:rPr lang="en-US" dirty="0"/>
              <a:t>3. Nemo Microservices Components Deployment</a:t>
            </a:r>
          </a:p>
        </p:txBody>
      </p:sp>
      <p:sp>
        <p:nvSpPr>
          <p:cNvPr id="3" name="Text Placeholder 2">
            <a:extLst>
              <a:ext uri="{FF2B5EF4-FFF2-40B4-BE49-F238E27FC236}">
                <a16:creationId xmlns:a16="http://schemas.microsoft.com/office/drawing/2014/main" id="{DABB1A2D-B6C3-5494-8571-6E6028C5BEFF}"/>
              </a:ext>
            </a:extLst>
          </p:cNvPr>
          <p:cNvSpPr>
            <a:spLocks noGrp="1"/>
          </p:cNvSpPr>
          <p:nvPr>
            <p:ph type="body" sz="quarter" idx="10"/>
          </p:nvPr>
        </p:nvSpPr>
        <p:spPr/>
        <p:txBody>
          <a:bodyPr/>
          <a:lstStyle/>
          <a:p>
            <a:r>
              <a:rPr lang="en-US" dirty="0"/>
              <a:t>Example Nemo Operator</a:t>
            </a:r>
          </a:p>
        </p:txBody>
      </p:sp>
      <p:pic>
        <p:nvPicPr>
          <p:cNvPr id="5" name="Picture 4">
            <a:extLst>
              <a:ext uri="{FF2B5EF4-FFF2-40B4-BE49-F238E27FC236}">
                <a16:creationId xmlns:a16="http://schemas.microsoft.com/office/drawing/2014/main" id="{12AA08B6-79A7-DD74-3076-9C95BC11B9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7435" y="1105065"/>
            <a:ext cx="5450152" cy="5731164"/>
          </a:xfrm>
          <a:prstGeom prst="rect">
            <a:avLst/>
          </a:prstGeom>
          <a:ln>
            <a:solidFill>
              <a:schemeClr val="bg1"/>
            </a:solidFill>
          </a:ln>
        </p:spPr>
      </p:pic>
      <p:sp>
        <p:nvSpPr>
          <p:cNvPr id="6" name="Rectangle 5">
            <a:extLst>
              <a:ext uri="{FF2B5EF4-FFF2-40B4-BE49-F238E27FC236}">
                <a16:creationId xmlns:a16="http://schemas.microsoft.com/office/drawing/2014/main" id="{3B82B30B-6233-3FF1-D663-8651AF822C35}"/>
              </a:ext>
            </a:extLst>
          </p:cNvPr>
          <p:cNvSpPr/>
          <p:nvPr/>
        </p:nvSpPr>
        <p:spPr>
          <a:xfrm>
            <a:off x="589081" y="2275538"/>
            <a:ext cx="5128228" cy="2388826"/>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BCE57BC0-7D25-E901-8EC8-64C9D4C56566}"/>
              </a:ext>
            </a:extLst>
          </p:cNvPr>
          <p:cNvSpPr txBox="1"/>
          <p:nvPr/>
        </p:nvSpPr>
        <p:spPr>
          <a:xfrm>
            <a:off x="6255314" y="2894347"/>
            <a:ext cx="4670758" cy="1015663"/>
          </a:xfrm>
          <a:prstGeom prst="rect">
            <a:avLst/>
          </a:prstGeom>
          <a:noFill/>
          <a:ln>
            <a:solidFill>
              <a:schemeClr val="bg1"/>
            </a:solidFill>
          </a:ln>
        </p:spPr>
        <p:txBody>
          <a:bodyPr wrap="square" rtlCol="0">
            <a:spAutoFit/>
          </a:bodyPr>
          <a:lstStyle/>
          <a:p>
            <a:pPr marL="342900" indent="-342900">
              <a:buFontTx/>
              <a:buChar char="-"/>
            </a:pPr>
            <a:r>
              <a:rPr lang="en-US" sz="2000" dirty="0">
                <a:solidFill>
                  <a:schemeClr val="bg1"/>
                </a:solidFill>
                <a:latin typeface="NVIDIA Sans" panose="020B0503020203020204" pitchFamily="34" charset="0"/>
                <a:cs typeface="NVIDIA Sans" panose="020B0503020203020204" pitchFamily="34" charset="0"/>
              </a:rPr>
              <a:t>Helm Chart and its custom values.</a:t>
            </a:r>
          </a:p>
          <a:p>
            <a:pPr marL="342900" indent="-342900">
              <a:buFontTx/>
              <a:buChar char="-"/>
            </a:pPr>
            <a:r>
              <a:rPr lang="en-US" sz="2000" dirty="0">
                <a:solidFill>
                  <a:schemeClr val="bg1"/>
                </a:solidFill>
                <a:latin typeface="NVIDIA Sans" panose="020B0503020203020204" pitchFamily="34" charset="0"/>
                <a:cs typeface="NVIDIA Sans" panose="020B0503020203020204" pitchFamily="34" charset="0"/>
              </a:rPr>
              <a:t>We have helm chart stored locally as part of the LAB </a:t>
            </a:r>
          </a:p>
        </p:txBody>
      </p:sp>
      <p:sp>
        <p:nvSpPr>
          <p:cNvPr id="8" name="Rectangle 7">
            <a:extLst>
              <a:ext uri="{FF2B5EF4-FFF2-40B4-BE49-F238E27FC236}">
                <a16:creationId xmlns:a16="http://schemas.microsoft.com/office/drawing/2014/main" id="{7BE5646F-6A27-B54E-B451-A28B8E20BDFE}"/>
              </a:ext>
            </a:extLst>
          </p:cNvPr>
          <p:cNvSpPr/>
          <p:nvPr/>
        </p:nvSpPr>
        <p:spPr>
          <a:xfrm>
            <a:off x="589081" y="4692072"/>
            <a:ext cx="5128228" cy="646545"/>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 name="TextBox 8">
            <a:extLst>
              <a:ext uri="{FF2B5EF4-FFF2-40B4-BE49-F238E27FC236}">
                <a16:creationId xmlns:a16="http://schemas.microsoft.com/office/drawing/2014/main" id="{F33C9DB4-D1E8-7D92-916D-0CEA48AE4BF2}"/>
              </a:ext>
            </a:extLst>
          </p:cNvPr>
          <p:cNvSpPr txBox="1"/>
          <p:nvPr/>
        </p:nvSpPr>
        <p:spPr>
          <a:xfrm>
            <a:off x="6255314" y="4507512"/>
            <a:ext cx="4670758" cy="707886"/>
          </a:xfrm>
          <a:prstGeom prst="rect">
            <a:avLst/>
          </a:prstGeom>
          <a:noFill/>
          <a:ln>
            <a:solidFill>
              <a:schemeClr val="bg1"/>
            </a:solidFill>
          </a:ln>
        </p:spPr>
        <p:txBody>
          <a:bodyPr wrap="square" rtlCol="0">
            <a:spAutoFit/>
          </a:bodyPr>
          <a:lstStyle/>
          <a:p>
            <a:pPr marL="342900" indent="-342900">
              <a:buFontTx/>
              <a:buChar char="-"/>
            </a:pPr>
            <a:r>
              <a:rPr lang="en-US" sz="2000" dirty="0">
                <a:solidFill>
                  <a:schemeClr val="bg1"/>
                </a:solidFill>
                <a:latin typeface="NVIDIA Sans" panose="020B0503020203020204" pitchFamily="34" charset="0"/>
                <a:cs typeface="NVIDIA Sans" panose="020B0503020203020204" pitchFamily="34" charset="0"/>
              </a:rPr>
              <a:t>We can connect multiple sources and here it is to add secrets. </a:t>
            </a:r>
          </a:p>
        </p:txBody>
      </p:sp>
    </p:spTree>
    <p:extLst>
      <p:ext uri="{BB962C8B-B14F-4D97-AF65-F5344CB8AC3E}">
        <p14:creationId xmlns:p14="http://schemas.microsoft.com/office/powerpoint/2010/main" val="2284310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A78E-5BF9-BBC1-FE7A-545DD8A44FB7}"/>
              </a:ext>
            </a:extLst>
          </p:cNvPr>
          <p:cNvSpPr>
            <a:spLocks noGrp="1"/>
          </p:cNvSpPr>
          <p:nvPr>
            <p:ph type="title"/>
          </p:nvPr>
        </p:nvSpPr>
        <p:spPr/>
        <p:txBody>
          <a:bodyPr/>
          <a:lstStyle/>
          <a:p>
            <a:r>
              <a:rPr lang="en-US" dirty="0"/>
              <a:t>3. Nemo Microservices Components Deployment</a:t>
            </a:r>
          </a:p>
        </p:txBody>
      </p:sp>
      <p:sp>
        <p:nvSpPr>
          <p:cNvPr id="3" name="Text Placeholder 2">
            <a:extLst>
              <a:ext uri="{FF2B5EF4-FFF2-40B4-BE49-F238E27FC236}">
                <a16:creationId xmlns:a16="http://schemas.microsoft.com/office/drawing/2014/main" id="{8F85E563-A0F9-C819-0A21-FD23D4750953}"/>
              </a:ext>
            </a:extLst>
          </p:cNvPr>
          <p:cNvSpPr>
            <a:spLocks noGrp="1"/>
          </p:cNvSpPr>
          <p:nvPr>
            <p:ph type="body" sz="quarter" idx="10"/>
          </p:nvPr>
        </p:nvSpPr>
        <p:spPr/>
        <p:txBody>
          <a:bodyPr/>
          <a:lstStyle/>
          <a:p>
            <a:r>
              <a:rPr lang="en-US" dirty="0" err="1"/>
              <a:t>MLFlow</a:t>
            </a:r>
            <a:endParaRPr lang="en-US" dirty="0"/>
          </a:p>
        </p:txBody>
      </p:sp>
      <p:sp>
        <p:nvSpPr>
          <p:cNvPr id="4" name="Content Placeholder 3">
            <a:extLst>
              <a:ext uri="{FF2B5EF4-FFF2-40B4-BE49-F238E27FC236}">
                <a16:creationId xmlns:a16="http://schemas.microsoft.com/office/drawing/2014/main" id="{16B6FB98-F5FD-8D9A-4B99-162A69BF8D47}"/>
              </a:ext>
            </a:extLst>
          </p:cNvPr>
          <p:cNvSpPr>
            <a:spLocks noGrp="1"/>
          </p:cNvSpPr>
          <p:nvPr>
            <p:ph idx="1"/>
          </p:nvPr>
        </p:nvSpPr>
        <p:spPr>
          <a:xfrm>
            <a:off x="838199" y="1615440"/>
            <a:ext cx="10515599" cy="333103"/>
          </a:xfrm>
        </p:spPr>
        <p:txBody>
          <a:bodyPr/>
          <a:lstStyle/>
          <a:p>
            <a:r>
              <a:rPr lang="en-US" dirty="0" err="1"/>
              <a:t>MLFlow</a:t>
            </a:r>
            <a:r>
              <a:rPr lang="en-US" dirty="0"/>
              <a:t> here is used for viewing the metrics from the Nemo Customizer.</a:t>
            </a:r>
          </a:p>
        </p:txBody>
      </p:sp>
      <p:pic>
        <p:nvPicPr>
          <p:cNvPr id="6" name="Picture 5" descr="A screenshot of a computer&#10;&#10;AI-generated content may be incorrect.">
            <a:extLst>
              <a:ext uri="{FF2B5EF4-FFF2-40B4-BE49-F238E27FC236}">
                <a16:creationId xmlns:a16="http://schemas.microsoft.com/office/drawing/2014/main" id="{EA3EC59A-762B-680B-95B9-5FB07F5316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90057" y="2127504"/>
            <a:ext cx="7826420" cy="4412332"/>
          </a:xfrm>
          <a:prstGeom prst="rect">
            <a:avLst/>
          </a:prstGeom>
        </p:spPr>
      </p:pic>
    </p:spTree>
    <p:extLst>
      <p:ext uri="{BB962C8B-B14F-4D97-AF65-F5344CB8AC3E}">
        <p14:creationId xmlns:p14="http://schemas.microsoft.com/office/powerpoint/2010/main" val="3212872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DBFE-5407-879C-B1DA-B6EFF720A6EB}"/>
              </a:ext>
            </a:extLst>
          </p:cNvPr>
          <p:cNvSpPr>
            <a:spLocks noGrp="1"/>
          </p:cNvSpPr>
          <p:nvPr>
            <p:ph type="title"/>
          </p:nvPr>
        </p:nvSpPr>
        <p:spPr/>
        <p:txBody>
          <a:bodyPr/>
          <a:lstStyle/>
          <a:p>
            <a:r>
              <a:rPr lang="en-US" dirty="0"/>
              <a:t>4. Deployment of Nemo Microservices</a:t>
            </a:r>
          </a:p>
        </p:txBody>
      </p:sp>
      <p:sp>
        <p:nvSpPr>
          <p:cNvPr id="3" name="Text Placeholder 2">
            <a:extLst>
              <a:ext uri="{FF2B5EF4-FFF2-40B4-BE49-F238E27FC236}">
                <a16:creationId xmlns:a16="http://schemas.microsoft.com/office/drawing/2014/main" id="{BE3017C3-4599-077A-6D7E-7861A5B079D8}"/>
              </a:ext>
            </a:extLst>
          </p:cNvPr>
          <p:cNvSpPr>
            <a:spLocks noGrp="1"/>
          </p:cNvSpPr>
          <p:nvPr>
            <p:ph type="body" sz="quarter" idx="10"/>
          </p:nvPr>
        </p:nvSpPr>
        <p:spPr/>
        <p:txBody>
          <a:bodyPr/>
          <a:lstStyle/>
          <a:p>
            <a:r>
              <a:rPr lang="en-US" dirty="0"/>
              <a:t>Deploy all Nemo Microservices</a:t>
            </a:r>
          </a:p>
        </p:txBody>
      </p:sp>
      <p:sp>
        <p:nvSpPr>
          <p:cNvPr id="8" name="Content Placeholder 3">
            <a:extLst>
              <a:ext uri="{FF2B5EF4-FFF2-40B4-BE49-F238E27FC236}">
                <a16:creationId xmlns:a16="http://schemas.microsoft.com/office/drawing/2014/main" id="{744A8605-4770-DE7E-665C-D0A99D3389F3}"/>
              </a:ext>
            </a:extLst>
          </p:cNvPr>
          <p:cNvSpPr>
            <a:spLocks noGrp="1"/>
          </p:cNvSpPr>
          <p:nvPr>
            <p:ph idx="1"/>
          </p:nvPr>
        </p:nvSpPr>
        <p:spPr>
          <a:xfrm>
            <a:off x="838200" y="1615440"/>
            <a:ext cx="2579914" cy="4550664"/>
          </a:xfrm>
        </p:spPr>
        <p:txBody>
          <a:bodyPr/>
          <a:lstStyle/>
          <a:p>
            <a:r>
              <a:rPr lang="en-US" sz="1600" dirty="0"/>
              <a:t>We will be deploying the Nemo Microservices and LLM NIM</a:t>
            </a:r>
          </a:p>
          <a:p>
            <a:pPr lvl="1"/>
            <a:r>
              <a:rPr lang="en-US" sz="1600" dirty="0"/>
              <a:t>Nemo Data Store</a:t>
            </a:r>
          </a:p>
          <a:p>
            <a:pPr lvl="1"/>
            <a:r>
              <a:rPr lang="en-US" sz="1600" dirty="0"/>
              <a:t>Nemo Entity Store</a:t>
            </a:r>
          </a:p>
          <a:p>
            <a:pPr lvl="1"/>
            <a:r>
              <a:rPr lang="en-US" sz="1600" dirty="0"/>
              <a:t>LLM NIM</a:t>
            </a:r>
          </a:p>
          <a:p>
            <a:pPr lvl="1"/>
            <a:r>
              <a:rPr lang="en-US" sz="1600" dirty="0"/>
              <a:t>Nemo Evaluator</a:t>
            </a:r>
          </a:p>
          <a:p>
            <a:pPr lvl="1"/>
            <a:r>
              <a:rPr lang="en-US" sz="1600" dirty="0"/>
              <a:t>Nemo Customizer</a:t>
            </a:r>
          </a:p>
        </p:txBody>
      </p:sp>
      <p:pic>
        <p:nvPicPr>
          <p:cNvPr id="10" name="Picture 9" descr="A screenshot of a computer&#10;&#10;AI-generated content may be incorrect.">
            <a:extLst>
              <a:ext uri="{FF2B5EF4-FFF2-40B4-BE49-F238E27FC236}">
                <a16:creationId xmlns:a16="http://schemas.microsoft.com/office/drawing/2014/main" id="{EEA06D3F-7AD5-6DCD-E9F5-B6EFB66C6C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3674" y="1337636"/>
            <a:ext cx="8564546" cy="4828468"/>
          </a:xfrm>
          <a:prstGeom prst="rect">
            <a:avLst/>
          </a:prstGeom>
        </p:spPr>
      </p:pic>
    </p:spTree>
    <p:extLst>
      <p:ext uri="{BB962C8B-B14F-4D97-AF65-F5344CB8AC3E}">
        <p14:creationId xmlns:p14="http://schemas.microsoft.com/office/powerpoint/2010/main" val="2642363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16036-9466-1DA2-8982-58C3B146D9DF}"/>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B1D8848-795F-484C-E88A-D25FEA5895A9}"/>
              </a:ext>
            </a:extLst>
          </p:cNvPr>
          <p:cNvGraphicFramePr>
            <a:graphicFrameLocks noGrp="1"/>
          </p:cNvGraphicFramePr>
          <p:nvPr>
            <p:extLst>
              <p:ext uri="{D42A27DB-BD31-4B8C-83A1-F6EECF244321}">
                <p14:modId xmlns:p14="http://schemas.microsoft.com/office/powerpoint/2010/main" val="2884912794"/>
              </p:ext>
            </p:extLst>
          </p:nvPr>
        </p:nvGraphicFramePr>
        <p:xfrm>
          <a:off x="6339840" y="509217"/>
          <a:ext cx="5589694" cy="5867035"/>
        </p:xfrm>
        <a:graphic>
          <a:graphicData uri="http://schemas.openxmlformats.org/drawingml/2006/table">
            <a:tbl>
              <a:tblPr firstRow="1" bandRow="1">
                <a:tableStyleId>{5C22544A-7EE6-4342-B048-85BDC9FD1C3A}</a:tableStyleId>
              </a:tblPr>
              <a:tblGrid>
                <a:gridCol w="5589694">
                  <a:extLst>
                    <a:ext uri="{9D8B030D-6E8A-4147-A177-3AD203B41FA5}">
                      <a16:colId xmlns:a16="http://schemas.microsoft.com/office/drawing/2014/main" val="954955120"/>
                    </a:ext>
                  </a:extLst>
                </a:gridCol>
              </a:tblGrid>
              <a:tr h="1804051">
                <a:tc>
                  <a:txBody>
                    <a:bodyPr/>
                    <a:lstStyle/>
                    <a:p>
                      <a:pPr algn="l">
                        <a:lnSpc>
                          <a:spcPct val="90000"/>
                        </a:lnSpc>
                        <a:spcAft>
                          <a:spcPts val="1200"/>
                        </a:spcAft>
                      </a:pPr>
                      <a:r>
                        <a:rPr lang="en-US" sz="1800" b="1">
                          <a:solidFill>
                            <a:schemeClr val="tx2"/>
                          </a:solidFill>
                          <a:latin typeface="+mn-lt"/>
                        </a:rPr>
                        <a:t>Part 1: Kubernetes Basics and </a:t>
                      </a:r>
                      <a:r>
                        <a:rPr lang="en-US" sz="1800" b="1" err="1">
                          <a:solidFill>
                            <a:schemeClr val="tx2"/>
                          </a:solidFill>
                          <a:latin typeface="+mn-lt"/>
                        </a:rPr>
                        <a:t>GitOps</a:t>
                      </a:r>
                      <a:r>
                        <a:rPr lang="en-US" sz="1800" b="1">
                          <a:solidFill>
                            <a:schemeClr val="tx2"/>
                          </a:solidFill>
                          <a:latin typeface="+mn-lt"/>
                        </a:rPr>
                        <a:t> </a:t>
                      </a:r>
                    </a:p>
                    <a:p>
                      <a:pPr algn="l">
                        <a:lnSpc>
                          <a:spcPct val="90000"/>
                        </a:lnSpc>
                        <a:spcAft>
                          <a:spcPts val="1200"/>
                        </a:spcAft>
                      </a:pPr>
                      <a:r>
                        <a:rPr lang="en-US" sz="1500" b="1">
                          <a:solidFill>
                            <a:schemeClr val="bg1"/>
                          </a:solidFill>
                          <a:latin typeface="+mn-lt"/>
                        </a:rPr>
                        <a:t>Lecture: </a:t>
                      </a:r>
                      <a:r>
                        <a:rPr lang="en-US" sz="1500" b="0">
                          <a:solidFill>
                            <a:schemeClr val="bg1"/>
                          </a:solidFill>
                          <a:latin typeface="+mn-lt"/>
                        </a:rPr>
                        <a:t>Basics of Kubernetes and introduction to </a:t>
                      </a:r>
                      <a:r>
                        <a:rPr lang="en-US" sz="1500" b="0" err="1">
                          <a:solidFill>
                            <a:schemeClr val="bg1"/>
                          </a:solidFill>
                          <a:latin typeface="+mn-lt"/>
                        </a:rPr>
                        <a:t>GitOps</a:t>
                      </a:r>
                      <a:r>
                        <a:rPr lang="en-US" sz="1500" b="0">
                          <a:solidFill>
                            <a:schemeClr val="bg1"/>
                          </a:solidFill>
                          <a:latin typeface="+mn-lt"/>
                        </a:rPr>
                        <a:t> and </a:t>
                      </a:r>
                      <a:r>
                        <a:rPr lang="en-US" sz="1500" b="0" err="1">
                          <a:solidFill>
                            <a:schemeClr val="bg1"/>
                          </a:solidFill>
                          <a:latin typeface="+mn-lt"/>
                        </a:rPr>
                        <a:t>ArgoCD</a:t>
                      </a:r>
                      <a:r>
                        <a:rPr lang="en-US" sz="1500" b="0">
                          <a:solidFill>
                            <a:schemeClr val="bg1"/>
                          </a:solidFill>
                          <a:latin typeface="+mn-lt"/>
                        </a:rPr>
                        <a:t> </a:t>
                      </a:r>
                    </a:p>
                    <a:p>
                      <a:pPr algn="l">
                        <a:lnSpc>
                          <a:spcPct val="90000"/>
                        </a:lnSpc>
                        <a:spcAft>
                          <a:spcPts val="1200"/>
                        </a:spcAft>
                      </a:pPr>
                      <a:r>
                        <a:rPr lang="en-US" sz="1500" b="1">
                          <a:solidFill>
                            <a:schemeClr val="bg1"/>
                          </a:solidFill>
                          <a:latin typeface="+mn-lt"/>
                        </a:rPr>
                        <a:t>Labs: </a:t>
                      </a:r>
                      <a:r>
                        <a:rPr lang="en-US" sz="1500" b="0">
                          <a:solidFill>
                            <a:schemeClr val="bg1"/>
                          </a:solidFill>
                          <a:latin typeface="+mn-lt"/>
                        </a:rPr>
                        <a:t>1 Overview of The Class Environment, and 2 </a:t>
                      </a:r>
                      <a:r>
                        <a:rPr lang="en-US" sz="1500" b="0" err="1">
                          <a:solidFill>
                            <a:schemeClr val="bg1"/>
                          </a:solidFill>
                          <a:latin typeface="+mn-lt"/>
                        </a:rPr>
                        <a:t>GitOps</a:t>
                      </a:r>
                      <a:r>
                        <a:rPr lang="en-US" sz="1500" b="0">
                          <a:solidFill>
                            <a:schemeClr val="bg1"/>
                          </a:solidFill>
                          <a:latin typeface="+mn-lt"/>
                        </a:rPr>
                        <a:t> using </a:t>
                      </a:r>
                      <a:r>
                        <a:rPr lang="en-US" sz="1500" b="0" err="1">
                          <a:solidFill>
                            <a:schemeClr val="bg1"/>
                          </a:solidFill>
                          <a:latin typeface="+mn-lt"/>
                        </a:rPr>
                        <a:t>ArgoCD</a:t>
                      </a:r>
                      <a:endParaRPr lang="en-US" sz="1500" b="0" kern="1200">
                        <a:solidFill>
                          <a:schemeClr val="bg1"/>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154936">
                <a:tc>
                  <a:txBody>
                    <a:bodyPr/>
                    <a:lstStyle/>
                    <a:p>
                      <a:pPr marL="0" marR="0" lvl="0" indent="0" algn="l" defTabSz="914309" rtl="0" eaLnBrk="1" fontAlgn="auto" latinLnBrk="0" hangingPunct="1">
                        <a:lnSpc>
                          <a:spcPct val="90000"/>
                        </a:lnSpc>
                        <a:spcBef>
                          <a:spcPts val="0"/>
                        </a:spcBef>
                        <a:spcAft>
                          <a:spcPts val="1200"/>
                        </a:spcAft>
                        <a:buClrTx/>
                        <a:buSzTx/>
                        <a:buFontTx/>
                        <a:buNone/>
                        <a:tabLst/>
                        <a:defRPr/>
                      </a:pPr>
                      <a:r>
                        <a:rPr lang="en-US" sz="1800" b="1" kern="1200" dirty="0">
                          <a:solidFill>
                            <a:schemeClr val="accent5">
                              <a:lumMod val="20000"/>
                              <a:lumOff val="80000"/>
                            </a:schemeClr>
                          </a:solidFill>
                          <a:latin typeface="+mn-lt"/>
                          <a:ea typeface="+mn-ea"/>
                          <a:cs typeface="+mn-cs"/>
                        </a:rPr>
                        <a:t>Part 2: NIMs, Nemo Microservices and components  </a:t>
                      </a:r>
                    </a:p>
                    <a:p>
                      <a:pPr marL="0" marR="0" lvl="0" indent="0" algn="l" defTabSz="914309" rtl="0" eaLnBrk="1" fontAlgn="auto" latinLnBrk="0" hangingPunct="1">
                        <a:lnSpc>
                          <a:spcPct val="90000"/>
                        </a:lnSpc>
                        <a:spcBef>
                          <a:spcPts val="0"/>
                        </a:spcBef>
                        <a:spcAft>
                          <a:spcPts val="1200"/>
                        </a:spcAft>
                        <a:buClrTx/>
                        <a:buSzTx/>
                        <a:buFontTx/>
                        <a:buNone/>
                        <a:tabLst/>
                        <a:defRPr/>
                      </a:pPr>
                      <a:r>
                        <a:rPr lang="en-US" sz="1500" b="1" dirty="0">
                          <a:solidFill>
                            <a:schemeClr val="accent5">
                              <a:lumMod val="20000"/>
                              <a:lumOff val="80000"/>
                            </a:schemeClr>
                          </a:solidFill>
                          <a:latin typeface="+mn-lt"/>
                        </a:rPr>
                        <a:t>Lecture: </a:t>
                      </a:r>
                      <a:r>
                        <a:rPr lang="en-US" sz="1500" dirty="0">
                          <a:solidFill>
                            <a:schemeClr val="accent5">
                              <a:lumMod val="20000"/>
                              <a:lumOff val="80000"/>
                            </a:schemeClr>
                          </a:solidFill>
                          <a:latin typeface="+mn-lt"/>
                        </a:rPr>
                        <a:t>Introduction to NIMs and Nemo Microservices </a:t>
                      </a:r>
                    </a:p>
                    <a:p>
                      <a:pPr algn="l">
                        <a:lnSpc>
                          <a:spcPct val="90000"/>
                        </a:lnSpc>
                        <a:spcAft>
                          <a:spcPts val="1200"/>
                        </a:spcAft>
                      </a:pPr>
                      <a:r>
                        <a:rPr lang="en-US" sz="1500" b="1" dirty="0">
                          <a:solidFill>
                            <a:schemeClr val="accent5">
                              <a:lumMod val="20000"/>
                              <a:lumOff val="80000"/>
                            </a:schemeClr>
                          </a:solidFill>
                          <a:latin typeface="+mn-lt"/>
                        </a:rPr>
                        <a:t>Labs: </a:t>
                      </a:r>
                      <a:r>
                        <a:rPr lang="en-US" sz="1500" dirty="0">
                          <a:solidFill>
                            <a:schemeClr val="accent5">
                              <a:lumMod val="20000"/>
                              <a:lumOff val="80000"/>
                            </a:schemeClr>
                          </a:solidFill>
                          <a:latin typeface="+mn-lt"/>
                        </a:rPr>
                        <a:t>3 Nemo Microservices Components Deployment, 4 Nemo Microservices Deployment </a:t>
                      </a:r>
                      <a:endParaRPr lang="en-US" sz="1500" b="0" kern="1200" noProof="0" dirty="0">
                        <a:solidFill>
                          <a:schemeClr val="accent5">
                            <a:lumMod val="20000"/>
                            <a:lumOff val="80000"/>
                          </a:schemeClr>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1908048">
                <a:tc>
                  <a:txBody>
                    <a:bodyPr/>
                    <a:lstStyle/>
                    <a:p>
                      <a:pPr marL="0" algn="l" defTabSz="914400" rtl="0" eaLnBrk="1" latinLnBrk="0" hangingPunct="1">
                        <a:lnSpc>
                          <a:spcPct val="90000"/>
                        </a:lnSpc>
                        <a:spcAft>
                          <a:spcPts val="1200"/>
                        </a:spcAft>
                      </a:pPr>
                      <a:r>
                        <a:rPr lang="en-US" sz="1800" b="1" kern="1200" dirty="0">
                          <a:solidFill>
                            <a:schemeClr val="accent5">
                              <a:lumMod val="20000"/>
                              <a:lumOff val="80000"/>
                            </a:schemeClr>
                          </a:solidFill>
                          <a:latin typeface="+mn-lt"/>
                          <a:ea typeface="+mn-ea"/>
                          <a:cs typeface="+mn-cs"/>
                        </a:rPr>
                        <a:t>Part 3: Fine-tuning process and automation</a:t>
                      </a:r>
                    </a:p>
                    <a:p>
                      <a:pPr algn="l">
                        <a:lnSpc>
                          <a:spcPct val="90000"/>
                        </a:lnSpc>
                        <a:spcAft>
                          <a:spcPts val="1200"/>
                        </a:spcAft>
                      </a:pPr>
                      <a:r>
                        <a:rPr lang="en-US" sz="1500" b="1" kern="1200" dirty="0">
                          <a:solidFill>
                            <a:schemeClr val="accent5">
                              <a:lumMod val="20000"/>
                              <a:lumOff val="80000"/>
                            </a:schemeClr>
                          </a:solidFill>
                          <a:latin typeface="+mn-lt"/>
                          <a:ea typeface="+mn-ea"/>
                          <a:cs typeface="+mn-cs"/>
                        </a:rPr>
                        <a:t>Lecture: </a:t>
                      </a:r>
                      <a:r>
                        <a:rPr lang="en-US" sz="1500" b="0" kern="1200" dirty="0">
                          <a:solidFill>
                            <a:schemeClr val="accent5">
                              <a:lumMod val="20000"/>
                              <a:lumOff val="80000"/>
                            </a:schemeClr>
                          </a:solidFill>
                          <a:latin typeface="+mn-lt"/>
                          <a:ea typeface="+mn-ea"/>
                          <a:cs typeface="+mn-cs"/>
                        </a:rPr>
                        <a:t>Discussion on Fine Tuning process and creating workflows in Argo Workflows for automation </a:t>
                      </a:r>
                    </a:p>
                    <a:p>
                      <a:pPr algn="l">
                        <a:lnSpc>
                          <a:spcPct val="90000"/>
                        </a:lnSpc>
                        <a:spcAft>
                          <a:spcPts val="1200"/>
                        </a:spcAft>
                      </a:pPr>
                      <a:r>
                        <a:rPr lang="en-US" sz="1500" b="1" kern="1200" dirty="0">
                          <a:solidFill>
                            <a:schemeClr val="accent5">
                              <a:lumMod val="20000"/>
                              <a:lumOff val="80000"/>
                            </a:schemeClr>
                          </a:solidFill>
                          <a:latin typeface="+mn-lt"/>
                          <a:ea typeface="+mn-ea"/>
                          <a:cs typeface="+mn-cs"/>
                        </a:rPr>
                        <a:t>Labs:  </a:t>
                      </a:r>
                      <a:r>
                        <a:rPr lang="en-US" sz="1500" b="0" kern="1200" dirty="0">
                          <a:solidFill>
                            <a:schemeClr val="accent5">
                              <a:lumMod val="20000"/>
                              <a:lumOff val="80000"/>
                            </a:schemeClr>
                          </a:solidFill>
                          <a:latin typeface="+mn-lt"/>
                          <a:ea typeface="+mn-ea"/>
                          <a:cs typeface="+mn-cs"/>
                        </a:rPr>
                        <a:t>5 Interactive Fine Tuning using Nemo MS and  6 Fine Tuning Automation Pipelines using Argo Workflows </a:t>
                      </a:r>
                      <a:endParaRPr lang="en-US" sz="1500" kern="1200" dirty="0">
                        <a:solidFill>
                          <a:schemeClr val="accent5">
                            <a:lumMod val="20000"/>
                            <a:lumOff val="80000"/>
                          </a:schemeClr>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2" name="TextBox 1">
            <a:extLst>
              <a:ext uri="{FF2B5EF4-FFF2-40B4-BE49-F238E27FC236}">
                <a16:creationId xmlns:a16="http://schemas.microsoft.com/office/drawing/2014/main" id="{81B147B8-34D3-38E5-A9A6-AB4C81F5E0D3}"/>
              </a:ext>
            </a:extLst>
          </p:cNvPr>
          <p:cNvSpPr txBox="1"/>
          <p:nvPr/>
        </p:nvSpPr>
        <p:spPr>
          <a:xfrm>
            <a:off x="6187756" y="76940"/>
            <a:ext cx="3749662" cy="584775"/>
          </a:xfrm>
          <a:prstGeom prst="rect">
            <a:avLst/>
          </a:prstGeom>
          <a:noFill/>
        </p:spPr>
        <p:txBody>
          <a:bodyPr wrap="square" rtlCol="0" anchor="b">
            <a:spAutoFit/>
          </a:bodyPr>
          <a:lstStyle/>
          <a:p>
            <a:pPr defTabSz="152385">
              <a:defRPr/>
            </a:pPr>
            <a:r>
              <a:rPr lang="en-US" sz="3200" b="1">
                <a:solidFill>
                  <a:srgbClr val="76B900"/>
                </a:solidFill>
                <a:latin typeface="NVIDIA Sans" panose="020B0503020203020204" pitchFamily="34" charset="0"/>
                <a:cs typeface="NVIDIA Sans" panose="020B0503020203020204" pitchFamily="34" charset="0"/>
              </a:rPr>
              <a:t>Agenda</a:t>
            </a:r>
          </a:p>
        </p:txBody>
      </p:sp>
      <p:sp>
        <p:nvSpPr>
          <p:cNvPr id="4" name="TextBox 3">
            <a:extLst>
              <a:ext uri="{FF2B5EF4-FFF2-40B4-BE49-F238E27FC236}">
                <a16:creationId xmlns:a16="http://schemas.microsoft.com/office/drawing/2014/main" id="{FE363869-74FD-4D0E-8CF6-99F6C8753C89}"/>
              </a:ext>
            </a:extLst>
          </p:cNvPr>
          <p:cNvSpPr txBox="1"/>
          <p:nvPr/>
        </p:nvSpPr>
        <p:spPr>
          <a:xfrm>
            <a:off x="476456" y="2312438"/>
            <a:ext cx="4014521" cy="1421928"/>
          </a:xfrm>
          <a:prstGeom prst="rect">
            <a:avLst/>
          </a:prstGeom>
          <a:noFill/>
        </p:spPr>
        <p:txBody>
          <a:bodyPr wrap="square">
            <a:spAutoFit/>
          </a:bodyPr>
          <a:lstStyle/>
          <a:p>
            <a:pPr algn="l">
              <a:lnSpc>
                <a:spcPct val="90000"/>
              </a:lnSpc>
              <a:spcAft>
                <a:spcPts val="1200"/>
              </a:spcAft>
            </a:pPr>
            <a:r>
              <a:rPr lang="en-US" sz="3200" b="1">
                <a:solidFill>
                  <a:schemeClr val="bg1"/>
                </a:solidFill>
                <a:latin typeface="+mn-lt"/>
              </a:rPr>
              <a:t>Part 1: Kubernetes Basics and </a:t>
            </a:r>
            <a:r>
              <a:rPr lang="en-US" sz="3200" b="1" err="1">
                <a:solidFill>
                  <a:schemeClr val="bg1"/>
                </a:solidFill>
                <a:latin typeface="+mn-lt"/>
              </a:rPr>
              <a:t>GitOps</a:t>
            </a:r>
            <a:r>
              <a:rPr lang="en-US" sz="3200" b="1">
                <a:solidFill>
                  <a:schemeClr val="bg1"/>
                </a:solidFill>
                <a:latin typeface="+mn-lt"/>
              </a:rPr>
              <a:t> (Lecture)</a:t>
            </a:r>
          </a:p>
        </p:txBody>
      </p:sp>
    </p:spTree>
    <p:extLst>
      <p:ext uri="{BB962C8B-B14F-4D97-AF65-F5344CB8AC3E}">
        <p14:creationId xmlns:p14="http://schemas.microsoft.com/office/powerpoint/2010/main" val="99939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5F764-2132-830D-0A47-EBC9C58AC809}"/>
              </a:ext>
            </a:extLst>
          </p:cNvPr>
          <p:cNvSpPr>
            <a:spLocks noGrp="1"/>
          </p:cNvSpPr>
          <p:nvPr>
            <p:ph type="title"/>
          </p:nvPr>
        </p:nvSpPr>
        <p:spPr/>
        <p:txBody>
          <a:bodyPr/>
          <a:lstStyle/>
          <a:p>
            <a:r>
              <a:rPr lang="en-US" dirty="0"/>
              <a:t>4. Deployment of Nemo Microservices</a:t>
            </a:r>
          </a:p>
        </p:txBody>
      </p:sp>
      <p:sp>
        <p:nvSpPr>
          <p:cNvPr id="3" name="Text Placeholder 2">
            <a:extLst>
              <a:ext uri="{FF2B5EF4-FFF2-40B4-BE49-F238E27FC236}">
                <a16:creationId xmlns:a16="http://schemas.microsoft.com/office/drawing/2014/main" id="{79C21097-EB57-A947-24B4-7F20858BE01B}"/>
              </a:ext>
            </a:extLst>
          </p:cNvPr>
          <p:cNvSpPr>
            <a:spLocks noGrp="1"/>
          </p:cNvSpPr>
          <p:nvPr>
            <p:ph type="body" sz="quarter" idx="10"/>
          </p:nvPr>
        </p:nvSpPr>
        <p:spPr/>
        <p:txBody>
          <a:bodyPr/>
          <a:lstStyle/>
          <a:p>
            <a:r>
              <a:rPr lang="en-US" dirty="0"/>
              <a:t>Example Nemo Entity Store </a:t>
            </a:r>
          </a:p>
        </p:txBody>
      </p:sp>
      <p:pic>
        <p:nvPicPr>
          <p:cNvPr id="5" name="Picture 4">
            <a:extLst>
              <a:ext uri="{FF2B5EF4-FFF2-40B4-BE49-F238E27FC236}">
                <a16:creationId xmlns:a16="http://schemas.microsoft.com/office/drawing/2014/main" id="{8FA98F99-A364-362D-7C73-7CABA58233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366981"/>
            <a:ext cx="5257800" cy="5404432"/>
          </a:xfrm>
          <a:prstGeom prst="rect">
            <a:avLst/>
          </a:prstGeom>
          <a:ln>
            <a:solidFill>
              <a:schemeClr val="bg1"/>
            </a:solidFill>
          </a:ln>
        </p:spPr>
      </p:pic>
      <p:sp>
        <p:nvSpPr>
          <p:cNvPr id="6" name="Rectangle 5">
            <a:extLst>
              <a:ext uri="{FF2B5EF4-FFF2-40B4-BE49-F238E27FC236}">
                <a16:creationId xmlns:a16="http://schemas.microsoft.com/office/drawing/2014/main" id="{5FC768AE-F223-7E62-33A9-B941683DE874}"/>
              </a:ext>
            </a:extLst>
          </p:cNvPr>
          <p:cNvSpPr/>
          <p:nvPr/>
        </p:nvSpPr>
        <p:spPr>
          <a:xfrm>
            <a:off x="1041663" y="2349429"/>
            <a:ext cx="5128228" cy="3141590"/>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EFDC0E34-0A8D-6357-619A-16E40E21D345}"/>
              </a:ext>
            </a:extLst>
          </p:cNvPr>
          <p:cNvSpPr txBox="1"/>
          <p:nvPr/>
        </p:nvSpPr>
        <p:spPr>
          <a:xfrm>
            <a:off x="6479579" y="2921168"/>
            <a:ext cx="4670758" cy="1631216"/>
          </a:xfrm>
          <a:prstGeom prst="rect">
            <a:avLst/>
          </a:prstGeom>
          <a:noFill/>
          <a:ln>
            <a:solidFill>
              <a:schemeClr val="bg1"/>
            </a:solidFill>
          </a:ln>
        </p:spPr>
        <p:txBody>
          <a:bodyPr wrap="square" rtlCol="0">
            <a:spAutoFit/>
          </a:bodyPr>
          <a:lstStyle/>
          <a:p>
            <a:pPr marL="342900" indent="-342900">
              <a:buFontTx/>
              <a:buChar char="-"/>
            </a:pPr>
            <a:r>
              <a:rPr lang="en-US" sz="2000" dirty="0">
                <a:solidFill>
                  <a:schemeClr val="bg1"/>
                </a:solidFill>
                <a:latin typeface="NVIDIA Sans" panose="020B0503020203020204" pitchFamily="34" charset="0"/>
                <a:cs typeface="NVIDIA Sans" panose="020B0503020203020204" pitchFamily="34" charset="0"/>
              </a:rPr>
              <a:t>Helm Chart and its custom values.</a:t>
            </a:r>
          </a:p>
          <a:p>
            <a:pPr marL="342900" indent="-342900">
              <a:buFontTx/>
              <a:buChar char="-"/>
            </a:pPr>
            <a:r>
              <a:rPr lang="en-US" sz="2000" dirty="0">
                <a:solidFill>
                  <a:schemeClr val="bg1"/>
                </a:solidFill>
                <a:latin typeface="NVIDIA Sans" panose="020B0503020203020204" pitchFamily="34" charset="0"/>
                <a:cs typeface="NVIDIA Sans" panose="020B0503020203020204" pitchFamily="34" charset="0"/>
              </a:rPr>
              <a:t>We have helm chart stored locally as part of the LAB </a:t>
            </a:r>
          </a:p>
          <a:p>
            <a:pPr marL="342900" indent="-342900">
              <a:buFontTx/>
              <a:buChar char="-"/>
            </a:pPr>
            <a:r>
              <a:rPr lang="en-US" sz="2000" dirty="0">
                <a:solidFill>
                  <a:schemeClr val="bg1"/>
                </a:solidFill>
                <a:latin typeface="NVIDIA Sans" panose="020B0503020203020204" pitchFamily="34" charset="0"/>
                <a:cs typeface="NVIDIA Sans" panose="020B0503020203020204" pitchFamily="34" charset="0"/>
              </a:rPr>
              <a:t>We specify here the the </a:t>
            </a:r>
            <a:r>
              <a:rPr lang="en-US" sz="2000" dirty="0" err="1">
                <a:solidFill>
                  <a:schemeClr val="bg1"/>
                </a:solidFill>
                <a:latin typeface="NVIDIA Sans" panose="020B0503020203020204" pitchFamily="34" charset="0"/>
                <a:cs typeface="NVIDIA Sans" panose="020B0503020203020204" pitchFamily="34" charset="0"/>
              </a:rPr>
              <a:t>urls</a:t>
            </a:r>
            <a:r>
              <a:rPr lang="en-US" sz="2000" dirty="0">
                <a:solidFill>
                  <a:schemeClr val="bg1"/>
                </a:solidFill>
                <a:latin typeface="NVIDIA Sans" panose="020B0503020203020204" pitchFamily="34" charset="0"/>
                <a:cs typeface="NVIDIA Sans" panose="020B0503020203020204" pitchFamily="34" charset="0"/>
              </a:rPr>
              <a:t> to datastore and NIM</a:t>
            </a:r>
          </a:p>
        </p:txBody>
      </p:sp>
    </p:spTree>
    <p:extLst>
      <p:ext uri="{BB962C8B-B14F-4D97-AF65-F5344CB8AC3E}">
        <p14:creationId xmlns:p14="http://schemas.microsoft.com/office/powerpoint/2010/main" val="2676228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63C9C-25DB-6A33-FCC0-9BF297A92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2AF32-5B61-404E-B4D8-9FE2B4A9AE61}"/>
              </a:ext>
            </a:extLst>
          </p:cNvPr>
          <p:cNvSpPr>
            <a:spLocks noGrp="1"/>
          </p:cNvSpPr>
          <p:nvPr>
            <p:ph type="title"/>
          </p:nvPr>
        </p:nvSpPr>
        <p:spPr/>
        <p:txBody>
          <a:bodyPr/>
          <a:lstStyle/>
          <a:p>
            <a:r>
              <a:rPr lang="en-US" dirty="0"/>
              <a:t>Lab 3 and Lab 4</a:t>
            </a:r>
          </a:p>
        </p:txBody>
      </p:sp>
      <p:sp>
        <p:nvSpPr>
          <p:cNvPr id="3" name="Text Placeholder 2">
            <a:extLst>
              <a:ext uri="{FF2B5EF4-FFF2-40B4-BE49-F238E27FC236}">
                <a16:creationId xmlns:a16="http://schemas.microsoft.com/office/drawing/2014/main" id="{A2890E03-A8E9-6D1D-3C2E-62ACF749A43A}"/>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id="{B116E3E9-6C97-BF00-2A9C-35D4EFE28408}"/>
              </a:ext>
            </a:extLst>
          </p:cNvPr>
          <p:cNvSpPr txBox="1"/>
          <p:nvPr/>
        </p:nvSpPr>
        <p:spPr>
          <a:xfrm>
            <a:off x="838199" y="1375052"/>
            <a:ext cx="5192101" cy="1785104"/>
          </a:xfrm>
          <a:prstGeom prst="rect">
            <a:avLst/>
          </a:prstGeom>
          <a:noFill/>
        </p:spPr>
        <p:txBody>
          <a:bodyPr wrap="square">
            <a:spAutoFit/>
          </a:bodyPr>
          <a:lstStyle/>
          <a:p>
            <a:r>
              <a:rPr lang="en-US" sz="2000" b="1" dirty="0">
                <a:solidFill>
                  <a:schemeClr val="bg1"/>
                </a:solidFill>
              </a:rPr>
              <a:t>Open Notebook: </a:t>
            </a:r>
            <a:r>
              <a:rPr lang="en-GB" dirty="0">
                <a:solidFill>
                  <a:schemeClr val="tx2"/>
                </a:solidFill>
                <a:latin typeface="Consolas" panose="020B0609020204030204" pitchFamily="49" charset="0"/>
                <a:cs typeface="Consolas" panose="020B0609020204030204" pitchFamily="49" charset="0"/>
              </a:rPr>
              <a:t>03_Nemo_Microservices_Components_Deployment.ipynb</a:t>
            </a:r>
          </a:p>
          <a:p>
            <a:pPr marL="647669" lvl="1" indent="-342900">
              <a:buFont typeface="+mj-lt"/>
              <a:buAutoNum type="arabicPeriod"/>
            </a:pPr>
            <a:r>
              <a:rPr lang="en-US" sz="1800" dirty="0">
                <a:solidFill>
                  <a:schemeClr val="bg1"/>
                </a:solidFill>
              </a:rPr>
              <a:t>Add different repos in </a:t>
            </a:r>
            <a:r>
              <a:rPr lang="en-US" sz="1800" dirty="0" err="1">
                <a:solidFill>
                  <a:schemeClr val="bg1"/>
                </a:solidFill>
              </a:rPr>
              <a:t>ArgoCD</a:t>
            </a:r>
            <a:endParaRPr lang="en-US" sz="1800" dirty="0">
              <a:solidFill>
                <a:schemeClr val="bg1"/>
              </a:solidFill>
            </a:endParaRPr>
          </a:p>
          <a:p>
            <a:pPr marL="647669" lvl="1" indent="-342900">
              <a:buFont typeface="+mj-lt"/>
              <a:buAutoNum type="arabicPeriod"/>
            </a:pPr>
            <a:r>
              <a:rPr lang="en-US" dirty="0">
                <a:solidFill>
                  <a:schemeClr val="bg1"/>
                </a:solidFill>
              </a:rPr>
              <a:t>Deploy all the components needed for Nemo MS and explore. </a:t>
            </a:r>
          </a:p>
        </p:txBody>
      </p:sp>
      <p:sp>
        <p:nvSpPr>
          <p:cNvPr id="9" name="TextBox 8">
            <a:extLst>
              <a:ext uri="{FF2B5EF4-FFF2-40B4-BE49-F238E27FC236}">
                <a16:creationId xmlns:a16="http://schemas.microsoft.com/office/drawing/2014/main" id="{29BC15D7-8378-25BE-8AF0-AFA7AEC794CD}"/>
              </a:ext>
            </a:extLst>
          </p:cNvPr>
          <p:cNvSpPr txBox="1"/>
          <p:nvPr/>
        </p:nvSpPr>
        <p:spPr>
          <a:xfrm>
            <a:off x="6448302" y="1375052"/>
            <a:ext cx="5636820" cy="1754326"/>
          </a:xfrm>
          <a:prstGeom prst="rect">
            <a:avLst/>
          </a:prstGeom>
          <a:noFill/>
        </p:spPr>
        <p:txBody>
          <a:bodyPr wrap="square">
            <a:spAutoFit/>
          </a:bodyPr>
          <a:lstStyle/>
          <a:p>
            <a:r>
              <a:rPr lang="en-US" sz="2000" b="1" dirty="0">
                <a:solidFill>
                  <a:schemeClr val="bg1"/>
                </a:solidFill>
              </a:rPr>
              <a:t>Open Notebook: </a:t>
            </a:r>
            <a:r>
              <a:rPr lang="en-GB" dirty="0">
                <a:solidFill>
                  <a:schemeClr val="tx2"/>
                </a:solidFill>
                <a:latin typeface="Consolas" panose="020B0609020204030204" pitchFamily="49" charset="0"/>
                <a:cs typeface="Consolas" panose="020B0609020204030204" pitchFamily="49" charset="0"/>
              </a:rPr>
              <a:t>04_Nemo_Microservices_Deployment.ipynb</a:t>
            </a:r>
          </a:p>
          <a:p>
            <a:endParaRPr lang="en-GB" sz="1600" dirty="0">
              <a:solidFill>
                <a:schemeClr val="tx2"/>
              </a:solidFill>
              <a:latin typeface="Consolas" panose="020B0609020204030204" pitchFamily="49" charset="0"/>
              <a:cs typeface="Consolas" panose="020B0609020204030204" pitchFamily="49" charset="0"/>
            </a:endParaRPr>
          </a:p>
          <a:p>
            <a:pPr marL="647669" lvl="1" indent="-342900">
              <a:buFont typeface="+mj-lt"/>
              <a:buAutoNum type="arabicPeriod"/>
            </a:pPr>
            <a:r>
              <a:rPr lang="en-US" sz="1800" dirty="0">
                <a:solidFill>
                  <a:schemeClr val="bg1"/>
                </a:solidFill>
              </a:rPr>
              <a:t>Deploy all Nemo Microservices</a:t>
            </a:r>
            <a:endParaRPr lang="en-US" dirty="0">
              <a:solidFill>
                <a:schemeClr val="bg1"/>
              </a:solidFill>
            </a:endParaRPr>
          </a:p>
          <a:p>
            <a:pPr marL="647669" lvl="1" indent="-342900">
              <a:buFont typeface="+mj-lt"/>
              <a:buAutoNum type="arabicPeriod"/>
            </a:pPr>
            <a:r>
              <a:rPr lang="en-US" sz="1800" dirty="0">
                <a:solidFill>
                  <a:schemeClr val="bg1"/>
                </a:solidFill>
              </a:rPr>
              <a:t>Deploy LLM NIM</a:t>
            </a:r>
          </a:p>
          <a:p>
            <a:endParaRPr lang="en-US" dirty="0">
              <a:solidFill>
                <a:schemeClr val="tx2"/>
              </a:solidFill>
            </a:endParaRPr>
          </a:p>
        </p:txBody>
      </p:sp>
      <p:pic>
        <p:nvPicPr>
          <p:cNvPr id="4" name="Picture 3">
            <a:extLst>
              <a:ext uri="{FF2B5EF4-FFF2-40B4-BE49-F238E27FC236}">
                <a16:creationId xmlns:a16="http://schemas.microsoft.com/office/drawing/2014/main" id="{0CC6FB18-819C-4D3A-DB59-7340A5683C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0667" y="3162376"/>
            <a:ext cx="5192101" cy="3093884"/>
          </a:xfrm>
          <a:prstGeom prst="rect">
            <a:avLst/>
          </a:prstGeom>
          <a:ln>
            <a:solidFill>
              <a:schemeClr val="bg1"/>
            </a:solidFill>
          </a:ln>
        </p:spPr>
      </p:pic>
      <p:pic>
        <p:nvPicPr>
          <p:cNvPr id="5" name="Picture 4">
            <a:extLst>
              <a:ext uri="{FF2B5EF4-FFF2-40B4-BE49-F238E27FC236}">
                <a16:creationId xmlns:a16="http://schemas.microsoft.com/office/drawing/2014/main" id="{DF79822F-F2F5-9C58-3EBB-115EFA074F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0619" y="3160156"/>
            <a:ext cx="5113454" cy="3096104"/>
          </a:xfrm>
          <a:prstGeom prst="rect">
            <a:avLst/>
          </a:prstGeom>
          <a:ln>
            <a:solidFill>
              <a:schemeClr val="bg1"/>
            </a:solidFill>
          </a:ln>
        </p:spPr>
      </p:pic>
    </p:spTree>
    <p:extLst>
      <p:ext uri="{BB962C8B-B14F-4D97-AF65-F5344CB8AC3E}">
        <p14:creationId xmlns:p14="http://schemas.microsoft.com/office/powerpoint/2010/main" val="689503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3A348-4554-589E-0375-3FF6792126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1B8F36E-FA14-D542-D6DE-4E967BEBC2C1}"/>
              </a:ext>
            </a:extLst>
          </p:cNvPr>
          <p:cNvSpPr txBox="1"/>
          <p:nvPr/>
        </p:nvSpPr>
        <p:spPr>
          <a:xfrm>
            <a:off x="6187756" y="76940"/>
            <a:ext cx="3749662" cy="584775"/>
          </a:xfrm>
          <a:prstGeom prst="rect">
            <a:avLst/>
          </a:prstGeom>
          <a:noFill/>
        </p:spPr>
        <p:txBody>
          <a:bodyPr wrap="square" rtlCol="0" anchor="b">
            <a:spAutoFit/>
          </a:bodyPr>
          <a:lstStyle/>
          <a:p>
            <a:pPr defTabSz="152385">
              <a:defRPr/>
            </a:pPr>
            <a:r>
              <a:rPr lang="en-US" sz="3200" b="1">
                <a:solidFill>
                  <a:srgbClr val="76B900"/>
                </a:solidFill>
                <a:latin typeface="NVIDIA Sans" panose="020B0503020203020204" pitchFamily="34" charset="0"/>
                <a:cs typeface="NVIDIA Sans" panose="020B0503020203020204" pitchFamily="34" charset="0"/>
              </a:rPr>
              <a:t>Agenda</a:t>
            </a:r>
          </a:p>
        </p:txBody>
      </p:sp>
      <p:sp>
        <p:nvSpPr>
          <p:cNvPr id="4" name="TextBox 3">
            <a:extLst>
              <a:ext uri="{FF2B5EF4-FFF2-40B4-BE49-F238E27FC236}">
                <a16:creationId xmlns:a16="http://schemas.microsoft.com/office/drawing/2014/main" id="{48BCEFC8-81E2-35B4-269E-D08CA6135BA1}"/>
              </a:ext>
            </a:extLst>
          </p:cNvPr>
          <p:cNvSpPr txBox="1"/>
          <p:nvPr/>
        </p:nvSpPr>
        <p:spPr>
          <a:xfrm>
            <a:off x="476456" y="2312438"/>
            <a:ext cx="4014521" cy="2019014"/>
          </a:xfrm>
          <a:prstGeom prst="rect">
            <a:avLst/>
          </a:prstGeom>
          <a:noFill/>
        </p:spPr>
        <p:txBody>
          <a:bodyPr wrap="square">
            <a:spAutoFit/>
          </a:bodyPr>
          <a:lstStyle/>
          <a:p>
            <a:pPr algn="l">
              <a:lnSpc>
                <a:spcPct val="90000"/>
              </a:lnSpc>
              <a:spcAft>
                <a:spcPts val="1200"/>
              </a:spcAft>
            </a:pPr>
            <a:r>
              <a:rPr lang="en-US" sz="3200" b="1" dirty="0">
                <a:solidFill>
                  <a:schemeClr val="bg1"/>
                </a:solidFill>
                <a:latin typeface="+mn-lt"/>
              </a:rPr>
              <a:t>Part 3: Fine-tuning process and automation </a:t>
            </a:r>
          </a:p>
          <a:p>
            <a:pPr algn="l">
              <a:lnSpc>
                <a:spcPct val="90000"/>
              </a:lnSpc>
              <a:spcAft>
                <a:spcPts val="1200"/>
              </a:spcAft>
            </a:pPr>
            <a:r>
              <a:rPr lang="en-US" sz="3200" b="1" dirty="0">
                <a:solidFill>
                  <a:schemeClr val="bg1"/>
                </a:solidFill>
              </a:rPr>
              <a:t>(Lecture)</a:t>
            </a:r>
            <a:endParaRPr lang="en-US" sz="3200" b="1" dirty="0">
              <a:solidFill>
                <a:schemeClr val="bg1"/>
              </a:solidFill>
              <a:latin typeface="+mn-lt"/>
            </a:endParaRPr>
          </a:p>
        </p:txBody>
      </p:sp>
      <p:graphicFrame>
        <p:nvGraphicFramePr>
          <p:cNvPr id="3" name="Table 2">
            <a:extLst>
              <a:ext uri="{FF2B5EF4-FFF2-40B4-BE49-F238E27FC236}">
                <a16:creationId xmlns:a16="http://schemas.microsoft.com/office/drawing/2014/main" id="{C9F52289-4686-B1E5-DCB7-B656A2C1CCEE}"/>
              </a:ext>
            </a:extLst>
          </p:cNvPr>
          <p:cNvGraphicFramePr>
            <a:graphicFrameLocks noGrp="1"/>
          </p:cNvGraphicFramePr>
          <p:nvPr>
            <p:extLst>
              <p:ext uri="{D42A27DB-BD31-4B8C-83A1-F6EECF244321}">
                <p14:modId xmlns:p14="http://schemas.microsoft.com/office/powerpoint/2010/main" val="3077610390"/>
              </p:ext>
            </p:extLst>
          </p:nvPr>
        </p:nvGraphicFramePr>
        <p:xfrm>
          <a:off x="6339840" y="509217"/>
          <a:ext cx="5589694" cy="5867035"/>
        </p:xfrm>
        <a:graphic>
          <a:graphicData uri="http://schemas.openxmlformats.org/drawingml/2006/table">
            <a:tbl>
              <a:tblPr firstRow="1" bandRow="1">
                <a:tableStyleId>{5C22544A-7EE6-4342-B048-85BDC9FD1C3A}</a:tableStyleId>
              </a:tblPr>
              <a:tblGrid>
                <a:gridCol w="5589694">
                  <a:extLst>
                    <a:ext uri="{9D8B030D-6E8A-4147-A177-3AD203B41FA5}">
                      <a16:colId xmlns:a16="http://schemas.microsoft.com/office/drawing/2014/main" val="954955120"/>
                    </a:ext>
                  </a:extLst>
                </a:gridCol>
              </a:tblGrid>
              <a:tr h="1804051">
                <a:tc>
                  <a:txBody>
                    <a:bodyPr/>
                    <a:lstStyle/>
                    <a:p>
                      <a:pPr algn="l">
                        <a:lnSpc>
                          <a:spcPct val="90000"/>
                        </a:lnSpc>
                        <a:spcAft>
                          <a:spcPts val="1200"/>
                        </a:spcAft>
                      </a:pPr>
                      <a:r>
                        <a:rPr lang="en-US" sz="1800" b="1" dirty="0">
                          <a:solidFill>
                            <a:schemeClr val="tx1">
                              <a:lumMod val="95000"/>
                            </a:schemeClr>
                          </a:solidFill>
                          <a:latin typeface="+mn-lt"/>
                        </a:rPr>
                        <a:t>Part 1: Kubernetes Basics and </a:t>
                      </a:r>
                      <a:r>
                        <a:rPr lang="en-US" sz="1800" b="1" dirty="0" err="1">
                          <a:solidFill>
                            <a:schemeClr val="tx1">
                              <a:lumMod val="95000"/>
                            </a:schemeClr>
                          </a:solidFill>
                          <a:latin typeface="+mn-lt"/>
                        </a:rPr>
                        <a:t>GitOps</a:t>
                      </a:r>
                      <a:r>
                        <a:rPr lang="en-US" sz="1800" b="1" dirty="0">
                          <a:solidFill>
                            <a:schemeClr val="tx1">
                              <a:lumMod val="95000"/>
                            </a:schemeClr>
                          </a:solidFill>
                          <a:latin typeface="+mn-lt"/>
                        </a:rPr>
                        <a:t> </a:t>
                      </a:r>
                    </a:p>
                    <a:p>
                      <a:pPr algn="l">
                        <a:lnSpc>
                          <a:spcPct val="90000"/>
                        </a:lnSpc>
                        <a:spcAft>
                          <a:spcPts val="1200"/>
                        </a:spcAft>
                      </a:pPr>
                      <a:r>
                        <a:rPr lang="en-US" sz="1500" b="1" dirty="0">
                          <a:solidFill>
                            <a:schemeClr val="tx1">
                              <a:lumMod val="95000"/>
                            </a:schemeClr>
                          </a:solidFill>
                          <a:latin typeface="+mn-lt"/>
                        </a:rPr>
                        <a:t>Lecture: </a:t>
                      </a:r>
                      <a:r>
                        <a:rPr lang="en-US" sz="1500" b="0" dirty="0">
                          <a:solidFill>
                            <a:schemeClr val="tx1">
                              <a:lumMod val="95000"/>
                            </a:schemeClr>
                          </a:solidFill>
                          <a:latin typeface="+mn-lt"/>
                        </a:rPr>
                        <a:t>Basics of Kubernetes and introduction to </a:t>
                      </a:r>
                      <a:r>
                        <a:rPr lang="en-US" sz="1500" b="0" dirty="0" err="1">
                          <a:solidFill>
                            <a:schemeClr val="tx1">
                              <a:lumMod val="95000"/>
                            </a:schemeClr>
                          </a:solidFill>
                          <a:latin typeface="+mn-lt"/>
                        </a:rPr>
                        <a:t>GitOps</a:t>
                      </a:r>
                      <a:r>
                        <a:rPr lang="en-US" sz="1500" b="0" dirty="0">
                          <a:solidFill>
                            <a:schemeClr val="tx1">
                              <a:lumMod val="95000"/>
                            </a:schemeClr>
                          </a:solidFill>
                          <a:latin typeface="+mn-lt"/>
                        </a:rPr>
                        <a:t> and </a:t>
                      </a:r>
                      <a:r>
                        <a:rPr lang="en-US" sz="1500" b="0" dirty="0" err="1">
                          <a:solidFill>
                            <a:schemeClr val="tx1">
                              <a:lumMod val="95000"/>
                            </a:schemeClr>
                          </a:solidFill>
                          <a:latin typeface="+mn-lt"/>
                        </a:rPr>
                        <a:t>ArgoCD</a:t>
                      </a:r>
                      <a:r>
                        <a:rPr lang="en-US" sz="1500" b="0" dirty="0">
                          <a:solidFill>
                            <a:schemeClr val="tx1">
                              <a:lumMod val="95000"/>
                            </a:schemeClr>
                          </a:solidFill>
                          <a:latin typeface="+mn-lt"/>
                        </a:rPr>
                        <a:t> </a:t>
                      </a:r>
                    </a:p>
                    <a:p>
                      <a:pPr algn="l">
                        <a:lnSpc>
                          <a:spcPct val="90000"/>
                        </a:lnSpc>
                        <a:spcAft>
                          <a:spcPts val="1200"/>
                        </a:spcAft>
                      </a:pPr>
                      <a:r>
                        <a:rPr lang="en-US" sz="1500" b="1" dirty="0">
                          <a:solidFill>
                            <a:schemeClr val="tx1">
                              <a:lumMod val="95000"/>
                            </a:schemeClr>
                          </a:solidFill>
                          <a:latin typeface="+mn-lt"/>
                        </a:rPr>
                        <a:t>Labs: </a:t>
                      </a:r>
                      <a:r>
                        <a:rPr lang="en-US" sz="1500" b="0" dirty="0">
                          <a:solidFill>
                            <a:schemeClr val="tx1">
                              <a:lumMod val="95000"/>
                            </a:schemeClr>
                          </a:solidFill>
                          <a:latin typeface="+mn-lt"/>
                        </a:rPr>
                        <a:t>1 Overview of The Class Environment, and 2 </a:t>
                      </a:r>
                      <a:r>
                        <a:rPr lang="en-US" sz="1500" b="0" dirty="0" err="1">
                          <a:solidFill>
                            <a:schemeClr val="tx1">
                              <a:lumMod val="95000"/>
                            </a:schemeClr>
                          </a:solidFill>
                          <a:latin typeface="+mn-lt"/>
                        </a:rPr>
                        <a:t>GitOps</a:t>
                      </a:r>
                      <a:r>
                        <a:rPr lang="en-US" sz="1500" b="0" dirty="0">
                          <a:solidFill>
                            <a:schemeClr val="tx1">
                              <a:lumMod val="95000"/>
                            </a:schemeClr>
                          </a:solidFill>
                          <a:latin typeface="+mn-lt"/>
                        </a:rPr>
                        <a:t> using </a:t>
                      </a:r>
                      <a:r>
                        <a:rPr lang="en-US" sz="1500" b="0" dirty="0" err="1">
                          <a:solidFill>
                            <a:schemeClr val="tx1">
                              <a:lumMod val="95000"/>
                            </a:schemeClr>
                          </a:solidFill>
                          <a:latin typeface="+mn-lt"/>
                        </a:rPr>
                        <a:t>ArgoCD</a:t>
                      </a:r>
                      <a:r>
                        <a:rPr lang="en-US" sz="1500" b="0" dirty="0">
                          <a:solidFill>
                            <a:schemeClr val="tx1">
                              <a:lumMod val="95000"/>
                            </a:schemeClr>
                          </a:solidFill>
                          <a:latin typeface="+mn-lt"/>
                        </a:rPr>
                        <a:t> </a:t>
                      </a:r>
                      <a:endParaRPr lang="en-US" sz="1500" b="0" kern="1200" dirty="0">
                        <a:solidFill>
                          <a:schemeClr val="tx1">
                            <a:lumMod val="95000"/>
                          </a:schemeClr>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154936">
                <a:tc>
                  <a:txBody>
                    <a:bodyPr/>
                    <a:lstStyle/>
                    <a:p>
                      <a:pPr marL="0" marR="0" lvl="0" indent="0" algn="l" defTabSz="914309" rtl="0" eaLnBrk="1" fontAlgn="auto" latinLnBrk="0" hangingPunct="1">
                        <a:lnSpc>
                          <a:spcPct val="90000"/>
                        </a:lnSpc>
                        <a:spcBef>
                          <a:spcPts val="0"/>
                        </a:spcBef>
                        <a:spcAft>
                          <a:spcPts val="1200"/>
                        </a:spcAft>
                        <a:buClrTx/>
                        <a:buSzTx/>
                        <a:buFontTx/>
                        <a:buNone/>
                        <a:tabLst/>
                        <a:defRPr/>
                      </a:pPr>
                      <a:r>
                        <a:rPr lang="en-US" sz="1800" b="1" kern="1200" dirty="0">
                          <a:solidFill>
                            <a:schemeClr val="tx1">
                              <a:lumMod val="95000"/>
                            </a:schemeClr>
                          </a:solidFill>
                          <a:latin typeface="+mn-lt"/>
                          <a:ea typeface="+mn-ea"/>
                          <a:cs typeface="+mn-cs"/>
                        </a:rPr>
                        <a:t>Part 2: NIMs, Nemo Microservices and components  </a:t>
                      </a:r>
                    </a:p>
                    <a:p>
                      <a:pPr marL="0" marR="0" lvl="0" indent="0" algn="l" defTabSz="914309" rtl="0" eaLnBrk="1" fontAlgn="auto" latinLnBrk="0" hangingPunct="1">
                        <a:lnSpc>
                          <a:spcPct val="90000"/>
                        </a:lnSpc>
                        <a:spcBef>
                          <a:spcPts val="0"/>
                        </a:spcBef>
                        <a:spcAft>
                          <a:spcPts val="1200"/>
                        </a:spcAft>
                        <a:buClrTx/>
                        <a:buSzTx/>
                        <a:buFontTx/>
                        <a:buNone/>
                        <a:tabLst/>
                        <a:defRPr/>
                      </a:pPr>
                      <a:r>
                        <a:rPr lang="en-US" sz="1500" b="1" dirty="0">
                          <a:solidFill>
                            <a:schemeClr val="tx1">
                              <a:lumMod val="95000"/>
                            </a:schemeClr>
                          </a:solidFill>
                          <a:latin typeface="+mn-lt"/>
                        </a:rPr>
                        <a:t>Lecture: </a:t>
                      </a:r>
                      <a:r>
                        <a:rPr lang="en-US" sz="1500" dirty="0">
                          <a:solidFill>
                            <a:schemeClr val="tx1">
                              <a:lumMod val="95000"/>
                            </a:schemeClr>
                          </a:solidFill>
                          <a:latin typeface="+mn-lt"/>
                        </a:rPr>
                        <a:t>Introduction to NIMs and Nemo Microservices </a:t>
                      </a:r>
                    </a:p>
                    <a:p>
                      <a:pPr algn="l">
                        <a:lnSpc>
                          <a:spcPct val="90000"/>
                        </a:lnSpc>
                        <a:spcAft>
                          <a:spcPts val="1200"/>
                        </a:spcAft>
                      </a:pPr>
                      <a:r>
                        <a:rPr lang="en-US" sz="1500" b="1" dirty="0">
                          <a:solidFill>
                            <a:schemeClr val="tx1">
                              <a:lumMod val="95000"/>
                            </a:schemeClr>
                          </a:solidFill>
                          <a:latin typeface="+mn-lt"/>
                        </a:rPr>
                        <a:t>Labs: </a:t>
                      </a:r>
                      <a:r>
                        <a:rPr lang="en-US" sz="1500" dirty="0">
                          <a:solidFill>
                            <a:schemeClr val="tx1">
                              <a:lumMod val="95000"/>
                            </a:schemeClr>
                          </a:solidFill>
                          <a:latin typeface="+mn-lt"/>
                        </a:rPr>
                        <a:t>3 Nemo Microservices Components Deployment, 4 Nemo Microservices Deployment </a:t>
                      </a:r>
                      <a:endParaRPr lang="en-US" sz="1500" b="0" kern="1200" noProof="0" dirty="0">
                        <a:solidFill>
                          <a:schemeClr val="tx1">
                            <a:lumMod val="95000"/>
                          </a:schemeClr>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1908048">
                <a:tc>
                  <a:txBody>
                    <a:bodyPr/>
                    <a:lstStyle/>
                    <a:p>
                      <a:pPr marL="0" algn="l" defTabSz="914400" rtl="0" eaLnBrk="1" latinLnBrk="0" hangingPunct="1">
                        <a:lnSpc>
                          <a:spcPct val="90000"/>
                        </a:lnSpc>
                        <a:spcAft>
                          <a:spcPts val="1200"/>
                        </a:spcAft>
                      </a:pPr>
                      <a:r>
                        <a:rPr lang="en-US" sz="1800" b="1" kern="1200" dirty="0">
                          <a:solidFill>
                            <a:schemeClr val="tx2"/>
                          </a:solidFill>
                          <a:latin typeface="+mn-lt"/>
                          <a:ea typeface="+mn-ea"/>
                          <a:cs typeface="+mn-cs"/>
                        </a:rPr>
                        <a:t>Part 3: Fine-tuning process and automation</a:t>
                      </a:r>
                    </a:p>
                    <a:p>
                      <a:pPr algn="l">
                        <a:lnSpc>
                          <a:spcPct val="90000"/>
                        </a:lnSpc>
                        <a:spcAft>
                          <a:spcPts val="1200"/>
                        </a:spcAft>
                      </a:pPr>
                      <a:r>
                        <a:rPr lang="en-US" sz="1500" b="1" kern="1200" dirty="0">
                          <a:solidFill>
                            <a:schemeClr val="bg1"/>
                          </a:solidFill>
                          <a:latin typeface="+mn-lt"/>
                          <a:ea typeface="+mn-ea"/>
                          <a:cs typeface="+mn-cs"/>
                        </a:rPr>
                        <a:t>Lecture: </a:t>
                      </a:r>
                      <a:r>
                        <a:rPr lang="en-US" sz="1500" b="0" kern="1200" dirty="0">
                          <a:solidFill>
                            <a:schemeClr val="bg1"/>
                          </a:solidFill>
                          <a:latin typeface="+mn-lt"/>
                          <a:ea typeface="+mn-ea"/>
                          <a:cs typeface="+mn-cs"/>
                        </a:rPr>
                        <a:t>Discussion on Fine Tuning process and creating workflows in Argo Workflows for automation </a:t>
                      </a:r>
                    </a:p>
                    <a:p>
                      <a:pPr algn="l">
                        <a:lnSpc>
                          <a:spcPct val="90000"/>
                        </a:lnSpc>
                        <a:spcAft>
                          <a:spcPts val="1200"/>
                        </a:spcAft>
                      </a:pPr>
                      <a:r>
                        <a:rPr lang="en-US" sz="1500" b="1" kern="1200" dirty="0">
                          <a:solidFill>
                            <a:schemeClr val="bg1"/>
                          </a:solidFill>
                          <a:latin typeface="+mn-lt"/>
                          <a:ea typeface="+mn-ea"/>
                          <a:cs typeface="+mn-cs"/>
                        </a:rPr>
                        <a:t>Labs:  </a:t>
                      </a:r>
                      <a:r>
                        <a:rPr lang="en-US" sz="1500" b="0" kern="1200" dirty="0">
                          <a:solidFill>
                            <a:schemeClr val="bg1"/>
                          </a:solidFill>
                          <a:latin typeface="+mn-lt"/>
                          <a:ea typeface="+mn-ea"/>
                          <a:cs typeface="+mn-cs"/>
                        </a:rPr>
                        <a:t>5 Interactive Fine Tuning using Nemo MS and  6 Fine Tuning Automation Pipelines using Argo Workflows</a:t>
                      </a:r>
                      <a:endParaRPr lang="en-US" sz="1500" kern="1200" dirty="0">
                        <a:solidFill>
                          <a:schemeClr val="tx1"/>
                        </a:solidFill>
                        <a:latin typeface="+mn-lt"/>
                        <a:ea typeface="+mn-ea"/>
                        <a:cs typeface="+mn-cs"/>
                      </a:endParaRPr>
                    </a:p>
                  </a:txBody>
                  <a:tcPr marL="0" marR="203200" marT="203200" marB="2032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Tree>
    <p:extLst>
      <p:ext uri="{BB962C8B-B14F-4D97-AF65-F5344CB8AC3E}">
        <p14:creationId xmlns:p14="http://schemas.microsoft.com/office/powerpoint/2010/main" val="1493594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BBAC7-0FF3-4EBB-761F-6A5B87508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C1399-B798-6338-4213-D15DEEABD74A}"/>
              </a:ext>
            </a:extLst>
          </p:cNvPr>
          <p:cNvSpPr>
            <a:spLocks noGrp="1"/>
          </p:cNvSpPr>
          <p:nvPr>
            <p:ph type="title"/>
          </p:nvPr>
        </p:nvSpPr>
        <p:spPr/>
        <p:txBody>
          <a:bodyPr>
            <a:normAutofit/>
          </a:bodyPr>
          <a:lstStyle/>
          <a:p>
            <a:r>
              <a:rPr lang="en-US" sz="3200" dirty="0"/>
              <a:t>Fine-tuning pipeline using Nemo Microservices</a:t>
            </a:r>
          </a:p>
        </p:txBody>
      </p:sp>
      <p:sp>
        <p:nvSpPr>
          <p:cNvPr id="3" name="Text Placeholder 2">
            <a:extLst>
              <a:ext uri="{FF2B5EF4-FFF2-40B4-BE49-F238E27FC236}">
                <a16:creationId xmlns:a16="http://schemas.microsoft.com/office/drawing/2014/main" id="{1C148EA8-B49F-3CF0-A687-B4BDC2EAEA4D}"/>
              </a:ext>
            </a:extLst>
          </p:cNvPr>
          <p:cNvSpPr>
            <a:spLocks noGrp="1"/>
          </p:cNvSpPr>
          <p:nvPr>
            <p:ph type="body" sz="quarter" idx="10"/>
          </p:nvPr>
        </p:nvSpPr>
        <p:spPr/>
        <p:txBody>
          <a:bodyPr/>
          <a:lstStyle/>
          <a:p>
            <a:endParaRPr lang="en-US" dirty="0"/>
          </a:p>
        </p:txBody>
      </p:sp>
      <p:pic>
        <p:nvPicPr>
          <p:cNvPr id="7" name="Picture 6">
            <a:extLst>
              <a:ext uri="{FF2B5EF4-FFF2-40B4-BE49-F238E27FC236}">
                <a16:creationId xmlns:a16="http://schemas.microsoft.com/office/drawing/2014/main" id="{76823366-E89C-83E8-1033-5D980D13CD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7700" y="1589940"/>
            <a:ext cx="8356600" cy="4522131"/>
          </a:xfrm>
          <a:prstGeom prst="rect">
            <a:avLst/>
          </a:prstGeom>
        </p:spPr>
      </p:pic>
    </p:spTree>
    <p:extLst>
      <p:ext uri="{BB962C8B-B14F-4D97-AF65-F5344CB8AC3E}">
        <p14:creationId xmlns:p14="http://schemas.microsoft.com/office/powerpoint/2010/main" val="4134905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2E108EA-92F0-0E2F-8302-2CF455E59E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93416" y="1298448"/>
            <a:ext cx="6294801" cy="5357277"/>
          </a:xfrm>
          <a:prstGeom prst="rect">
            <a:avLst/>
          </a:prstGeom>
        </p:spPr>
      </p:pic>
      <p:sp>
        <p:nvSpPr>
          <p:cNvPr id="18" name="Title 1">
            <a:extLst>
              <a:ext uri="{FF2B5EF4-FFF2-40B4-BE49-F238E27FC236}">
                <a16:creationId xmlns:a16="http://schemas.microsoft.com/office/drawing/2014/main" id="{0751BAE8-7A7B-2A9D-0811-89D2D3805080}"/>
              </a:ext>
            </a:extLst>
          </p:cNvPr>
          <p:cNvSpPr>
            <a:spLocks noGrp="1"/>
          </p:cNvSpPr>
          <p:nvPr>
            <p:ph type="title"/>
          </p:nvPr>
        </p:nvSpPr>
        <p:spPr>
          <a:xfrm>
            <a:off x="838200" y="0"/>
            <a:ext cx="10515600" cy="838200"/>
          </a:xfrm>
        </p:spPr>
        <p:txBody>
          <a:bodyPr>
            <a:normAutofit/>
          </a:bodyPr>
          <a:lstStyle/>
          <a:p>
            <a:r>
              <a:rPr lang="en-US" sz="3200" dirty="0"/>
              <a:t>LLM Workflows and Components</a:t>
            </a:r>
          </a:p>
        </p:txBody>
      </p:sp>
      <p:sp>
        <p:nvSpPr>
          <p:cNvPr id="19" name="Text Placeholder 2">
            <a:extLst>
              <a:ext uri="{FF2B5EF4-FFF2-40B4-BE49-F238E27FC236}">
                <a16:creationId xmlns:a16="http://schemas.microsoft.com/office/drawing/2014/main" id="{718F3A33-8BAE-1FAB-3E63-D006F33D9580}"/>
              </a:ext>
            </a:extLst>
          </p:cNvPr>
          <p:cNvSpPr>
            <a:spLocks noGrp="1"/>
          </p:cNvSpPr>
          <p:nvPr>
            <p:ph type="body" sz="quarter" idx="10"/>
          </p:nvPr>
        </p:nvSpPr>
        <p:spPr>
          <a:xfrm>
            <a:off x="838200" y="829056"/>
            <a:ext cx="10515600" cy="469392"/>
          </a:xfrm>
        </p:spPr>
        <p:txBody>
          <a:bodyPr/>
          <a:lstStyle/>
          <a:p>
            <a:r>
              <a:rPr lang="en-US" sz="2000" dirty="0"/>
              <a:t>Example Workflow</a:t>
            </a:r>
          </a:p>
        </p:txBody>
      </p:sp>
      <p:sp>
        <p:nvSpPr>
          <p:cNvPr id="20" name="Rectangle 19">
            <a:extLst>
              <a:ext uri="{FF2B5EF4-FFF2-40B4-BE49-F238E27FC236}">
                <a16:creationId xmlns:a16="http://schemas.microsoft.com/office/drawing/2014/main" id="{15AF67B5-5005-F738-363F-DB923979E941}"/>
              </a:ext>
            </a:extLst>
          </p:cNvPr>
          <p:cNvSpPr/>
          <p:nvPr/>
        </p:nvSpPr>
        <p:spPr>
          <a:xfrm>
            <a:off x="1639857" y="1586411"/>
            <a:ext cx="2577660" cy="966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solidFill>
                  <a:schemeClr val="tx1"/>
                </a:solidFill>
                <a:latin typeface="Trebuchet MS" panose="020B0603020202020204" pitchFamily="34" charset="0"/>
              </a:rPr>
              <a:t>Data Preprocessing Step</a:t>
            </a:r>
          </a:p>
        </p:txBody>
      </p:sp>
      <p:sp>
        <p:nvSpPr>
          <p:cNvPr id="22" name="Rectangle 21">
            <a:extLst>
              <a:ext uri="{FF2B5EF4-FFF2-40B4-BE49-F238E27FC236}">
                <a16:creationId xmlns:a16="http://schemas.microsoft.com/office/drawing/2014/main" id="{09046127-7425-2CAF-E46D-F51BF6F5F6B6}"/>
              </a:ext>
            </a:extLst>
          </p:cNvPr>
          <p:cNvSpPr/>
          <p:nvPr/>
        </p:nvSpPr>
        <p:spPr>
          <a:xfrm>
            <a:off x="1639857" y="3120159"/>
            <a:ext cx="2577660" cy="966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solidFill>
                  <a:schemeClr val="tx1"/>
                </a:solidFill>
                <a:latin typeface="Trebuchet MS" panose="020B0603020202020204" pitchFamily="34" charset="0"/>
              </a:rPr>
              <a:t>Fine Tuning Model</a:t>
            </a:r>
          </a:p>
        </p:txBody>
      </p:sp>
      <p:sp>
        <p:nvSpPr>
          <p:cNvPr id="23" name="Rectangle 22">
            <a:extLst>
              <a:ext uri="{FF2B5EF4-FFF2-40B4-BE49-F238E27FC236}">
                <a16:creationId xmlns:a16="http://schemas.microsoft.com/office/drawing/2014/main" id="{FE9D757A-6968-5E76-5861-46F5F185CA5E}"/>
              </a:ext>
            </a:extLst>
          </p:cNvPr>
          <p:cNvSpPr/>
          <p:nvPr/>
        </p:nvSpPr>
        <p:spPr>
          <a:xfrm>
            <a:off x="1639854" y="4764723"/>
            <a:ext cx="2577660" cy="6207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solidFill>
                  <a:schemeClr val="tx1"/>
                </a:solidFill>
                <a:latin typeface="Trebuchet MS" panose="020B0603020202020204" pitchFamily="34" charset="0"/>
              </a:rPr>
              <a:t>Evaluation</a:t>
            </a:r>
          </a:p>
        </p:txBody>
      </p:sp>
      <p:sp>
        <p:nvSpPr>
          <p:cNvPr id="24" name="Rectangle 23">
            <a:extLst>
              <a:ext uri="{FF2B5EF4-FFF2-40B4-BE49-F238E27FC236}">
                <a16:creationId xmlns:a16="http://schemas.microsoft.com/office/drawing/2014/main" id="{A178E39E-8559-921C-DF52-BE537981B652}"/>
              </a:ext>
            </a:extLst>
          </p:cNvPr>
          <p:cNvSpPr/>
          <p:nvPr/>
        </p:nvSpPr>
        <p:spPr>
          <a:xfrm>
            <a:off x="1639854" y="5641847"/>
            <a:ext cx="2577660" cy="6611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solidFill>
                  <a:schemeClr val="tx1"/>
                </a:solidFill>
                <a:latin typeface="Trebuchet MS" panose="020B0603020202020204" pitchFamily="34" charset="0"/>
              </a:rPr>
              <a:t>Inference</a:t>
            </a:r>
          </a:p>
        </p:txBody>
      </p:sp>
      <p:sp>
        <p:nvSpPr>
          <p:cNvPr id="2" name="Left Brace 1">
            <a:extLst>
              <a:ext uri="{FF2B5EF4-FFF2-40B4-BE49-F238E27FC236}">
                <a16:creationId xmlns:a16="http://schemas.microsoft.com/office/drawing/2014/main" id="{31270358-A763-C04A-B958-CAFBCCE0A2EE}"/>
              </a:ext>
            </a:extLst>
          </p:cNvPr>
          <p:cNvSpPr/>
          <p:nvPr/>
        </p:nvSpPr>
        <p:spPr>
          <a:xfrm>
            <a:off x="4217514" y="1554868"/>
            <a:ext cx="409903" cy="1223089"/>
          </a:xfrm>
          <a:prstGeom prst="lef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300C6E64-DC2D-E165-681E-D77F4AFAD5E4}"/>
              </a:ext>
            </a:extLst>
          </p:cNvPr>
          <p:cNvSpPr/>
          <p:nvPr/>
        </p:nvSpPr>
        <p:spPr>
          <a:xfrm>
            <a:off x="4217517" y="3034377"/>
            <a:ext cx="409903" cy="1473926"/>
          </a:xfrm>
          <a:prstGeom prst="lef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Left Brace 3">
            <a:extLst>
              <a:ext uri="{FF2B5EF4-FFF2-40B4-BE49-F238E27FC236}">
                <a16:creationId xmlns:a16="http://schemas.microsoft.com/office/drawing/2014/main" id="{111A740D-3AA8-B847-84C4-BCF8AE57C250}"/>
              </a:ext>
            </a:extLst>
          </p:cNvPr>
          <p:cNvSpPr/>
          <p:nvPr/>
        </p:nvSpPr>
        <p:spPr>
          <a:xfrm>
            <a:off x="4249043" y="4811649"/>
            <a:ext cx="409903" cy="620704"/>
          </a:xfrm>
          <a:prstGeom prst="lef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79C9E1AA-4A1F-76C1-B918-509DF072CDE9}"/>
              </a:ext>
            </a:extLst>
          </p:cNvPr>
          <p:cNvSpPr/>
          <p:nvPr/>
        </p:nvSpPr>
        <p:spPr>
          <a:xfrm>
            <a:off x="4217513" y="5658769"/>
            <a:ext cx="409903" cy="620704"/>
          </a:xfrm>
          <a:prstGeom prst="leftBrace">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8065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8883E-AA6A-9222-5B11-56577EDF3CE1}"/>
              </a:ext>
            </a:extLst>
          </p:cNvPr>
          <p:cNvSpPr>
            <a:spLocks noGrp="1"/>
          </p:cNvSpPr>
          <p:nvPr>
            <p:ph type="title"/>
          </p:nvPr>
        </p:nvSpPr>
        <p:spPr/>
        <p:txBody>
          <a:bodyPr>
            <a:normAutofit/>
          </a:bodyPr>
          <a:lstStyle/>
          <a:p>
            <a:r>
              <a:rPr lang="en-US" sz="3200" dirty="0"/>
              <a:t>Argo Workflow</a:t>
            </a:r>
          </a:p>
        </p:txBody>
      </p:sp>
      <p:sp>
        <p:nvSpPr>
          <p:cNvPr id="3" name="Text Placeholder 2">
            <a:extLst>
              <a:ext uri="{FF2B5EF4-FFF2-40B4-BE49-F238E27FC236}">
                <a16:creationId xmlns:a16="http://schemas.microsoft.com/office/drawing/2014/main" id="{2B048187-39A4-A0E9-BEEE-53E4FE3D5DC8}"/>
              </a:ext>
            </a:extLst>
          </p:cNvPr>
          <p:cNvSpPr>
            <a:spLocks noGrp="1"/>
          </p:cNvSpPr>
          <p:nvPr>
            <p:ph type="body" sz="quarter" idx="10"/>
          </p:nvPr>
        </p:nvSpPr>
        <p:spPr/>
        <p:txBody>
          <a:bodyPr/>
          <a:lstStyle/>
          <a:p>
            <a:r>
              <a:rPr lang="en-US" dirty="0"/>
              <a:t>What is Argo Workflows?</a:t>
            </a:r>
          </a:p>
        </p:txBody>
      </p:sp>
      <p:sp>
        <p:nvSpPr>
          <p:cNvPr id="4" name="Content Placeholder 3">
            <a:extLst>
              <a:ext uri="{FF2B5EF4-FFF2-40B4-BE49-F238E27FC236}">
                <a16:creationId xmlns:a16="http://schemas.microsoft.com/office/drawing/2014/main" id="{432BCAE4-B7C1-3B28-F89A-4910B66597D9}"/>
              </a:ext>
            </a:extLst>
          </p:cNvPr>
          <p:cNvSpPr>
            <a:spLocks noGrp="1"/>
          </p:cNvSpPr>
          <p:nvPr>
            <p:ph idx="1"/>
          </p:nvPr>
        </p:nvSpPr>
        <p:spPr>
          <a:xfrm>
            <a:off x="838200" y="1615440"/>
            <a:ext cx="4844970" cy="4550664"/>
          </a:xfrm>
        </p:spPr>
        <p:txBody>
          <a:bodyPr/>
          <a:lstStyle/>
          <a:p>
            <a:r>
              <a:rPr lang="en-GB" sz="1800" dirty="0">
                <a:solidFill>
                  <a:srgbClr val="28234A"/>
                </a:solidFill>
              </a:rPr>
              <a:t>Argo Workflows is an open-source container-native workflow engine for orchestrating parallel jobs on Kubernetes.</a:t>
            </a:r>
          </a:p>
          <a:p>
            <a:r>
              <a:rPr lang="en-GB" sz="1800" b="1" dirty="0" err="1">
                <a:solidFill>
                  <a:schemeClr val="tx2"/>
                </a:solidFill>
              </a:rPr>
              <a:t>Usecases</a:t>
            </a:r>
            <a:endParaRPr lang="en-GB" sz="1800" b="1" dirty="0">
              <a:solidFill>
                <a:schemeClr val="tx2"/>
              </a:solidFill>
            </a:endParaRPr>
          </a:p>
          <a:p>
            <a:pPr lvl="1">
              <a:buFont typeface="Arial" panose="020B0604020202020204" pitchFamily="34" charset="0"/>
              <a:buChar char="•"/>
            </a:pPr>
            <a:r>
              <a:rPr lang="en-GB" sz="1600" dirty="0">
                <a:solidFill>
                  <a:srgbClr val="28234A"/>
                </a:solidFill>
              </a:rPr>
              <a:t>Define workflows where each step in the workflow is a container.</a:t>
            </a:r>
          </a:p>
          <a:p>
            <a:pPr lvl="1">
              <a:buFont typeface="Arial" panose="020B0604020202020204" pitchFamily="34" charset="0"/>
              <a:buChar char="•"/>
            </a:pPr>
            <a:r>
              <a:rPr lang="en-GB" sz="1600" dirty="0">
                <a:solidFill>
                  <a:srgbClr val="28234A"/>
                </a:solidFill>
              </a:rPr>
              <a:t>Model multi-step workflows as a sequence of tasks or capture the dependencies between tasks using (DAG).</a:t>
            </a:r>
          </a:p>
          <a:p>
            <a:pPr lvl="1">
              <a:buFont typeface="Arial" panose="020B0604020202020204" pitchFamily="34" charset="0"/>
              <a:buChar char="•"/>
            </a:pPr>
            <a:r>
              <a:rPr lang="en-GB" sz="1600" dirty="0">
                <a:solidFill>
                  <a:srgbClr val="28234A"/>
                </a:solidFill>
              </a:rPr>
              <a:t>Run CI/CD pipelines natively on Kubernetes without configuring complex software development products.</a:t>
            </a:r>
          </a:p>
          <a:p>
            <a:r>
              <a:rPr lang="en-GB" sz="1800" b="1" dirty="0">
                <a:solidFill>
                  <a:schemeClr val="tx2"/>
                </a:solidFill>
              </a:rPr>
              <a:t>Why?</a:t>
            </a:r>
          </a:p>
          <a:p>
            <a:pPr lvl="1">
              <a:buFont typeface="Arial" panose="020B0604020202020204" pitchFamily="34" charset="0"/>
              <a:buChar char="•"/>
            </a:pPr>
            <a:r>
              <a:rPr lang="en-GB" sz="1600" dirty="0">
                <a:solidFill>
                  <a:srgbClr val="28234A"/>
                </a:solidFill>
              </a:rPr>
              <a:t>Cloud agnostic and can run on any Kubernetes cluster.</a:t>
            </a:r>
          </a:p>
          <a:p>
            <a:pPr lvl="1">
              <a:buFont typeface="Arial" panose="020B0604020202020204" pitchFamily="34" charset="0"/>
              <a:buChar char="•"/>
            </a:pPr>
            <a:r>
              <a:rPr lang="en-GB" sz="1600" dirty="0">
                <a:solidFill>
                  <a:srgbClr val="28234A"/>
                </a:solidFill>
              </a:rPr>
              <a:t>Easily orchestrate highly parallel jobs on Kubernetes.</a:t>
            </a:r>
          </a:p>
          <a:p>
            <a:pPr lvl="1">
              <a:buFont typeface="Arial" panose="020B0604020202020204" pitchFamily="34" charset="0"/>
              <a:buChar char="•"/>
            </a:pPr>
            <a:endParaRPr lang="en-GB" sz="1600" dirty="0">
              <a:solidFill>
                <a:srgbClr val="28234A"/>
              </a:solidFill>
            </a:endParaRPr>
          </a:p>
          <a:p>
            <a:pPr lvl="1"/>
            <a:endParaRPr lang="en-GB" sz="1600" dirty="0">
              <a:solidFill>
                <a:srgbClr val="28234A"/>
              </a:solidFill>
            </a:endParaRPr>
          </a:p>
          <a:p>
            <a:pPr lvl="1"/>
            <a:endParaRPr lang="en-US" sz="1200" dirty="0"/>
          </a:p>
        </p:txBody>
      </p:sp>
      <p:pic>
        <p:nvPicPr>
          <p:cNvPr id="1026" name="Picture 2" descr="Screenshot">
            <a:extLst>
              <a:ext uri="{FF2B5EF4-FFF2-40B4-BE49-F238E27FC236}">
                <a16:creationId xmlns:a16="http://schemas.microsoft.com/office/drawing/2014/main" id="{0250D469-D8BA-8920-05F7-C6D6E1086FB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3170" y="1926878"/>
            <a:ext cx="6382220" cy="375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535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751BAE8-7A7B-2A9D-0811-89D2D3805080}"/>
              </a:ext>
            </a:extLst>
          </p:cNvPr>
          <p:cNvSpPr>
            <a:spLocks noGrp="1"/>
          </p:cNvSpPr>
          <p:nvPr>
            <p:ph type="title"/>
          </p:nvPr>
        </p:nvSpPr>
        <p:spPr>
          <a:xfrm>
            <a:off x="838200" y="0"/>
            <a:ext cx="10515600" cy="838200"/>
          </a:xfrm>
        </p:spPr>
        <p:txBody>
          <a:bodyPr>
            <a:normAutofit/>
          </a:bodyPr>
          <a:lstStyle/>
          <a:p>
            <a:r>
              <a:rPr lang="en-US" sz="3200" dirty="0"/>
              <a:t>LLM Workflows and Components</a:t>
            </a:r>
          </a:p>
        </p:txBody>
      </p:sp>
      <p:sp>
        <p:nvSpPr>
          <p:cNvPr id="19" name="Text Placeholder 2">
            <a:extLst>
              <a:ext uri="{FF2B5EF4-FFF2-40B4-BE49-F238E27FC236}">
                <a16:creationId xmlns:a16="http://schemas.microsoft.com/office/drawing/2014/main" id="{718F3A33-8BAE-1FAB-3E63-D006F33D9580}"/>
              </a:ext>
            </a:extLst>
          </p:cNvPr>
          <p:cNvSpPr>
            <a:spLocks noGrp="1"/>
          </p:cNvSpPr>
          <p:nvPr>
            <p:ph type="body" sz="quarter" idx="10"/>
          </p:nvPr>
        </p:nvSpPr>
        <p:spPr>
          <a:xfrm>
            <a:off x="838200" y="829056"/>
            <a:ext cx="10515600" cy="469392"/>
          </a:xfrm>
        </p:spPr>
        <p:txBody>
          <a:bodyPr/>
          <a:lstStyle/>
          <a:p>
            <a:r>
              <a:rPr lang="en-US"/>
              <a:t>Example Component</a:t>
            </a:r>
          </a:p>
        </p:txBody>
      </p:sp>
      <p:pic>
        <p:nvPicPr>
          <p:cNvPr id="6" name="Picture 5">
            <a:extLst>
              <a:ext uri="{FF2B5EF4-FFF2-40B4-BE49-F238E27FC236}">
                <a16:creationId xmlns:a16="http://schemas.microsoft.com/office/drawing/2014/main" id="{86486B94-0D93-10EC-A0D6-A69516E0A8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5375" y="1298448"/>
            <a:ext cx="4136548" cy="5063383"/>
          </a:xfrm>
          <a:prstGeom prst="rect">
            <a:avLst/>
          </a:prstGeom>
          <a:ln>
            <a:solidFill>
              <a:schemeClr val="bg1"/>
            </a:solidFill>
          </a:ln>
        </p:spPr>
      </p:pic>
      <p:sp>
        <p:nvSpPr>
          <p:cNvPr id="7" name="Rectangle 6">
            <a:extLst>
              <a:ext uri="{FF2B5EF4-FFF2-40B4-BE49-F238E27FC236}">
                <a16:creationId xmlns:a16="http://schemas.microsoft.com/office/drawing/2014/main" id="{73528876-14B1-1277-1076-84EE24AEEEAD}"/>
              </a:ext>
            </a:extLst>
          </p:cNvPr>
          <p:cNvSpPr/>
          <p:nvPr/>
        </p:nvSpPr>
        <p:spPr>
          <a:xfrm>
            <a:off x="1392753" y="1824748"/>
            <a:ext cx="3273252" cy="687716"/>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8" name="TextBox 7">
            <a:extLst>
              <a:ext uri="{FF2B5EF4-FFF2-40B4-BE49-F238E27FC236}">
                <a16:creationId xmlns:a16="http://schemas.microsoft.com/office/drawing/2014/main" id="{DF850B79-514B-AC57-0851-3E950B3BF6EC}"/>
              </a:ext>
            </a:extLst>
          </p:cNvPr>
          <p:cNvSpPr txBox="1"/>
          <p:nvPr/>
        </p:nvSpPr>
        <p:spPr>
          <a:xfrm>
            <a:off x="5949098" y="1449065"/>
            <a:ext cx="3767543" cy="400110"/>
          </a:xfrm>
          <a:prstGeom prst="rect">
            <a:avLst/>
          </a:prstGeom>
          <a:noFill/>
          <a:ln>
            <a:solidFill>
              <a:schemeClr val="bg1"/>
            </a:solidFill>
          </a:ln>
        </p:spPr>
        <p:txBody>
          <a:bodyPr wrap="square" rtlCol="0">
            <a:spAutoFit/>
          </a:bodyPr>
          <a:lstStyle/>
          <a:p>
            <a:pPr marL="342900" indent="-342900">
              <a:buFontTx/>
              <a:buChar char="-"/>
            </a:pPr>
            <a:r>
              <a:rPr lang="en-US" sz="2000" dirty="0">
                <a:solidFill>
                  <a:schemeClr val="bg1"/>
                </a:solidFill>
                <a:latin typeface="NVIDIA Sans" panose="020B0503020203020204" pitchFamily="34" charset="0"/>
                <a:cs typeface="NVIDIA Sans" panose="020B0503020203020204" pitchFamily="34" charset="0"/>
              </a:rPr>
              <a:t>Input to the component</a:t>
            </a:r>
          </a:p>
        </p:txBody>
      </p:sp>
      <p:sp>
        <p:nvSpPr>
          <p:cNvPr id="9" name="Rectangle 8">
            <a:extLst>
              <a:ext uri="{FF2B5EF4-FFF2-40B4-BE49-F238E27FC236}">
                <a16:creationId xmlns:a16="http://schemas.microsoft.com/office/drawing/2014/main" id="{FE99C37D-F480-5F3B-8AB1-4976E0E89072}"/>
              </a:ext>
            </a:extLst>
          </p:cNvPr>
          <p:cNvSpPr/>
          <p:nvPr/>
        </p:nvSpPr>
        <p:spPr>
          <a:xfrm>
            <a:off x="1400348" y="5785502"/>
            <a:ext cx="3273252" cy="468887"/>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 name="Rectangle 9">
            <a:extLst>
              <a:ext uri="{FF2B5EF4-FFF2-40B4-BE49-F238E27FC236}">
                <a16:creationId xmlns:a16="http://schemas.microsoft.com/office/drawing/2014/main" id="{45B85A7E-6D6C-9573-0948-2EA0BA0601A1}"/>
              </a:ext>
            </a:extLst>
          </p:cNvPr>
          <p:cNvSpPr/>
          <p:nvPr/>
        </p:nvSpPr>
        <p:spPr>
          <a:xfrm>
            <a:off x="1400347" y="2837219"/>
            <a:ext cx="4061575" cy="2722333"/>
          </a:xfrm>
          <a:prstGeom prst="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1" name="TextBox 10">
            <a:extLst>
              <a:ext uri="{FF2B5EF4-FFF2-40B4-BE49-F238E27FC236}">
                <a16:creationId xmlns:a16="http://schemas.microsoft.com/office/drawing/2014/main" id="{80B0466C-A0BA-A86C-A66B-C8F81E26FCBC}"/>
              </a:ext>
            </a:extLst>
          </p:cNvPr>
          <p:cNvSpPr txBox="1"/>
          <p:nvPr/>
        </p:nvSpPr>
        <p:spPr>
          <a:xfrm>
            <a:off x="5949098" y="5828889"/>
            <a:ext cx="4275557" cy="400110"/>
          </a:xfrm>
          <a:prstGeom prst="rect">
            <a:avLst/>
          </a:prstGeom>
          <a:noFill/>
          <a:ln>
            <a:solidFill>
              <a:schemeClr val="bg1"/>
            </a:solidFill>
          </a:ln>
        </p:spPr>
        <p:txBody>
          <a:bodyPr wrap="square" rtlCol="0">
            <a:spAutoFit/>
          </a:bodyPr>
          <a:lstStyle/>
          <a:p>
            <a:pPr marL="342900" indent="-342900">
              <a:buFontTx/>
              <a:buChar char="-"/>
            </a:pPr>
            <a:r>
              <a:rPr lang="en-US" sz="2000" dirty="0">
                <a:solidFill>
                  <a:schemeClr val="bg1"/>
                </a:solidFill>
                <a:latin typeface="NVIDIA Sans" panose="020B0503020203020204" pitchFamily="34" charset="0"/>
                <a:cs typeface="NVIDIA Sans" panose="020B0503020203020204" pitchFamily="34" charset="0"/>
              </a:rPr>
              <a:t>Output from the component</a:t>
            </a:r>
          </a:p>
        </p:txBody>
      </p:sp>
      <p:sp>
        <p:nvSpPr>
          <p:cNvPr id="12" name="TextBox 11">
            <a:extLst>
              <a:ext uri="{FF2B5EF4-FFF2-40B4-BE49-F238E27FC236}">
                <a16:creationId xmlns:a16="http://schemas.microsoft.com/office/drawing/2014/main" id="{F073D95C-3047-975F-5114-24D54F43C3CC}"/>
              </a:ext>
            </a:extLst>
          </p:cNvPr>
          <p:cNvSpPr txBox="1"/>
          <p:nvPr/>
        </p:nvSpPr>
        <p:spPr>
          <a:xfrm>
            <a:off x="5949097" y="3628812"/>
            <a:ext cx="4275557" cy="400110"/>
          </a:xfrm>
          <a:prstGeom prst="rect">
            <a:avLst/>
          </a:prstGeom>
          <a:noFill/>
          <a:ln>
            <a:solidFill>
              <a:schemeClr val="bg1"/>
            </a:solidFill>
          </a:ln>
        </p:spPr>
        <p:txBody>
          <a:bodyPr wrap="square" rtlCol="0">
            <a:spAutoFit/>
          </a:bodyPr>
          <a:lstStyle/>
          <a:p>
            <a:pPr marL="342900" indent="-342900">
              <a:buFontTx/>
              <a:buChar char="-"/>
            </a:pPr>
            <a:r>
              <a:rPr lang="en-US" sz="2000" dirty="0">
                <a:solidFill>
                  <a:schemeClr val="bg1"/>
                </a:solidFill>
                <a:latin typeface="NVIDIA Sans" panose="020B0503020203020204" pitchFamily="34" charset="0"/>
                <a:cs typeface="NVIDIA Sans" panose="020B0503020203020204" pitchFamily="34" charset="0"/>
              </a:rPr>
              <a:t>Main logic of the component</a:t>
            </a:r>
          </a:p>
        </p:txBody>
      </p:sp>
    </p:spTree>
    <p:extLst>
      <p:ext uri="{BB962C8B-B14F-4D97-AF65-F5344CB8AC3E}">
        <p14:creationId xmlns:p14="http://schemas.microsoft.com/office/powerpoint/2010/main" val="811958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9702-AB7A-20BA-9BF1-AD00307AE018}"/>
              </a:ext>
            </a:extLst>
          </p:cNvPr>
          <p:cNvSpPr>
            <a:spLocks noGrp="1"/>
          </p:cNvSpPr>
          <p:nvPr>
            <p:ph type="title"/>
          </p:nvPr>
        </p:nvSpPr>
        <p:spPr/>
        <p:txBody>
          <a:bodyPr>
            <a:normAutofit/>
          </a:bodyPr>
          <a:lstStyle/>
          <a:p>
            <a:r>
              <a:rPr lang="en-US" sz="3200" dirty="0"/>
              <a:t>LLM Workflows and Components</a:t>
            </a:r>
          </a:p>
        </p:txBody>
      </p:sp>
      <p:sp>
        <p:nvSpPr>
          <p:cNvPr id="3" name="Text Placeholder 2">
            <a:extLst>
              <a:ext uri="{FF2B5EF4-FFF2-40B4-BE49-F238E27FC236}">
                <a16:creationId xmlns:a16="http://schemas.microsoft.com/office/drawing/2014/main" id="{D82D1042-CBEB-FBB6-14D2-D37D42B3E626}"/>
              </a:ext>
            </a:extLst>
          </p:cNvPr>
          <p:cNvSpPr>
            <a:spLocks noGrp="1"/>
          </p:cNvSpPr>
          <p:nvPr>
            <p:ph type="body" sz="quarter" idx="10"/>
          </p:nvPr>
        </p:nvSpPr>
        <p:spPr/>
        <p:txBody>
          <a:bodyPr/>
          <a:lstStyle/>
          <a:p>
            <a:r>
              <a:rPr lang="en-US" dirty="0"/>
              <a:t>All Components</a:t>
            </a:r>
          </a:p>
        </p:txBody>
      </p:sp>
      <p:pic>
        <p:nvPicPr>
          <p:cNvPr id="5" name="Picture 4">
            <a:extLst>
              <a:ext uri="{FF2B5EF4-FFF2-40B4-BE49-F238E27FC236}">
                <a16:creationId xmlns:a16="http://schemas.microsoft.com/office/drawing/2014/main" id="{DC258F9F-0260-3A00-9AB1-0E7F96A0F7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09453" y="1298448"/>
            <a:ext cx="7257473" cy="5275726"/>
          </a:xfrm>
          <a:prstGeom prst="rect">
            <a:avLst/>
          </a:prstGeom>
        </p:spPr>
      </p:pic>
    </p:spTree>
    <p:extLst>
      <p:ext uri="{BB962C8B-B14F-4D97-AF65-F5344CB8AC3E}">
        <p14:creationId xmlns:p14="http://schemas.microsoft.com/office/powerpoint/2010/main" val="554010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2493-79E2-1744-F29C-7E51701D0BDE}"/>
              </a:ext>
            </a:extLst>
          </p:cNvPr>
          <p:cNvSpPr>
            <a:spLocks noGrp="1"/>
          </p:cNvSpPr>
          <p:nvPr>
            <p:ph type="title"/>
          </p:nvPr>
        </p:nvSpPr>
        <p:spPr/>
        <p:txBody>
          <a:bodyPr>
            <a:normAutofit/>
          </a:bodyPr>
          <a:lstStyle/>
          <a:p>
            <a:r>
              <a:rPr lang="en-US" sz="3200" dirty="0"/>
              <a:t>LLM Workflows and Components</a:t>
            </a:r>
          </a:p>
        </p:txBody>
      </p:sp>
      <p:sp>
        <p:nvSpPr>
          <p:cNvPr id="3" name="Text Placeholder 2">
            <a:extLst>
              <a:ext uri="{FF2B5EF4-FFF2-40B4-BE49-F238E27FC236}">
                <a16:creationId xmlns:a16="http://schemas.microsoft.com/office/drawing/2014/main" id="{B8607769-E896-6B38-BC19-BDF9001B5ECF}"/>
              </a:ext>
            </a:extLst>
          </p:cNvPr>
          <p:cNvSpPr>
            <a:spLocks noGrp="1"/>
          </p:cNvSpPr>
          <p:nvPr>
            <p:ph type="body" sz="quarter" idx="10"/>
          </p:nvPr>
        </p:nvSpPr>
        <p:spPr/>
        <p:txBody>
          <a:bodyPr/>
          <a:lstStyle/>
          <a:p>
            <a:r>
              <a:rPr lang="en-US" dirty="0"/>
              <a:t>Workflow Components Combination</a:t>
            </a:r>
          </a:p>
        </p:txBody>
      </p:sp>
      <p:pic>
        <p:nvPicPr>
          <p:cNvPr id="6" name="Picture 5" descr="A screenshot of a computer&#10;&#10;AI-generated content may be incorrect.">
            <a:extLst>
              <a:ext uri="{FF2B5EF4-FFF2-40B4-BE49-F238E27FC236}">
                <a16:creationId xmlns:a16="http://schemas.microsoft.com/office/drawing/2014/main" id="{70106095-0863-EE33-94EA-29FD4E9B0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49433" y="1298448"/>
            <a:ext cx="4480441" cy="5352473"/>
          </a:xfrm>
          <a:prstGeom prst="rect">
            <a:avLst/>
          </a:prstGeom>
        </p:spPr>
      </p:pic>
    </p:spTree>
    <p:extLst>
      <p:ext uri="{BB962C8B-B14F-4D97-AF65-F5344CB8AC3E}">
        <p14:creationId xmlns:p14="http://schemas.microsoft.com/office/powerpoint/2010/main" val="3291783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448F-4C49-7491-2E25-6F56FA566731}"/>
              </a:ext>
            </a:extLst>
          </p:cNvPr>
          <p:cNvSpPr>
            <a:spLocks noGrp="1"/>
          </p:cNvSpPr>
          <p:nvPr>
            <p:ph type="title"/>
          </p:nvPr>
        </p:nvSpPr>
        <p:spPr/>
        <p:txBody>
          <a:bodyPr>
            <a:normAutofit/>
          </a:bodyPr>
          <a:lstStyle/>
          <a:p>
            <a:r>
              <a:rPr lang="en-US" sz="3200" dirty="0"/>
              <a:t>LLM Workflow Submission</a:t>
            </a:r>
          </a:p>
        </p:txBody>
      </p:sp>
      <p:sp>
        <p:nvSpPr>
          <p:cNvPr id="3" name="Text Placeholder 2">
            <a:extLst>
              <a:ext uri="{FF2B5EF4-FFF2-40B4-BE49-F238E27FC236}">
                <a16:creationId xmlns:a16="http://schemas.microsoft.com/office/drawing/2014/main" id="{FA88158F-4133-D441-F1E1-13944BD53AD2}"/>
              </a:ext>
            </a:extLst>
          </p:cNvPr>
          <p:cNvSpPr>
            <a:spLocks noGrp="1"/>
          </p:cNvSpPr>
          <p:nvPr>
            <p:ph type="body" sz="quarter" idx="10"/>
          </p:nvPr>
        </p:nvSpPr>
        <p:spPr/>
        <p:txBody>
          <a:bodyPr/>
          <a:lstStyle/>
          <a:p>
            <a:endParaRPr lang="en-US"/>
          </a:p>
        </p:txBody>
      </p:sp>
      <p:pic>
        <p:nvPicPr>
          <p:cNvPr id="6" name="Picture 5" descr="A screenshot of a computer&#10;&#10;AI-generated content may be incorrect.">
            <a:extLst>
              <a:ext uri="{FF2B5EF4-FFF2-40B4-BE49-F238E27FC236}">
                <a16:creationId xmlns:a16="http://schemas.microsoft.com/office/drawing/2014/main" id="{A874D055-6AD7-58AE-D8EE-9557B463FC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9800" y="1667256"/>
            <a:ext cx="7772400" cy="4404966"/>
          </a:xfrm>
          <a:prstGeom prst="rect">
            <a:avLst/>
          </a:prstGeom>
        </p:spPr>
      </p:pic>
    </p:spTree>
    <p:extLst>
      <p:ext uri="{BB962C8B-B14F-4D97-AF65-F5344CB8AC3E}">
        <p14:creationId xmlns:p14="http://schemas.microsoft.com/office/powerpoint/2010/main" val="570005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CD7D-7087-6F3C-429D-D076E3ACD4A1}"/>
              </a:ext>
            </a:extLst>
          </p:cNvPr>
          <p:cNvSpPr>
            <a:spLocks noGrp="1"/>
          </p:cNvSpPr>
          <p:nvPr>
            <p:ph type="title"/>
          </p:nvPr>
        </p:nvSpPr>
        <p:spPr/>
        <p:txBody>
          <a:bodyPr>
            <a:normAutofit/>
          </a:bodyPr>
          <a:lstStyle/>
          <a:p>
            <a:r>
              <a:rPr lang="en-DE" sz="3200"/>
              <a:t>Kubernetes Architecture</a:t>
            </a:r>
            <a:endParaRPr lang="en-US" sz="3200" dirty="0"/>
          </a:p>
        </p:txBody>
      </p:sp>
      <p:sp>
        <p:nvSpPr>
          <p:cNvPr id="3" name="Text Placeholder 2">
            <a:extLst>
              <a:ext uri="{FF2B5EF4-FFF2-40B4-BE49-F238E27FC236}">
                <a16:creationId xmlns:a16="http://schemas.microsoft.com/office/drawing/2014/main" id="{F0002AC5-EE6A-7744-1EF3-30FE4927C554}"/>
              </a:ext>
            </a:extLst>
          </p:cNvPr>
          <p:cNvSpPr>
            <a:spLocks noGrp="1"/>
          </p:cNvSpPr>
          <p:nvPr>
            <p:ph type="body" sz="quarter" idx="10"/>
          </p:nvPr>
        </p:nvSpPr>
        <p:spPr/>
        <p:txBody>
          <a:bodyPr/>
          <a:lstStyle/>
          <a:p>
            <a:r>
              <a:rPr lang="en-US" sz="2000"/>
              <a:t>Overall Architecture – Control Plane and Worker Nodes</a:t>
            </a:r>
          </a:p>
        </p:txBody>
      </p:sp>
      <p:pic>
        <p:nvPicPr>
          <p:cNvPr id="11" name="Picture 10">
            <a:extLst>
              <a:ext uri="{FF2B5EF4-FFF2-40B4-BE49-F238E27FC236}">
                <a16:creationId xmlns:a16="http://schemas.microsoft.com/office/drawing/2014/main" id="{F9F1906C-7E70-2649-28BB-5A1F3695BF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8607" y="1100693"/>
            <a:ext cx="9918023" cy="5554750"/>
          </a:xfrm>
          <a:prstGeom prst="rect">
            <a:avLst/>
          </a:prstGeom>
        </p:spPr>
      </p:pic>
    </p:spTree>
    <p:extLst>
      <p:ext uri="{BB962C8B-B14F-4D97-AF65-F5344CB8AC3E}">
        <p14:creationId xmlns:p14="http://schemas.microsoft.com/office/powerpoint/2010/main" val="3171441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5AB7-005F-1257-406D-20B7AF6F53B6}"/>
              </a:ext>
            </a:extLst>
          </p:cNvPr>
          <p:cNvSpPr>
            <a:spLocks noGrp="1"/>
          </p:cNvSpPr>
          <p:nvPr>
            <p:ph type="title"/>
          </p:nvPr>
        </p:nvSpPr>
        <p:spPr/>
        <p:txBody>
          <a:bodyPr>
            <a:normAutofit/>
          </a:bodyPr>
          <a:lstStyle/>
          <a:p>
            <a:r>
              <a:rPr lang="en-US" sz="3200" dirty="0"/>
              <a:t>LLM Workflow</a:t>
            </a:r>
          </a:p>
        </p:txBody>
      </p:sp>
      <p:sp>
        <p:nvSpPr>
          <p:cNvPr id="3" name="Text Placeholder 2">
            <a:extLst>
              <a:ext uri="{FF2B5EF4-FFF2-40B4-BE49-F238E27FC236}">
                <a16:creationId xmlns:a16="http://schemas.microsoft.com/office/drawing/2014/main" id="{0466B8D8-71AB-5429-6A59-CF191EE9A05D}"/>
              </a:ext>
            </a:extLst>
          </p:cNvPr>
          <p:cNvSpPr>
            <a:spLocks noGrp="1"/>
          </p:cNvSpPr>
          <p:nvPr>
            <p:ph type="body" sz="quarter" idx="10"/>
          </p:nvPr>
        </p:nvSpPr>
        <p:spPr/>
        <p:txBody>
          <a:bodyPr/>
          <a:lstStyle/>
          <a:p>
            <a:r>
              <a:rPr lang="en-US" dirty="0"/>
              <a:t>Successful completion</a:t>
            </a:r>
          </a:p>
        </p:txBody>
      </p:sp>
      <p:pic>
        <p:nvPicPr>
          <p:cNvPr id="6" name="Picture 5" descr="A screenshot of a computer&#10;&#10;AI-generated content may be incorrect.">
            <a:extLst>
              <a:ext uri="{FF2B5EF4-FFF2-40B4-BE49-F238E27FC236}">
                <a16:creationId xmlns:a16="http://schemas.microsoft.com/office/drawing/2014/main" id="{18077BC8-89E2-3FE5-D8D5-E7DBA4FA4A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8586" y="1586279"/>
            <a:ext cx="8374482" cy="4786811"/>
          </a:xfrm>
          <a:prstGeom prst="rect">
            <a:avLst/>
          </a:prstGeom>
        </p:spPr>
      </p:pic>
    </p:spTree>
    <p:extLst>
      <p:ext uri="{BB962C8B-B14F-4D97-AF65-F5344CB8AC3E}">
        <p14:creationId xmlns:p14="http://schemas.microsoft.com/office/powerpoint/2010/main" val="492791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8C92-8634-5A45-2A75-A1FE409C0BF4}"/>
              </a:ext>
            </a:extLst>
          </p:cNvPr>
          <p:cNvSpPr>
            <a:spLocks noGrp="1"/>
          </p:cNvSpPr>
          <p:nvPr>
            <p:ph type="title"/>
          </p:nvPr>
        </p:nvSpPr>
        <p:spPr/>
        <p:txBody>
          <a:bodyPr>
            <a:normAutofit/>
          </a:bodyPr>
          <a:lstStyle/>
          <a:p>
            <a:r>
              <a:rPr lang="en-US" sz="3200" dirty="0"/>
              <a:t>Overall E2E Fine-tuning Pipeline in </a:t>
            </a:r>
            <a:r>
              <a:rPr lang="en-US" sz="3200" dirty="0" err="1"/>
              <a:t>GitOps</a:t>
            </a:r>
            <a:r>
              <a:rPr lang="en-US" sz="3200" dirty="0"/>
              <a:t> Manner</a:t>
            </a:r>
          </a:p>
        </p:txBody>
      </p:sp>
      <p:sp>
        <p:nvSpPr>
          <p:cNvPr id="3" name="Text Placeholder 2">
            <a:extLst>
              <a:ext uri="{FF2B5EF4-FFF2-40B4-BE49-F238E27FC236}">
                <a16:creationId xmlns:a16="http://schemas.microsoft.com/office/drawing/2014/main" id="{83371B7B-594B-E53F-5109-E366CF6329CB}"/>
              </a:ext>
            </a:extLst>
          </p:cNvPr>
          <p:cNvSpPr>
            <a:spLocks noGrp="1"/>
          </p:cNvSpPr>
          <p:nvPr>
            <p:ph type="body" sz="quarter" idx="10"/>
          </p:nvPr>
        </p:nvSpPr>
        <p:spPr/>
        <p:txBody>
          <a:bodyPr/>
          <a:lstStyle/>
          <a:p>
            <a:endParaRPr lang="en-US"/>
          </a:p>
        </p:txBody>
      </p:sp>
      <p:pic>
        <p:nvPicPr>
          <p:cNvPr id="5" name="Picture 4" descr="A diagram of a workflow diagram&#10;&#10;AI-generated content may be incorrect.">
            <a:extLst>
              <a:ext uri="{FF2B5EF4-FFF2-40B4-BE49-F238E27FC236}">
                <a16:creationId xmlns:a16="http://schemas.microsoft.com/office/drawing/2014/main" id="{167FF9B8-B65F-2F8D-63E2-85B88B8258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6025" y="1452784"/>
            <a:ext cx="4800053" cy="5328303"/>
          </a:xfrm>
          <a:prstGeom prst="rect">
            <a:avLst/>
          </a:prstGeom>
        </p:spPr>
      </p:pic>
    </p:spTree>
    <p:extLst>
      <p:ext uri="{BB962C8B-B14F-4D97-AF65-F5344CB8AC3E}">
        <p14:creationId xmlns:p14="http://schemas.microsoft.com/office/powerpoint/2010/main" val="990282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DF60F-D702-64EE-8350-A2B89E927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D3A7F-C085-4B7B-3646-A59271C07A3E}"/>
              </a:ext>
            </a:extLst>
          </p:cNvPr>
          <p:cNvSpPr>
            <a:spLocks noGrp="1"/>
          </p:cNvSpPr>
          <p:nvPr>
            <p:ph type="title"/>
          </p:nvPr>
        </p:nvSpPr>
        <p:spPr/>
        <p:txBody>
          <a:bodyPr>
            <a:normAutofit/>
          </a:bodyPr>
          <a:lstStyle/>
          <a:p>
            <a:r>
              <a:rPr lang="en-US" sz="3200" dirty="0"/>
              <a:t>Lab 5 and Lab 6 </a:t>
            </a:r>
          </a:p>
        </p:txBody>
      </p:sp>
      <p:sp>
        <p:nvSpPr>
          <p:cNvPr id="3" name="Text Placeholder 2">
            <a:extLst>
              <a:ext uri="{FF2B5EF4-FFF2-40B4-BE49-F238E27FC236}">
                <a16:creationId xmlns:a16="http://schemas.microsoft.com/office/drawing/2014/main" id="{9A19C180-E711-4F3C-1B9F-9690CFF66FB5}"/>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id="{A3DD8A0E-D573-45D7-E5E8-D80290F784B6}"/>
              </a:ext>
            </a:extLst>
          </p:cNvPr>
          <p:cNvSpPr txBox="1"/>
          <p:nvPr/>
        </p:nvSpPr>
        <p:spPr>
          <a:xfrm>
            <a:off x="838199" y="1375052"/>
            <a:ext cx="5404636" cy="1785104"/>
          </a:xfrm>
          <a:prstGeom prst="rect">
            <a:avLst/>
          </a:prstGeom>
          <a:noFill/>
        </p:spPr>
        <p:txBody>
          <a:bodyPr wrap="square">
            <a:spAutoFit/>
          </a:bodyPr>
          <a:lstStyle/>
          <a:p>
            <a:r>
              <a:rPr lang="en-US" sz="2000" b="1" dirty="0">
                <a:solidFill>
                  <a:schemeClr val="bg1"/>
                </a:solidFill>
              </a:rPr>
              <a:t>Open Notebook: </a:t>
            </a:r>
            <a:r>
              <a:rPr lang="en-GB" dirty="0">
                <a:solidFill>
                  <a:schemeClr val="tx2"/>
                </a:solidFill>
                <a:latin typeface="Consolas" panose="020B0609020204030204" pitchFamily="49" charset="0"/>
                <a:cs typeface="Consolas" panose="020B0609020204030204" pitchFamily="49" charset="0"/>
              </a:rPr>
              <a:t>05_Fine_Tuning_Nemo_MS.ipynb</a:t>
            </a:r>
          </a:p>
          <a:p>
            <a:pPr marL="647669" lvl="1" indent="-342900">
              <a:buFont typeface="+mj-lt"/>
              <a:buAutoNum type="arabicPeriod"/>
            </a:pPr>
            <a:r>
              <a:rPr lang="en-US" sz="1800" dirty="0">
                <a:solidFill>
                  <a:schemeClr val="bg1"/>
                </a:solidFill>
              </a:rPr>
              <a:t>Check the status of all Nemo MS</a:t>
            </a:r>
          </a:p>
          <a:p>
            <a:pPr marL="647669" lvl="1" indent="-342900">
              <a:buFont typeface="+mj-lt"/>
              <a:buAutoNum type="arabicPeriod"/>
            </a:pPr>
            <a:r>
              <a:rPr lang="en-US" dirty="0">
                <a:solidFill>
                  <a:schemeClr val="bg1"/>
                </a:solidFill>
              </a:rPr>
              <a:t>Go through the E2E process of fine-tuning</a:t>
            </a:r>
          </a:p>
          <a:p>
            <a:pPr marL="647669" lvl="1" indent="-342900">
              <a:buFont typeface="+mj-lt"/>
              <a:buAutoNum type="arabicPeriod"/>
            </a:pPr>
            <a:r>
              <a:rPr lang="en-US" sz="1800" dirty="0">
                <a:solidFill>
                  <a:schemeClr val="bg1"/>
                </a:solidFill>
              </a:rPr>
              <a:t>Perform inference </a:t>
            </a:r>
          </a:p>
          <a:p>
            <a:pPr marL="647669" lvl="1" indent="-342900">
              <a:buFont typeface="+mj-lt"/>
              <a:buAutoNum type="arabicPeriod"/>
            </a:pPr>
            <a:endParaRPr lang="en-US" dirty="0">
              <a:solidFill>
                <a:schemeClr val="bg1"/>
              </a:solidFill>
            </a:endParaRPr>
          </a:p>
        </p:txBody>
      </p:sp>
      <p:sp>
        <p:nvSpPr>
          <p:cNvPr id="9" name="TextBox 8">
            <a:extLst>
              <a:ext uri="{FF2B5EF4-FFF2-40B4-BE49-F238E27FC236}">
                <a16:creationId xmlns:a16="http://schemas.microsoft.com/office/drawing/2014/main" id="{44C04178-F31A-BFCB-67DC-25B175625724}"/>
              </a:ext>
            </a:extLst>
          </p:cNvPr>
          <p:cNvSpPr txBox="1"/>
          <p:nvPr/>
        </p:nvSpPr>
        <p:spPr>
          <a:xfrm>
            <a:off x="6448302" y="1375052"/>
            <a:ext cx="5636820" cy="1785104"/>
          </a:xfrm>
          <a:prstGeom prst="rect">
            <a:avLst/>
          </a:prstGeom>
          <a:noFill/>
        </p:spPr>
        <p:txBody>
          <a:bodyPr wrap="square">
            <a:spAutoFit/>
          </a:bodyPr>
          <a:lstStyle/>
          <a:p>
            <a:r>
              <a:rPr lang="en-US" sz="2000" b="1" dirty="0">
                <a:solidFill>
                  <a:schemeClr val="bg1"/>
                </a:solidFill>
              </a:rPr>
              <a:t>Open Notebook: </a:t>
            </a:r>
            <a:r>
              <a:rPr lang="en-GB" dirty="0">
                <a:solidFill>
                  <a:schemeClr val="tx2"/>
                </a:solidFill>
                <a:latin typeface="Consolas" panose="020B0609020204030204" pitchFamily="49" charset="0"/>
                <a:cs typeface="Consolas" panose="020B0609020204030204" pitchFamily="49" charset="0"/>
              </a:rPr>
              <a:t>06_Fine_Tuning_Automation_Pipelines.ipynb</a:t>
            </a:r>
            <a:endParaRPr lang="en-GB" sz="1600" dirty="0">
              <a:solidFill>
                <a:schemeClr val="tx2"/>
              </a:solidFill>
              <a:latin typeface="Consolas" panose="020B0609020204030204" pitchFamily="49" charset="0"/>
              <a:cs typeface="Consolas" panose="020B0609020204030204" pitchFamily="49" charset="0"/>
            </a:endParaRPr>
          </a:p>
          <a:p>
            <a:pPr marL="647669" lvl="1" indent="-342900">
              <a:buFont typeface="+mj-lt"/>
              <a:buAutoNum type="arabicPeriod"/>
            </a:pPr>
            <a:r>
              <a:rPr lang="en-US" sz="1800" dirty="0">
                <a:solidFill>
                  <a:schemeClr val="bg1"/>
                </a:solidFill>
              </a:rPr>
              <a:t>Explore Argo workflows</a:t>
            </a:r>
            <a:r>
              <a:rPr lang="en-US" dirty="0">
                <a:solidFill>
                  <a:schemeClr val="bg1"/>
                </a:solidFill>
              </a:rPr>
              <a:t>.</a:t>
            </a:r>
          </a:p>
          <a:p>
            <a:pPr marL="647669" lvl="1" indent="-342900">
              <a:buFont typeface="+mj-lt"/>
              <a:buAutoNum type="arabicPeriod"/>
            </a:pPr>
            <a:r>
              <a:rPr lang="en-US" sz="1800" dirty="0">
                <a:solidFill>
                  <a:schemeClr val="bg1"/>
                </a:solidFill>
              </a:rPr>
              <a:t>Create LLM Workflows and components</a:t>
            </a:r>
          </a:p>
          <a:p>
            <a:pPr marL="647669" lvl="1" indent="-342900">
              <a:buFont typeface="+mj-lt"/>
              <a:buAutoNum type="arabicPeriod"/>
            </a:pPr>
            <a:r>
              <a:rPr lang="en-US" dirty="0">
                <a:solidFill>
                  <a:schemeClr val="bg1"/>
                </a:solidFill>
              </a:rPr>
              <a:t>Trigger E2E fine tuning automation workflow</a:t>
            </a:r>
            <a:endParaRPr lang="en-US" sz="1800" dirty="0">
              <a:solidFill>
                <a:schemeClr val="bg1"/>
              </a:solidFill>
            </a:endParaRPr>
          </a:p>
          <a:p>
            <a:endParaRPr lang="en-US" dirty="0">
              <a:solidFill>
                <a:schemeClr val="tx2"/>
              </a:solidFill>
            </a:endParaRPr>
          </a:p>
        </p:txBody>
      </p:sp>
      <p:pic>
        <p:nvPicPr>
          <p:cNvPr id="4" name="Picture 3">
            <a:extLst>
              <a:ext uri="{FF2B5EF4-FFF2-40B4-BE49-F238E27FC236}">
                <a16:creationId xmlns:a16="http://schemas.microsoft.com/office/drawing/2014/main" id="{AEC97EAA-1D32-093D-0E8B-97F1CD5EE8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4669" y="2989205"/>
            <a:ext cx="4874498" cy="3457940"/>
          </a:xfrm>
          <a:prstGeom prst="rect">
            <a:avLst/>
          </a:prstGeom>
          <a:ln>
            <a:solidFill>
              <a:schemeClr val="bg1"/>
            </a:solidFill>
          </a:ln>
        </p:spPr>
      </p:pic>
      <p:pic>
        <p:nvPicPr>
          <p:cNvPr id="5" name="Picture 4">
            <a:extLst>
              <a:ext uri="{FF2B5EF4-FFF2-40B4-BE49-F238E27FC236}">
                <a16:creationId xmlns:a16="http://schemas.microsoft.com/office/drawing/2014/main" id="{E3A16DE6-8A69-45AF-FB46-9AF973DCF1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3829" y="2989205"/>
            <a:ext cx="4966702" cy="3457940"/>
          </a:xfrm>
          <a:prstGeom prst="rect">
            <a:avLst/>
          </a:prstGeom>
          <a:ln>
            <a:solidFill>
              <a:schemeClr val="bg1"/>
            </a:solidFill>
          </a:ln>
        </p:spPr>
      </p:pic>
    </p:spTree>
    <p:extLst>
      <p:ext uri="{BB962C8B-B14F-4D97-AF65-F5344CB8AC3E}">
        <p14:creationId xmlns:p14="http://schemas.microsoft.com/office/powerpoint/2010/main" val="1228852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FE0A9-C1A7-762A-1321-0D0C82CFBFBD}"/>
              </a:ext>
            </a:extLst>
          </p:cNvPr>
          <p:cNvSpPr>
            <a:spLocks noGrp="1"/>
          </p:cNvSpPr>
          <p:nvPr>
            <p:ph type="title"/>
          </p:nvPr>
        </p:nvSpPr>
        <p:spPr/>
        <p:txBody>
          <a:bodyPr>
            <a:normAutofit/>
          </a:bodyPr>
          <a:lstStyle/>
          <a:p>
            <a:r>
              <a:rPr lang="en-US" sz="3200" dirty="0"/>
              <a:t>Reach out</a:t>
            </a:r>
          </a:p>
        </p:txBody>
      </p:sp>
      <p:sp>
        <p:nvSpPr>
          <p:cNvPr id="3" name="Text Placeholder 2">
            <a:extLst>
              <a:ext uri="{FF2B5EF4-FFF2-40B4-BE49-F238E27FC236}">
                <a16:creationId xmlns:a16="http://schemas.microsoft.com/office/drawing/2014/main" id="{E9228E19-669F-3050-099C-0CF177094A5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7DF39A83-24CB-9DBC-3068-F60492DC5BB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15797" y="2621930"/>
            <a:ext cx="1988006" cy="1988006"/>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8702AA52-8AF2-9A3F-2885-9EC47A235660}"/>
              </a:ext>
            </a:extLst>
          </p:cNvPr>
          <p:cNvSpPr txBox="1"/>
          <p:nvPr/>
        </p:nvSpPr>
        <p:spPr>
          <a:xfrm>
            <a:off x="1283563" y="2127504"/>
            <a:ext cx="1920240" cy="369332"/>
          </a:xfrm>
          <a:prstGeom prst="rect">
            <a:avLst/>
          </a:prstGeom>
          <a:noFill/>
        </p:spPr>
        <p:txBody>
          <a:bodyPr wrap="square">
            <a:spAutoFit/>
          </a:bodyPr>
          <a:lstStyle/>
          <a:p>
            <a:pPr algn="ctr"/>
            <a:r>
              <a:rPr lang="en-US" dirty="0">
                <a:solidFill>
                  <a:schemeClr val="tx2"/>
                </a:solidFill>
                <a:hlinkClick r:id="rId4"/>
              </a:rPr>
              <a:t>Anshul Jindal</a:t>
            </a:r>
            <a:endParaRPr lang="en-US" dirty="0">
              <a:solidFill>
                <a:schemeClr val="tx2"/>
              </a:solidFill>
            </a:endParaRPr>
          </a:p>
        </p:txBody>
      </p:sp>
      <p:pic>
        <p:nvPicPr>
          <p:cNvPr id="8" name="Picture 7">
            <a:extLst>
              <a:ext uri="{FF2B5EF4-FFF2-40B4-BE49-F238E27FC236}">
                <a16:creationId xmlns:a16="http://schemas.microsoft.com/office/drawing/2014/main" id="{62E95890-ABFF-CDB4-3A81-AC3FE7B8B90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5245409" y="2651760"/>
            <a:ext cx="1988000" cy="1988006"/>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6D213A95-2F95-71CB-E4ED-3E146E0EEE9E}"/>
              </a:ext>
            </a:extLst>
          </p:cNvPr>
          <p:cNvSpPr txBox="1"/>
          <p:nvPr/>
        </p:nvSpPr>
        <p:spPr>
          <a:xfrm>
            <a:off x="4699577" y="2127504"/>
            <a:ext cx="3079670" cy="369332"/>
          </a:xfrm>
          <a:prstGeom prst="rect">
            <a:avLst/>
          </a:prstGeom>
          <a:noFill/>
        </p:spPr>
        <p:txBody>
          <a:bodyPr wrap="square" lIns="91440" tIns="45720" rIns="91440" bIns="45720" anchor="t">
            <a:spAutoFit/>
          </a:bodyPr>
          <a:lstStyle/>
          <a:p>
            <a:pPr algn="ctr"/>
            <a:r>
              <a:rPr lang="en-US" dirty="0">
                <a:solidFill>
                  <a:schemeClr val="tx2"/>
                </a:solidFill>
                <a:hlinkClick r:id="rId6"/>
              </a:rPr>
              <a:t>Dmitry Mironov</a:t>
            </a:r>
            <a:endParaRPr lang="en-US" dirty="0">
              <a:solidFill>
                <a:schemeClr val="tx2"/>
              </a:solidFill>
            </a:endParaRPr>
          </a:p>
        </p:txBody>
      </p:sp>
      <p:pic>
        <p:nvPicPr>
          <p:cNvPr id="10" name="Picture 9">
            <a:extLst>
              <a:ext uri="{FF2B5EF4-FFF2-40B4-BE49-F238E27FC236}">
                <a16:creationId xmlns:a16="http://schemas.microsoft.com/office/drawing/2014/main" id="{49C77228-C21C-85D7-85C8-22C5CD163A0C}"/>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8988199" y="2621930"/>
            <a:ext cx="1988006" cy="1988006"/>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11FEB380-29B3-47B8-F062-B99D0C53C2DB}"/>
              </a:ext>
            </a:extLst>
          </p:cNvPr>
          <p:cNvSpPr txBox="1"/>
          <p:nvPr/>
        </p:nvSpPr>
        <p:spPr>
          <a:xfrm>
            <a:off x="9055965" y="2127504"/>
            <a:ext cx="1920240" cy="369332"/>
          </a:xfrm>
          <a:prstGeom prst="rect">
            <a:avLst/>
          </a:prstGeom>
          <a:noFill/>
        </p:spPr>
        <p:txBody>
          <a:bodyPr wrap="square">
            <a:spAutoFit/>
          </a:bodyPr>
          <a:lstStyle/>
          <a:p>
            <a:pPr algn="ctr"/>
            <a:r>
              <a:rPr lang="en-US" dirty="0">
                <a:solidFill>
                  <a:schemeClr val="tx2"/>
                </a:solidFill>
                <a:hlinkClick r:id="rId8"/>
              </a:rPr>
              <a:t>Martin Piercy</a:t>
            </a:r>
            <a:endParaRPr lang="en-US" dirty="0">
              <a:solidFill>
                <a:schemeClr val="tx2"/>
              </a:solidFill>
            </a:endParaRPr>
          </a:p>
        </p:txBody>
      </p:sp>
      <p:sp>
        <p:nvSpPr>
          <p:cNvPr id="4" name="TextBox 3">
            <a:extLst>
              <a:ext uri="{FF2B5EF4-FFF2-40B4-BE49-F238E27FC236}">
                <a16:creationId xmlns:a16="http://schemas.microsoft.com/office/drawing/2014/main" id="{084D0850-BC39-7C2E-1CBC-45867B47E674}"/>
              </a:ext>
            </a:extLst>
          </p:cNvPr>
          <p:cNvSpPr txBox="1"/>
          <p:nvPr/>
        </p:nvSpPr>
        <p:spPr>
          <a:xfrm>
            <a:off x="8633782" y="6147279"/>
            <a:ext cx="3558218" cy="338554"/>
          </a:xfrm>
          <a:prstGeom prst="rect">
            <a:avLst/>
          </a:prstGeom>
          <a:noFill/>
        </p:spPr>
        <p:txBody>
          <a:bodyPr wrap="none" rtlCol="0">
            <a:spAutoFit/>
          </a:bodyPr>
          <a:lstStyle/>
          <a:p>
            <a:pPr algn="ctr"/>
            <a:r>
              <a:rPr lang="en-US" sz="1600" dirty="0">
                <a:solidFill>
                  <a:schemeClr val="tx2"/>
                </a:solidFill>
                <a:latin typeface="NVIDIA Sans" panose="020B0503020203020204" pitchFamily="34" charset="0"/>
                <a:cs typeface="NVIDIA Sans" panose="020B0503020203020204" pitchFamily="34" charset="0"/>
              </a:rPr>
              <a:t>Thanks to all the TAs and DLI team!</a:t>
            </a:r>
          </a:p>
        </p:txBody>
      </p:sp>
      <p:sp>
        <p:nvSpPr>
          <p:cNvPr id="7" name="TextBox 6">
            <a:extLst>
              <a:ext uri="{FF2B5EF4-FFF2-40B4-BE49-F238E27FC236}">
                <a16:creationId xmlns:a16="http://schemas.microsoft.com/office/drawing/2014/main" id="{1B6C1FD7-0068-BEAC-87B8-943C300044FC}"/>
              </a:ext>
            </a:extLst>
          </p:cNvPr>
          <p:cNvSpPr txBox="1"/>
          <p:nvPr/>
        </p:nvSpPr>
        <p:spPr>
          <a:xfrm>
            <a:off x="1249680" y="5302803"/>
            <a:ext cx="1920240" cy="261610"/>
          </a:xfrm>
          <a:prstGeom prst="rect">
            <a:avLst/>
          </a:prstGeom>
          <a:noFill/>
        </p:spPr>
        <p:txBody>
          <a:bodyPr wrap="square">
            <a:spAutoFit/>
          </a:bodyPr>
          <a:lstStyle/>
          <a:p>
            <a:pPr algn="ctr"/>
            <a:r>
              <a:rPr lang="en-US" sz="1100" dirty="0" err="1">
                <a:solidFill>
                  <a:schemeClr val="tx2"/>
                </a:solidFill>
              </a:rPr>
              <a:t>ansjindal@nvidia.com</a:t>
            </a:r>
            <a:endParaRPr lang="en-US" sz="1100" dirty="0">
              <a:solidFill>
                <a:schemeClr val="tx2"/>
              </a:solidFill>
            </a:endParaRPr>
          </a:p>
        </p:txBody>
      </p:sp>
      <p:sp>
        <p:nvSpPr>
          <p:cNvPr id="12" name="TextBox 11">
            <a:extLst>
              <a:ext uri="{FF2B5EF4-FFF2-40B4-BE49-F238E27FC236}">
                <a16:creationId xmlns:a16="http://schemas.microsoft.com/office/drawing/2014/main" id="{7DEB5E3A-1AB8-2991-0B95-D889703F3B5B}"/>
              </a:ext>
            </a:extLst>
          </p:cNvPr>
          <p:cNvSpPr txBox="1"/>
          <p:nvPr/>
        </p:nvSpPr>
        <p:spPr>
          <a:xfrm>
            <a:off x="5279289" y="5305512"/>
            <a:ext cx="1920240" cy="261610"/>
          </a:xfrm>
          <a:prstGeom prst="rect">
            <a:avLst/>
          </a:prstGeom>
          <a:noFill/>
        </p:spPr>
        <p:txBody>
          <a:bodyPr wrap="square">
            <a:spAutoFit/>
          </a:bodyPr>
          <a:lstStyle/>
          <a:p>
            <a:pPr algn="ctr"/>
            <a:r>
              <a:rPr lang="en-US" sz="1100" dirty="0" err="1">
                <a:solidFill>
                  <a:schemeClr val="tx2"/>
                </a:solidFill>
              </a:rPr>
              <a:t>dmitrym@nvidia.com</a:t>
            </a:r>
            <a:endParaRPr lang="en-US" sz="1100" dirty="0">
              <a:solidFill>
                <a:schemeClr val="tx2"/>
              </a:solidFill>
            </a:endParaRPr>
          </a:p>
        </p:txBody>
      </p:sp>
      <p:sp>
        <p:nvSpPr>
          <p:cNvPr id="13" name="TextBox 12">
            <a:extLst>
              <a:ext uri="{FF2B5EF4-FFF2-40B4-BE49-F238E27FC236}">
                <a16:creationId xmlns:a16="http://schemas.microsoft.com/office/drawing/2014/main" id="{DD52C13C-622B-093B-EB27-735B148EB387}"/>
              </a:ext>
            </a:extLst>
          </p:cNvPr>
          <p:cNvSpPr txBox="1"/>
          <p:nvPr/>
        </p:nvSpPr>
        <p:spPr>
          <a:xfrm>
            <a:off x="9055965" y="5302803"/>
            <a:ext cx="1920240" cy="261610"/>
          </a:xfrm>
          <a:prstGeom prst="rect">
            <a:avLst/>
          </a:prstGeom>
          <a:noFill/>
        </p:spPr>
        <p:txBody>
          <a:bodyPr wrap="square">
            <a:spAutoFit/>
          </a:bodyPr>
          <a:lstStyle/>
          <a:p>
            <a:pPr algn="ctr"/>
            <a:r>
              <a:rPr lang="en-US" sz="1100" dirty="0" err="1">
                <a:solidFill>
                  <a:schemeClr val="tx2"/>
                </a:solidFill>
              </a:rPr>
              <a:t>mpiercy@nvidia.com</a:t>
            </a:r>
            <a:endParaRPr lang="en-US" sz="1100" dirty="0">
              <a:solidFill>
                <a:schemeClr val="tx2"/>
              </a:solidFill>
            </a:endParaRPr>
          </a:p>
        </p:txBody>
      </p:sp>
    </p:spTree>
    <p:extLst>
      <p:ext uri="{BB962C8B-B14F-4D97-AF65-F5344CB8AC3E}">
        <p14:creationId xmlns:p14="http://schemas.microsoft.com/office/powerpoint/2010/main" val="2846856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8C3D-E7C0-004E-3253-FB5657A27549}"/>
              </a:ext>
            </a:extLst>
          </p:cNvPr>
          <p:cNvSpPr>
            <a:spLocks noGrp="1"/>
          </p:cNvSpPr>
          <p:nvPr>
            <p:ph type="title"/>
          </p:nvPr>
        </p:nvSpPr>
        <p:spPr/>
        <p:txBody>
          <a:bodyPr/>
          <a:lstStyle/>
          <a:p>
            <a:r>
              <a:rPr lang="en-US" sz="3200" dirty="0"/>
              <a:t>Provide the Feedback</a:t>
            </a:r>
          </a:p>
        </p:txBody>
      </p:sp>
      <p:sp>
        <p:nvSpPr>
          <p:cNvPr id="3" name="Text Placeholder 2">
            <a:extLst>
              <a:ext uri="{FF2B5EF4-FFF2-40B4-BE49-F238E27FC236}">
                <a16:creationId xmlns:a16="http://schemas.microsoft.com/office/drawing/2014/main" id="{132A9C82-6BF1-6635-C09F-25775AFC652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1CD33DD-CD88-FBFA-3AB5-259D5C283F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0096" y="1495134"/>
            <a:ext cx="9591091" cy="4808848"/>
          </a:xfrm>
          <a:prstGeom prst="rect">
            <a:avLst/>
          </a:prstGeom>
        </p:spPr>
      </p:pic>
    </p:spTree>
    <p:extLst>
      <p:ext uri="{BB962C8B-B14F-4D97-AF65-F5344CB8AC3E}">
        <p14:creationId xmlns:p14="http://schemas.microsoft.com/office/powerpoint/2010/main" val="3923338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AFD69-EEA6-6F57-C3EE-3FC145785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9F8D0-A2BC-08EE-24F9-53FFBCF02791}"/>
              </a:ext>
            </a:extLst>
          </p:cNvPr>
          <p:cNvSpPr>
            <a:spLocks noGrp="1"/>
          </p:cNvSpPr>
          <p:nvPr>
            <p:ph type="ctrTitle"/>
          </p:nvPr>
        </p:nvSpPr>
        <p:spPr>
          <a:xfrm>
            <a:off x="504337" y="994526"/>
            <a:ext cx="8399518" cy="2434474"/>
          </a:xfrm>
        </p:spPr>
        <p:txBody>
          <a:bodyPr>
            <a:normAutofit/>
          </a:bodyPr>
          <a:lstStyle/>
          <a:p>
            <a:r>
              <a:rPr lang="en-US" sz="3600" dirty="0"/>
              <a:t>Thank you</a:t>
            </a:r>
            <a:endParaRPr lang="en-DE" sz="3600"/>
          </a:p>
        </p:txBody>
      </p:sp>
    </p:spTree>
    <p:extLst>
      <p:ext uri="{BB962C8B-B14F-4D97-AF65-F5344CB8AC3E}">
        <p14:creationId xmlns:p14="http://schemas.microsoft.com/office/powerpoint/2010/main" val="3051249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83CF3-371D-85C3-4468-5DFC2F678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B4918-DE9B-06D4-B9BA-240A630DD9F4}"/>
              </a:ext>
            </a:extLst>
          </p:cNvPr>
          <p:cNvSpPr>
            <a:spLocks noGrp="1"/>
          </p:cNvSpPr>
          <p:nvPr>
            <p:ph type="title"/>
          </p:nvPr>
        </p:nvSpPr>
        <p:spPr/>
        <p:txBody>
          <a:bodyPr>
            <a:normAutofit/>
          </a:bodyPr>
          <a:lstStyle/>
          <a:p>
            <a:r>
              <a:rPr lang="en-DE" sz="3200"/>
              <a:t>Kubernetes Core Concepts</a:t>
            </a:r>
            <a:endParaRPr lang="en-US" sz="3200" dirty="0"/>
          </a:p>
        </p:txBody>
      </p:sp>
      <p:sp>
        <p:nvSpPr>
          <p:cNvPr id="72" name="Text Placeholder 71">
            <a:extLst>
              <a:ext uri="{FF2B5EF4-FFF2-40B4-BE49-F238E27FC236}">
                <a16:creationId xmlns:a16="http://schemas.microsoft.com/office/drawing/2014/main" id="{295E20AD-C75B-D263-72FE-DA8FDD87E33E}"/>
              </a:ext>
            </a:extLst>
          </p:cNvPr>
          <p:cNvSpPr>
            <a:spLocks noGrp="1"/>
          </p:cNvSpPr>
          <p:nvPr>
            <p:ph type="body" sz="quarter" idx="10"/>
          </p:nvPr>
        </p:nvSpPr>
        <p:spPr/>
        <p:txBody>
          <a:bodyPr/>
          <a:lstStyle/>
          <a:p>
            <a:r>
              <a:rPr lang="en-US" sz="2000" dirty="0"/>
              <a:t>What is the minimum deployable unit?</a:t>
            </a:r>
          </a:p>
        </p:txBody>
      </p:sp>
      <p:grpSp>
        <p:nvGrpSpPr>
          <p:cNvPr id="5" name="Group 4">
            <a:extLst>
              <a:ext uri="{FF2B5EF4-FFF2-40B4-BE49-F238E27FC236}">
                <a16:creationId xmlns:a16="http://schemas.microsoft.com/office/drawing/2014/main" id="{310C5E9B-8B8D-BE2F-3E61-79DFF121FBD0}"/>
              </a:ext>
            </a:extLst>
          </p:cNvPr>
          <p:cNvGrpSpPr/>
          <p:nvPr/>
        </p:nvGrpSpPr>
        <p:grpSpPr>
          <a:xfrm>
            <a:off x="225519" y="2031928"/>
            <a:ext cx="5870481" cy="2955290"/>
            <a:chOff x="459922" y="2514600"/>
            <a:chExt cx="5556285" cy="2245327"/>
          </a:xfrm>
        </p:grpSpPr>
        <p:sp>
          <p:nvSpPr>
            <p:cNvPr id="13" name="Rectangle 12">
              <a:extLst>
                <a:ext uri="{FF2B5EF4-FFF2-40B4-BE49-F238E27FC236}">
                  <a16:creationId xmlns:a16="http://schemas.microsoft.com/office/drawing/2014/main" id="{8958C485-50AC-3911-0F7D-5E6C6341FE21}"/>
                </a:ext>
              </a:extLst>
            </p:cNvPr>
            <p:cNvSpPr/>
            <p:nvPr/>
          </p:nvSpPr>
          <p:spPr>
            <a:xfrm>
              <a:off x="2444730" y="2514600"/>
              <a:ext cx="1489753"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Pod</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endParaRPr>
            </a:p>
          </p:txBody>
        </p:sp>
        <p:sp>
          <p:nvSpPr>
            <p:cNvPr id="14" name="TextBox 13">
              <a:extLst>
                <a:ext uri="{FF2B5EF4-FFF2-40B4-BE49-F238E27FC236}">
                  <a16:creationId xmlns:a16="http://schemas.microsoft.com/office/drawing/2014/main" id="{E2922B95-EB04-EFD5-C244-E8DD6E05224B}"/>
                </a:ext>
              </a:extLst>
            </p:cNvPr>
            <p:cNvSpPr txBox="1"/>
            <p:nvPr/>
          </p:nvSpPr>
          <p:spPr>
            <a:xfrm>
              <a:off x="2425346" y="2862764"/>
              <a:ext cx="1489753" cy="43844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Smallest K8s compute resource containing containers</a:t>
              </a:r>
            </a:p>
          </p:txBody>
        </p:sp>
        <p:sp>
          <p:nvSpPr>
            <p:cNvPr id="15" name="Rectangle 14">
              <a:extLst>
                <a:ext uri="{FF2B5EF4-FFF2-40B4-BE49-F238E27FC236}">
                  <a16:creationId xmlns:a16="http://schemas.microsoft.com/office/drawing/2014/main" id="{A5424C25-A091-8F61-8BA8-A30D3CD0F31F}"/>
                </a:ext>
              </a:extLst>
            </p:cNvPr>
            <p:cNvSpPr/>
            <p:nvPr/>
          </p:nvSpPr>
          <p:spPr>
            <a:xfrm>
              <a:off x="4526454" y="3845527"/>
              <a:ext cx="1489753"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Container</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8" name="TextBox 17">
              <a:extLst>
                <a:ext uri="{FF2B5EF4-FFF2-40B4-BE49-F238E27FC236}">
                  <a16:creationId xmlns:a16="http://schemas.microsoft.com/office/drawing/2014/main" id="{2A6BE472-2C98-6311-0E0D-D2F9D7ADF1BB}"/>
                </a:ext>
              </a:extLst>
            </p:cNvPr>
            <p:cNvSpPr txBox="1"/>
            <p:nvPr/>
          </p:nvSpPr>
          <p:spPr>
            <a:xfrm>
              <a:off x="4698306" y="4302726"/>
              <a:ext cx="1146048" cy="32737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Main or sidecar application</a:t>
              </a:r>
            </a:p>
          </p:txBody>
        </p:sp>
        <p:sp>
          <p:nvSpPr>
            <p:cNvPr id="21" name="Rectangle 20">
              <a:extLst>
                <a:ext uri="{FF2B5EF4-FFF2-40B4-BE49-F238E27FC236}">
                  <a16:creationId xmlns:a16="http://schemas.microsoft.com/office/drawing/2014/main" id="{39B87721-DDAD-93AE-2FF6-0F4075D2EFB0}"/>
                </a:ext>
              </a:extLst>
            </p:cNvPr>
            <p:cNvSpPr/>
            <p:nvPr/>
          </p:nvSpPr>
          <p:spPr>
            <a:xfrm>
              <a:off x="484461" y="3845527"/>
              <a:ext cx="1489753"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Init Container</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24" name="TextBox 23">
              <a:extLst>
                <a:ext uri="{FF2B5EF4-FFF2-40B4-BE49-F238E27FC236}">
                  <a16:creationId xmlns:a16="http://schemas.microsoft.com/office/drawing/2014/main" id="{464C6700-DCFE-860A-E9F7-23EDA266B40D}"/>
                </a:ext>
              </a:extLst>
            </p:cNvPr>
            <p:cNvSpPr txBox="1"/>
            <p:nvPr/>
          </p:nvSpPr>
          <p:spPr>
            <a:xfrm>
              <a:off x="459922" y="4359817"/>
              <a:ext cx="1489753" cy="32737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Container executing startup tasks</a:t>
              </a:r>
            </a:p>
          </p:txBody>
        </p:sp>
        <p:cxnSp>
          <p:nvCxnSpPr>
            <p:cNvPr id="58" name="Elbow Connector 57">
              <a:extLst>
                <a:ext uri="{FF2B5EF4-FFF2-40B4-BE49-F238E27FC236}">
                  <a16:creationId xmlns:a16="http://schemas.microsoft.com/office/drawing/2014/main" id="{4E57E44D-8789-C4A8-8DB7-3574D6677473}"/>
                </a:ext>
              </a:extLst>
            </p:cNvPr>
            <p:cNvCxnSpPr>
              <a:stCxn id="13" idx="2"/>
              <a:endCxn id="15" idx="0"/>
            </p:cNvCxnSpPr>
            <p:nvPr/>
          </p:nvCxnSpPr>
          <p:spPr>
            <a:xfrm rot="16200000" flipH="1">
              <a:off x="4022206" y="2596401"/>
              <a:ext cx="416527" cy="2081724"/>
            </a:xfrm>
            <a:prstGeom prst="bentConnector3">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E4D2940-D3FC-D56B-73C4-F6A0E7851E8E}"/>
                </a:ext>
              </a:extLst>
            </p:cNvPr>
            <p:cNvCxnSpPr>
              <a:cxnSpLocks/>
              <a:stCxn id="13" idx="2"/>
              <a:endCxn id="21" idx="0"/>
            </p:cNvCxnSpPr>
            <p:nvPr/>
          </p:nvCxnSpPr>
          <p:spPr>
            <a:xfrm rot="5400000">
              <a:off x="2001210" y="2657129"/>
              <a:ext cx="416527" cy="1960269"/>
            </a:xfrm>
            <a:prstGeom prst="bentConnector3">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48D1BC3-5B43-20D3-EE40-F1020303359A}"/>
                </a:ext>
              </a:extLst>
            </p:cNvPr>
            <p:cNvSpPr txBox="1"/>
            <p:nvPr/>
          </p:nvSpPr>
          <p:spPr>
            <a:xfrm>
              <a:off x="2697506" y="3645182"/>
              <a:ext cx="1048451" cy="28060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contains</a:t>
              </a:r>
            </a:p>
          </p:txBody>
        </p:sp>
      </p:grpSp>
      <p:sp>
        <p:nvSpPr>
          <p:cNvPr id="10" name="TextBox 9">
            <a:extLst>
              <a:ext uri="{FF2B5EF4-FFF2-40B4-BE49-F238E27FC236}">
                <a16:creationId xmlns:a16="http://schemas.microsoft.com/office/drawing/2014/main" id="{2A05B143-5005-04FB-B36A-24A28215E8CA}"/>
              </a:ext>
            </a:extLst>
          </p:cNvPr>
          <p:cNvSpPr txBox="1"/>
          <p:nvPr/>
        </p:nvSpPr>
        <p:spPr>
          <a:xfrm>
            <a:off x="6278341" y="1993270"/>
            <a:ext cx="6096000" cy="369332"/>
          </a:xfrm>
          <a:prstGeom prst="rect">
            <a:avLst/>
          </a:prstGeom>
          <a:noFill/>
        </p:spPr>
        <p:txBody>
          <a:bodyPr wrap="square">
            <a:spAutoFit/>
          </a:bodyPr>
          <a:lstStyle/>
          <a:p>
            <a:pPr algn="ctr"/>
            <a:r>
              <a:rPr lang="en-GB" sz="1800">
                <a:solidFill>
                  <a:schemeClr val="bg1"/>
                </a:solidFill>
                <a:latin typeface="NVIDIA Sans" panose="020B0503020203020204" pitchFamily="34" charset="0"/>
                <a:cs typeface="NVIDIA Sans" panose="020B0503020203020204" pitchFamily="34" charset="0"/>
              </a:rPr>
              <a:t>Defined by YAML (as with everything else)</a:t>
            </a:r>
          </a:p>
        </p:txBody>
      </p:sp>
      <p:pic>
        <p:nvPicPr>
          <p:cNvPr id="3" name="Picture 2">
            <a:extLst>
              <a:ext uri="{FF2B5EF4-FFF2-40B4-BE49-F238E27FC236}">
                <a16:creationId xmlns:a16="http://schemas.microsoft.com/office/drawing/2014/main" id="{861F3D10-3775-D305-F89F-96E06ECC81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8341" y="2362602"/>
            <a:ext cx="5870481" cy="3187446"/>
          </a:xfrm>
          <a:prstGeom prst="rect">
            <a:avLst/>
          </a:prstGeom>
          <a:ln>
            <a:solidFill>
              <a:schemeClr val="bg1"/>
            </a:solidFill>
          </a:ln>
        </p:spPr>
      </p:pic>
    </p:spTree>
    <p:extLst>
      <p:ext uri="{BB962C8B-B14F-4D97-AF65-F5344CB8AC3E}">
        <p14:creationId xmlns:p14="http://schemas.microsoft.com/office/powerpoint/2010/main" val="1727944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79E19-93B3-6023-A63D-99B2D6A22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057D8-7DAA-AEE5-787B-CC38D017EB46}"/>
              </a:ext>
            </a:extLst>
          </p:cNvPr>
          <p:cNvSpPr>
            <a:spLocks noGrp="1"/>
          </p:cNvSpPr>
          <p:nvPr>
            <p:ph type="title"/>
          </p:nvPr>
        </p:nvSpPr>
        <p:spPr/>
        <p:txBody>
          <a:bodyPr>
            <a:normAutofit/>
          </a:bodyPr>
          <a:lstStyle/>
          <a:p>
            <a:r>
              <a:rPr lang="en-DE" sz="3200"/>
              <a:t>Kubernetes Core Concepts</a:t>
            </a:r>
            <a:endParaRPr lang="en-US" sz="3200" dirty="0"/>
          </a:p>
        </p:txBody>
      </p:sp>
      <p:sp>
        <p:nvSpPr>
          <p:cNvPr id="72" name="Text Placeholder 71">
            <a:extLst>
              <a:ext uri="{FF2B5EF4-FFF2-40B4-BE49-F238E27FC236}">
                <a16:creationId xmlns:a16="http://schemas.microsoft.com/office/drawing/2014/main" id="{4D28EBC3-8FCC-FBE3-1174-1F39A5448B5E}"/>
              </a:ext>
            </a:extLst>
          </p:cNvPr>
          <p:cNvSpPr>
            <a:spLocks noGrp="1"/>
          </p:cNvSpPr>
          <p:nvPr>
            <p:ph type="body" sz="quarter" idx="10"/>
          </p:nvPr>
        </p:nvSpPr>
        <p:spPr/>
        <p:txBody>
          <a:bodyPr/>
          <a:lstStyle/>
          <a:p>
            <a:r>
              <a:rPr lang="en-US" sz="2000"/>
              <a:t>How do we define POD behaviors?</a:t>
            </a:r>
          </a:p>
        </p:txBody>
      </p:sp>
      <p:sp>
        <p:nvSpPr>
          <p:cNvPr id="39" name="Rectangle 38">
            <a:extLst>
              <a:ext uri="{FF2B5EF4-FFF2-40B4-BE49-F238E27FC236}">
                <a16:creationId xmlns:a16="http://schemas.microsoft.com/office/drawing/2014/main" id="{00D4E1B6-1D5F-B243-71B5-F6F4771EE047}"/>
              </a:ext>
            </a:extLst>
          </p:cNvPr>
          <p:cNvSpPr/>
          <p:nvPr/>
        </p:nvSpPr>
        <p:spPr>
          <a:xfrm>
            <a:off x="838200" y="5306928"/>
            <a:ext cx="2253343" cy="914400"/>
          </a:xfrm>
          <a:prstGeom prst="rect">
            <a:avLst/>
          </a:prstGeom>
          <a:solidFill>
            <a:schemeClr val="accent6">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StatefulSet</a:t>
            </a: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4" name="Rectangle 3">
            <a:extLst>
              <a:ext uri="{FF2B5EF4-FFF2-40B4-BE49-F238E27FC236}">
                <a16:creationId xmlns:a16="http://schemas.microsoft.com/office/drawing/2014/main" id="{D6CDC187-5BB3-714B-F1C8-C133526429B9}"/>
              </a:ext>
            </a:extLst>
          </p:cNvPr>
          <p:cNvSpPr/>
          <p:nvPr/>
        </p:nvSpPr>
        <p:spPr>
          <a:xfrm>
            <a:off x="838200" y="4127486"/>
            <a:ext cx="2253343" cy="914400"/>
          </a:xfrm>
          <a:prstGeom prst="rect">
            <a:avLst/>
          </a:prstGeom>
          <a:solidFill>
            <a:schemeClr val="tx2"/>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lang="en-US" sz="2000">
              <a:solidFill>
                <a:srgbClr val="FFFFFF"/>
              </a:solidFill>
              <a:latin typeface="NVIDIA Sans" panose="020B0503020203020204" pitchFamily="34" charset="0"/>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NVIDIA Sans" panose="020B0503020203020204" pitchFamily="34" charset="0"/>
                <a:ea typeface="+mn-ea"/>
                <a:cs typeface="NVIDIA Sans" panose="020B0503020203020204" pitchFamily="34" charset="0"/>
              </a:rPr>
              <a:t>ReplicaSet</a:t>
            </a:r>
            <a:endParaRPr kumimoji="0" lang="en-US" sz="20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8" name="Rectangle 7">
            <a:extLst>
              <a:ext uri="{FF2B5EF4-FFF2-40B4-BE49-F238E27FC236}">
                <a16:creationId xmlns:a16="http://schemas.microsoft.com/office/drawing/2014/main" id="{09821C0D-F8C2-05FE-9925-37F93EFB2FAC}"/>
              </a:ext>
            </a:extLst>
          </p:cNvPr>
          <p:cNvSpPr/>
          <p:nvPr/>
        </p:nvSpPr>
        <p:spPr>
          <a:xfrm>
            <a:off x="838199" y="1667256"/>
            <a:ext cx="2253343" cy="1046242"/>
          </a:xfrm>
          <a:prstGeom prst="rect">
            <a:avLst/>
          </a:prstGeom>
          <a:solidFill>
            <a:schemeClr val="accent2">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DaemonSet</a:t>
            </a: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9" name="TextBox 8">
            <a:extLst>
              <a:ext uri="{FF2B5EF4-FFF2-40B4-BE49-F238E27FC236}">
                <a16:creationId xmlns:a16="http://schemas.microsoft.com/office/drawing/2014/main" id="{1B1E3BE1-C152-BB04-B3F9-827ECE2752F4}"/>
              </a:ext>
            </a:extLst>
          </p:cNvPr>
          <p:cNvSpPr txBox="1"/>
          <p:nvPr/>
        </p:nvSpPr>
        <p:spPr>
          <a:xfrm>
            <a:off x="1391420" y="2066105"/>
            <a:ext cx="114690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Creates exactly one Pod per Node</a:t>
            </a:r>
          </a:p>
        </p:txBody>
      </p:sp>
      <p:sp>
        <p:nvSpPr>
          <p:cNvPr id="11" name="Rectangle 10">
            <a:extLst>
              <a:ext uri="{FF2B5EF4-FFF2-40B4-BE49-F238E27FC236}">
                <a16:creationId xmlns:a16="http://schemas.microsoft.com/office/drawing/2014/main" id="{2921C753-A205-CB27-56EB-9F5BA1B85264}"/>
              </a:ext>
            </a:extLst>
          </p:cNvPr>
          <p:cNvSpPr/>
          <p:nvPr/>
        </p:nvSpPr>
        <p:spPr>
          <a:xfrm>
            <a:off x="838199" y="3033680"/>
            <a:ext cx="2253343" cy="914400"/>
          </a:xfrm>
          <a:prstGeom prst="rect">
            <a:avLst/>
          </a:prstGeom>
          <a:solidFill>
            <a:srgbClr val="FFC000"/>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lang="en-US" sz="2000">
              <a:solidFill>
                <a:srgbClr val="000000"/>
              </a:solidFill>
              <a:latin typeface="NVIDIA Sans" panose="020B0503020203020204" pitchFamily="34" charset="0"/>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Job</a:t>
            </a: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16" name="TextBox 15">
            <a:extLst>
              <a:ext uri="{FF2B5EF4-FFF2-40B4-BE49-F238E27FC236}">
                <a16:creationId xmlns:a16="http://schemas.microsoft.com/office/drawing/2014/main" id="{B2F690A7-B80E-1C09-99FD-290C6223F79F}"/>
              </a:ext>
            </a:extLst>
          </p:cNvPr>
          <p:cNvSpPr txBox="1"/>
          <p:nvPr/>
        </p:nvSpPr>
        <p:spPr>
          <a:xfrm>
            <a:off x="4179605" y="2968121"/>
            <a:ext cx="6270680" cy="1077218"/>
          </a:xfrm>
          <a:prstGeom prst="rect">
            <a:avLst/>
          </a:prstGeom>
          <a:noFill/>
          <a:ln>
            <a:solidFill>
              <a:schemeClr val="bg1"/>
            </a:solidFill>
          </a:ln>
        </p:spPr>
        <p:txBody>
          <a:bodyPr wrap="square" rtlCol="0">
            <a:spAutoFit/>
          </a:bodyPr>
          <a:lstStyle/>
          <a:p>
            <a:r>
              <a:rPr lang="en-GB" sz="1600">
                <a:solidFill>
                  <a:schemeClr val="bg1"/>
                </a:solidFill>
                <a:latin typeface="NVIDIA Sans" panose="020B0503020203020204" pitchFamily="34" charset="0"/>
                <a:cs typeface="NVIDIA Sans" panose="020B0503020203020204" pitchFamily="34" charset="0"/>
              </a:rPr>
              <a:t>Useful for single point in time tasks that are not part of a persistent application: </a:t>
            </a:r>
          </a:p>
          <a:p>
            <a:pPr marL="628650" lvl="1" indent="-171450">
              <a:buFont typeface="Arial" panose="020B0604020202020204" pitchFamily="34" charset="0"/>
              <a:buChar char="•"/>
            </a:pPr>
            <a:r>
              <a:rPr lang="en-GB" sz="1600">
                <a:solidFill>
                  <a:schemeClr val="bg1"/>
                </a:solidFill>
                <a:latin typeface="NVIDIA Sans" panose="020B0503020203020204" pitchFamily="34" charset="0"/>
                <a:cs typeface="NVIDIA Sans" panose="020B0503020203020204" pitchFamily="34" charset="0"/>
              </a:rPr>
              <a:t>Data backup</a:t>
            </a:r>
          </a:p>
          <a:p>
            <a:pPr marL="628650" lvl="1" indent="-171450">
              <a:buFont typeface="Arial" panose="020B0604020202020204" pitchFamily="34" charset="0"/>
              <a:buChar char="•"/>
            </a:pPr>
            <a:r>
              <a:rPr lang="en-GB" sz="1600">
                <a:solidFill>
                  <a:schemeClr val="bg1"/>
                </a:solidFill>
                <a:latin typeface="NVIDIA Sans" panose="020B0503020203020204" pitchFamily="34" charset="0"/>
                <a:cs typeface="NVIDIA Sans" panose="020B0503020203020204" pitchFamily="34" charset="0"/>
              </a:rPr>
              <a:t>ETL pipeline and report generations</a:t>
            </a:r>
          </a:p>
        </p:txBody>
      </p:sp>
      <p:sp>
        <p:nvSpPr>
          <p:cNvPr id="22" name="TextBox 21">
            <a:extLst>
              <a:ext uri="{FF2B5EF4-FFF2-40B4-BE49-F238E27FC236}">
                <a16:creationId xmlns:a16="http://schemas.microsoft.com/office/drawing/2014/main" id="{7D62AE70-3F24-0A42-EA65-DD49416589FA}"/>
              </a:ext>
            </a:extLst>
          </p:cNvPr>
          <p:cNvSpPr txBox="1"/>
          <p:nvPr/>
        </p:nvSpPr>
        <p:spPr>
          <a:xfrm>
            <a:off x="4179605" y="1489417"/>
            <a:ext cx="6270680" cy="1323439"/>
          </a:xfrm>
          <a:prstGeom prst="rect">
            <a:avLst/>
          </a:prstGeom>
          <a:noFill/>
          <a:ln>
            <a:solidFill>
              <a:schemeClr val="bg1"/>
            </a:solidFill>
          </a:ln>
        </p:spPr>
        <p:txBody>
          <a:bodyPr wrap="square" rtlCol="0">
            <a:spAutoFit/>
          </a:bodyPr>
          <a:lstStyle/>
          <a:p>
            <a:r>
              <a:rPr lang="en-GB" sz="1600">
                <a:solidFill>
                  <a:schemeClr val="bg1"/>
                </a:solidFill>
                <a:latin typeface="NVIDIA Sans" panose="020B0503020203020204" pitchFamily="34" charset="0"/>
                <a:cs typeface="NVIDIA Sans" panose="020B0503020203020204" pitchFamily="34" charset="0"/>
              </a:rPr>
              <a:t>Similar to your Linux Daemons and runs a specific POD on all (or subset) of nodes in your cluster:</a:t>
            </a:r>
          </a:p>
          <a:p>
            <a:pPr marL="628650" lvl="1" indent="-171450">
              <a:buFont typeface="Arial" panose="020B0604020202020204" pitchFamily="34" charset="0"/>
              <a:buChar char="•"/>
            </a:pPr>
            <a:r>
              <a:rPr lang="en-GB" sz="1600">
                <a:solidFill>
                  <a:schemeClr val="bg1"/>
                </a:solidFill>
                <a:latin typeface="NVIDIA Sans" panose="020B0503020203020204" pitchFamily="34" charset="0"/>
                <a:cs typeface="NVIDIA Sans" panose="020B0503020203020204" pitchFamily="34" charset="0"/>
              </a:rPr>
              <a:t>Export Node level metrics </a:t>
            </a:r>
          </a:p>
          <a:p>
            <a:pPr marL="628650" lvl="1" indent="-171450">
              <a:buFont typeface="Arial" panose="020B0604020202020204" pitchFamily="34" charset="0"/>
              <a:buChar char="•"/>
            </a:pPr>
            <a:r>
              <a:rPr lang="en-GB" sz="1600">
                <a:solidFill>
                  <a:schemeClr val="bg1"/>
                </a:solidFill>
                <a:latin typeface="NVIDIA Sans" panose="020B0503020203020204" pitchFamily="34" charset="0"/>
                <a:cs typeface="NVIDIA Sans" panose="020B0503020203020204" pitchFamily="34" charset="0"/>
              </a:rPr>
              <a:t>Intrusion detection system</a:t>
            </a:r>
          </a:p>
          <a:p>
            <a:pPr marL="628650" lvl="1" indent="-171450">
              <a:buFont typeface="Arial" panose="020B0604020202020204" pitchFamily="34" charset="0"/>
              <a:buChar char="•"/>
            </a:pPr>
            <a:r>
              <a:rPr lang="en-GB" sz="1600">
                <a:solidFill>
                  <a:schemeClr val="bg1"/>
                </a:solidFill>
                <a:latin typeface="NVIDIA Sans" panose="020B0503020203020204" pitchFamily="34" charset="0"/>
                <a:cs typeface="NVIDIA Sans" panose="020B0503020203020204" pitchFamily="34" charset="0"/>
              </a:rPr>
              <a:t>GPU drivers </a:t>
            </a:r>
          </a:p>
        </p:txBody>
      </p:sp>
      <p:sp>
        <p:nvSpPr>
          <p:cNvPr id="23" name="TextBox 22">
            <a:extLst>
              <a:ext uri="{FF2B5EF4-FFF2-40B4-BE49-F238E27FC236}">
                <a16:creationId xmlns:a16="http://schemas.microsoft.com/office/drawing/2014/main" id="{DB250CF9-D386-7FF6-158F-5DA206F19939}"/>
              </a:ext>
            </a:extLst>
          </p:cNvPr>
          <p:cNvSpPr txBox="1"/>
          <p:nvPr/>
        </p:nvSpPr>
        <p:spPr>
          <a:xfrm>
            <a:off x="4179605" y="4430796"/>
            <a:ext cx="6270680" cy="344403"/>
          </a:xfrm>
          <a:prstGeom prst="rect">
            <a:avLst/>
          </a:prstGeom>
          <a:noFill/>
          <a:ln>
            <a:solidFill>
              <a:schemeClr val="bg1"/>
            </a:solidFill>
          </a:ln>
        </p:spPr>
        <p:txBody>
          <a:bodyPr wrap="square" rtlCol="0">
            <a:spAutoFit/>
          </a:bodyPr>
          <a:lstStyle/>
          <a:p>
            <a:r>
              <a:rPr lang="en-GB" sz="1600">
                <a:solidFill>
                  <a:schemeClr val="bg1"/>
                </a:solidFill>
                <a:latin typeface="NVIDIA Sans" panose="020B0503020203020204" pitchFamily="34" charset="0"/>
                <a:cs typeface="NVIDIA Sans" panose="020B0503020203020204" pitchFamily="34" charset="0"/>
              </a:rPr>
              <a:t>Ensures your requested number of Pods are always running</a:t>
            </a:r>
          </a:p>
        </p:txBody>
      </p:sp>
      <p:sp>
        <p:nvSpPr>
          <p:cNvPr id="25" name="TextBox 24">
            <a:extLst>
              <a:ext uri="{FF2B5EF4-FFF2-40B4-BE49-F238E27FC236}">
                <a16:creationId xmlns:a16="http://schemas.microsoft.com/office/drawing/2014/main" id="{C12A42A9-EFE8-1ABE-17AD-1E7F1D23F7A7}"/>
              </a:ext>
            </a:extLst>
          </p:cNvPr>
          <p:cNvSpPr txBox="1"/>
          <p:nvPr/>
        </p:nvSpPr>
        <p:spPr>
          <a:xfrm>
            <a:off x="4179605" y="5225519"/>
            <a:ext cx="6270680" cy="830997"/>
          </a:xfrm>
          <a:prstGeom prst="rect">
            <a:avLst/>
          </a:prstGeom>
          <a:noFill/>
          <a:ln>
            <a:solidFill>
              <a:schemeClr val="bg1"/>
            </a:solidFill>
          </a:ln>
        </p:spPr>
        <p:txBody>
          <a:bodyPr wrap="square" rtlCol="0">
            <a:spAutoFit/>
          </a:bodyPr>
          <a:lstStyle/>
          <a:p>
            <a:r>
              <a:rPr lang="en-GB" sz="1600">
                <a:solidFill>
                  <a:schemeClr val="bg1"/>
                </a:solidFill>
                <a:latin typeface="NVIDIA Sans" panose="020B0503020203020204" pitchFamily="34" charset="0"/>
                <a:cs typeface="NVIDIA Sans" panose="020B0503020203020204" pitchFamily="34" charset="0"/>
              </a:rPr>
              <a:t>Handles many pods while maintain a persistent identity for each:</a:t>
            </a:r>
          </a:p>
          <a:p>
            <a:pPr marL="628650" lvl="1" indent="-171450">
              <a:buFont typeface="Arial" panose="020B0604020202020204" pitchFamily="34" charset="0"/>
              <a:buChar char="•"/>
            </a:pPr>
            <a:r>
              <a:rPr lang="en-GB" sz="1600">
                <a:solidFill>
                  <a:schemeClr val="bg1"/>
                </a:solidFill>
                <a:latin typeface="NVIDIA Sans" panose="020B0503020203020204" pitchFamily="34" charset="0"/>
                <a:cs typeface="NVIDIA Sans" panose="020B0503020203020204" pitchFamily="34" charset="0"/>
              </a:rPr>
              <a:t>Particularly useful for stateful applications: Databases</a:t>
            </a:r>
          </a:p>
        </p:txBody>
      </p:sp>
    </p:spTree>
    <p:extLst>
      <p:ext uri="{BB962C8B-B14F-4D97-AF65-F5344CB8AC3E}">
        <p14:creationId xmlns:p14="http://schemas.microsoft.com/office/powerpoint/2010/main" val="1019367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 grpId="0" animBg="1"/>
      <p:bldP spid="11" grpId="0" animBg="1"/>
      <p:bldP spid="16" grpId="0" animBg="1"/>
      <p:bldP spid="23"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1563-4EC9-211B-7111-1AA8BD551A38}"/>
              </a:ext>
            </a:extLst>
          </p:cNvPr>
          <p:cNvSpPr>
            <a:spLocks noGrp="1"/>
          </p:cNvSpPr>
          <p:nvPr>
            <p:ph type="title"/>
          </p:nvPr>
        </p:nvSpPr>
        <p:spPr/>
        <p:txBody>
          <a:bodyPr>
            <a:normAutofit/>
          </a:bodyPr>
          <a:lstStyle/>
          <a:p>
            <a:r>
              <a:rPr lang="en-DE" sz="3200"/>
              <a:t>Kubernetes Core Concepts</a:t>
            </a:r>
            <a:endParaRPr lang="en-US" sz="3200" dirty="0"/>
          </a:p>
        </p:txBody>
      </p:sp>
      <p:sp>
        <p:nvSpPr>
          <p:cNvPr id="72" name="Text Placeholder 71">
            <a:extLst>
              <a:ext uri="{FF2B5EF4-FFF2-40B4-BE49-F238E27FC236}">
                <a16:creationId xmlns:a16="http://schemas.microsoft.com/office/drawing/2014/main" id="{D8ED0164-099E-2ED5-658C-D280B7008982}"/>
              </a:ext>
            </a:extLst>
          </p:cNvPr>
          <p:cNvSpPr>
            <a:spLocks noGrp="1"/>
          </p:cNvSpPr>
          <p:nvPr>
            <p:ph type="body" sz="quarter" idx="10"/>
          </p:nvPr>
        </p:nvSpPr>
        <p:spPr/>
        <p:txBody>
          <a:bodyPr/>
          <a:lstStyle/>
          <a:p>
            <a:r>
              <a:rPr lang="en-US" sz="2000"/>
              <a:t>Workloads</a:t>
            </a:r>
            <a:endParaRPr lang="en-US"/>
          </a:p>
        </p:txBody>
      </p:sp>
      <p:sp>
        <p:nvSpPr>
          <p:cNvPr id="3" name="Rectangle 2">
            <a:extLst>
              <a:ext uri="{FF2B5EF4-FFF2-40B4-BE49-F238E27FC236}">
                <a16:creationId xmlns:a16="http://schemas.microsoft.com/office/drawing/2014/main" id="{35444398-B952-41C4-4B1F-F76CC2562362}"/>
              </a:ext>
            </a:extLst>
          </p:cNvPr>
          <p:cNvSpPr/>
          <p:nvPr/>
        </p:nvSpPr>
        <p:spPr>
          <a:xfrm>
            <a:off x="4241445" y="1482250"/>
            <a:ext cx="1489753" cy="914400"/>
          </a:xfrm>
          <a:prstGeom prst="rect">
            <a:avLst/>
          </a:prstGeom>
          <a:solidFill>
            <a:schemeClr val="tx2"/>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a:solidFill>
                  <a:schemeClr val="tx1"/>
                </a:solidFill>
                <a:latin typeface="NVIDIA Sans" panose="020B0503020203020204" pitchFamily="34" charset="0"/>
                <a:cs typeface="NVIDIA Sans" panose="020B0503020203020204" pitchFamily="34" charset="0"/>
              </a:rPr>
              <a:t>Deployment</a:t>
            </a:r>
          </a:p>
          <a:p>
            <a:pPr algn="ctr">
              <a:lnSpc>
                <a:spcPct val="90000"/>
              </a:lnSpc>
            </a:pPr>
            <a:endParaRPr lang="en-US">
              <a:solidFill>
                <a:schemeClr val="tx1"/>
              </a:solidFill>
              <a:latin typeface="NVIDIA Sans" panose="020B0503020203020204" pitchFamily="34" charset="0"/>
              <a:cs typeface="NVIDIA Sans" panose="020B0503020203020204" pitchFamily="34" charset="0"/>
            </a:endParaRPr>
          </a:p>
          <a:p>
            <a:pPr algn="ctr">
              <a:lnSpc>
                <a:spcPct val="90000"/>
              </a:lnSpc>
            </a:pPr>
            <a:endParaRPr lang="en-US">
              <a:solidFill>
                <a:schemeClr val="tx1"/>
              </a:solidFill>
              <a:latin typeface="NVIDIA Sans" panose="020B0503020203020204" pitchFamily="34" charset="0"/>
              <a:cs typeface="NVIDIA Sans" panose="020B0503020203020204" pitchFamily="34" charset="0"/>
            </a:endParaRPr>
          </a:p>
        </p:txBody>
      </p:sp>
      <p:sp>
        <p:nvSpPr>
          <p:cNvPr id="6" name="TextBox 5">
            <a:extLst>
              <a:ext uri="{FF2B5EF4-FFF2-40B4-BE49-F238E27FC236}">
                <a16:creationId xmlns:a16="http://schemas.microsoft.com/office/drawing/2014/main" id="{362498B1-84E0-7792-21D0-7478578BFEDD}"/>
              </a:ext>
            </a:extLst>
          </p:cNvPr>
          <p:cNvSpPr txBox="1"/>
          <p:nvPr/>
        </p:nvSpPr>
        <p:spPr>
          <a:xfrm>
            <a:off x="4288979" y="1818268"/>
            <a:ext cx="1417835" cy="553998"/>
          </a:xfrm>
          <a:prstGeom prst="rect">
            <a:avLst/>
          </a:prstGeom>
          <a:noFill/>
        </p:spPr>
        <p:txBody>
          <a:bodyPr wrap="square" rtlCol="0">
            <a:spAutoFit/>
          </a:bodyPr>
          <a:lstStyle/>
          <a:p>
            <a:pPr algn="ctr"/>
            <a:r>
              <a:rPr lang="en-US" sz="1000">
                <a:latin typeface="NVIDIA Sans" panose="020B0503020203020204" pitchFamily="34" charset="0"/>
                <a:cs typeface="NVIDIA Sans" panose="020B0503020203020204" pitchFamily="34" charset="0"/>
              </a:rPr>
              <a:t>Creates a </a:t>
            </a:r>
            <a:r>
              <a:rPr lang="en-US" sz="1000" err="1">
                <a:latin typeface="NVIDIA Sans" panose="020B0503020203020204" pitchFamily="34" charset="0"/>
                <a:cs typeface="NVIDIA Sans" panose="020B0503020203020204" pitchFamily="34" charset="0"/>
              </a:rPr>
              <a:t>ReplicaSet</a:t>
            </a:r>
            <a:r>
              <a:rPr lang="en-US" sz="1000">
                <a:latin typeface="NVIDIA Sans" panose="020B0503020203020204" pitchFamily="34" charset="0"/>
                <a:cs typeface="NVIDIA Sans" panose="020B0503020203020204" pitchFamily="34" charset="0"/>
              </a:rPr>
              <a:t> and do rollouts and rollbacks</a:t>
            </a:r>
          </a:p>
        </p:txBody>
      </p:sp>
      <p:sp>
        <p:nvSpPr>
          <p:cNvPr id="7" name="Rectangle 6">
            <a:extLst>
              <a:ext uri="{FF2B5EF4-FFF2-40B4-BE49-F238E27FC236}">
                <a16:creationId xmlns:a16="http://schemas.microsoft.com/office/drawing/2014/main" id="{B9CBBCB9-67BF-718D-B7E8-421BBECC94BD}"/>
              </a:ext>
            </a:extLst>
          </p:cNvPr>
          <p:cNvSpPr/>
          <p:nvPr/>
        </p:nvSpPr>
        <p:spPr>
          <a:xfrm>
            <a:off x="4241446" y="3071647"/>
            <a:ext cx="1489753" cy="914400"/>
          </a:xfrm>
          <a:prstGeom prst="rect">
            <a:avLst/>
          </a:prstGeom>
          <a:solidFill>
            <a:schemeClr val="tx2"/>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err="1">
                <a:solidFill>
                  <a:schemeClr val="tx1"/>
                </a:solidFill>
                <a:latin typeface="NVIDIA Sans" panose="020B0503020203020204" pitchFamily="34" charset="0"/>
                <a:cs typeface="NVIDIA Sans" panose="020B0503020203020204" pitchFamily="34" charset="0"/>
              </a:rPr>
              <a:t>ReplicaSet</a:t>
            </a:r>
            <a:endParaRPr lang="en-US">
              <a:solidFill>
                <a:schemeClr val="tx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p:txBody>
      </p:sp>
      <p:sp>
        <p:nvSpPr>
          <p:cNvPr id="10" name="TextBox 9">
            <a:extLst>
              <a:ext uri="{FF2B5EF4-FFF2-40B4-BE49-F238E27FC236}">
                <a16:creationId xmlns:a16="http://schemas.microsoft.com/office/drawing/2014/main" id="{663539A6-B609-0D73-78A3-E3DDF5A8A2A3}"/>
              </a:ext>
            </a:extLst>
          </p:cNvPr>
          <p:cNvSpPr txBox="1"/>
          <p:nvPr/>
        </p:nvSpPr>
        <p:spPr>
          <a:xfrm>
            <a:off x="4313364" y="3372581"/>
            <a:ext cx="1307148" cy="553998"/>
          </a:xfrm>
          <a:prstGeom prst="rect">
            <a:avLst/>
          </a:prstGeom>
          <a:noFill/>
        </p:spPr>
        <p:txBody>
          <a:bodyPr wrap="square" rtlCol="0">
            <a:spAutoFit/>
          </a:bodyPr>
          <a:lstStyle/>
          <a:p>
            <a:pPr algn="ctr"/>
            <a:r>
              <a:rPr lang="en-US" sz="1000">
                <a:latin typeface="NVIDIA Sans" panose="020B0503020203020204" pitchFamily="34" charset="0"/>
                <a:cs typeface="NVIDIA Sans" panose="020B0503020203020204" pitchFamily="34" charset="0"/>
              </a:rPr>
              <a:t>Creates a desired amount of Pod instances</a:t>
            </a:r>
          </a:p>
        </p:txBody>
      </p:sp>
      <p:sp>
        <p:nvSpPr>
          <p:cNvPr id="13" name="Rectangle 12">
            <a:extLst>
              <a:ext uri="{FF2B5EF4-FFF2-40B4-BE49-F238E27FC236}">
                <a16:creationId xmlns:a16="http://schemas.microsoft.com/office/drawing/2014/main" id="{E5327BDF-54BF-D787-2285-C92817903170}"/>
              </a:ext>
            </a:extLst>
          </p:cNvPr>
          <p:cNvSpPr/>
          <p:nvPr/>
        </p:nvSpPr>
        <p:spPr>
          <a:xfrm>
            <a:off x="4241446" y="4310817"/>
            <a:ext cx="1489753"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en-US">
                <a:solidFill>
                  <a:schemeClr val="tx1"/>
                </a:solidFill>
                <a:latin typeface="NVIDIA Sans" panose="020B0503020203020204" pitchFamily="34" charset="0"/>
                <a:cs typeface="NVIDIA Sans" panose="020B0503020203020204" pitchFamily="34" charset="0"/>
              </a:rPr>
              <a:t>Pod</a:t>
            </a:r>
          </a:p>
          <a:p>
            <a:pPr algn="ctr">
              <a:lnSpc>
                <a:spcPct val="90000"/>
              </a:lnSpc>
            </a:pPr>
            <a:endParaRPr lang="en-US">
              <a:solidFill>
                <a:schemeClr val="tx1"/>
              </a:solidFill>
              <a:latin typeface="NVIDIA Sans" panose="020B0503020203020204" pitchFamily="34" charset="0"/>
              <a:cs typeface="NVIDIA Sans" panose="020B0503020203020204" pitchFamily="34" charset="0"/>
            </a:endParaRPr>
          </a:p>
          <a:p>
            <a:pPr algn="ctr">
              <a:lnSpc>
                <a:spcPct val="90000"/>
              </a:lnSpc>
            </a:pPr>
            <a:endParaRPr lang="en-US">
              <a:solidFill>
                <a:schemeClr val="tx1"/>
              </a:solidFill>
              <a:latin typeface="NVIDIA Sans" panose="020B0503020203020204" pitchFamily="34" charset="0"/>
              <a:cs typeface="NVIDIA Sans" panose="020B0503020203020204" pitchFamily="34" charset="0"/>
            </a:endParaRPr>
          </a:p>
        </p:txBody>
      </p:sp>
      <p:sp>
        <p:nvSpPr>
          <p:cNvPr id="14" name="TextBox 13">
            <a:extLst>
              <a:ext uri="{FF2B5EF4-FFF2-40B4-BE49-F238E27FC236}">
                <a16:creationId xmlns:a16="http://schemas.microsoft.com/office/drawing/2014/main" id="{5D8494A7-481F-EEDA-91D1-CA21D4A2192D}"/>
              </a:ext>
            </a:extLst>
          </p:cNvPr>
          <p:cNvSpPr txBox="1"/>
          <p:nvPr/>
        </p:nvSpPr>
        <p:spPr>
          <a:xfrm>
            <a:off x="4222062" y="4658981"/>
            <a:ext cx="1489753" cy="553998"/>
          </a:xfrm>
          <a:prstGeom prst="rect">
            <a:avLst/>
          </a:prstGeom>
          <a:noFill/>
        </p:spPr>
        <p:txBody>
          <a:bodyPr wrap="square" rtlCol="0">
            <a:spAutoFit/>
          </a:bodyPr>
          <a:lstStyle/>
          <a:p>
            <a:pPr algn="ctr"/>
            <a:r>
              <a:rPr lang="en-US" sz="1000">
                <a:latin typeface="NVIDIA Sans" panose="020B0503020203020204" pitchFamily="34" charset="0"/>
                <a:cs typeface="NVIDIA Sans" panose="020B0503020203020204" pitchFamily="34" charset="0"/>
              </a:rPr>
              <a:t>Smallest K8s compute resource containing containers</a:t>
            </a:r>
          </a:p>
        </p:txBody>
      </p:sp>
      <p:sp>
        <p:nvSpPr>
          <p:cNvPr id="15" name="Rectangle 14">
            <a:extLst>
              <a:ext uri="{FF2B5EF4-FFF2-40B4-BE49-F238E27FC236}">
                <a16:creationId xmlns:a16="http://schemas.microsoft.com/office/drawing/2014/main" id="{C95A9CCE-AD7B-BB55-C53F-5FD2EB7334DE}"/>
              </a:ext>
            </a:extLst>
          </p:cNvPr>
          <p:cNvSpPr/>
          <p:nvPr/>
        </p:nvSpPr>
        <p:spPr>
          <a:xfrm>
            <a:off x="6323170" y="5641744"/>
            <a:ext cx="1489753"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a:solidFill>
                  <a:schemeClr val="bg1"/>
                </a:solidFill>
                <a:latin typeface="NVIDIA Sans" panose="020B0503020203020204" pitchFamily="34" charset="0"/>
                <a:cs typeface="NVIDIA Sans" panose="020B0503020203020204" pitchFamily="34" charset="0"/>
              </a:rPr>
              <a:t>Container</a:t>
            </a: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p:txBody>
      </p:sp>
      <p:sp>
        <p:nvSpPr>
          <p:cNvPr id="18" name="TextBox 17">
            <a:extLst>
              <a:ext uri="{FF2B5EF4-FFF2-40B4-BE49-F238E27FC236}">
                <a16:creationId xmlns:a16="http://schemas.microsoft.com/office/drawing/2014/main" id="{38C8D3EE-AAC7-6ED6-9D8F-0F269EA76F36}"/>
              </a:ext>
            </a:extLst>
          </p:cNvPr>
          <p:cNvSpPr txBox="1"/>
          <p:nvPr/>
        </p:nvSpPr>
        <p:spPr>
          <a:xfrm>
            <a:off x="6495022" y="6098943"/>
            <a:ext cx="1146048" cy="400110"/>
          </a:xfrm>
          <a:prstGeom prst="rect">
            <a:avLst/>
          </a:prstGeom>
          <a:noFill/>
        </p:spPr>
        <p:txBody>
          <a:bodyPr wrap="square" rtlCol="0">
            <a:spAutoFit/>
          </a:bodyPr>
          <a:lstStyle/>
          <a:p>
            <a:pPr algn="ctr"/>
            <a:r>
              <a:rPr lang="en-US" sz="1000">
                <a:solidFill>
                  <a:schemeClr val="bg1"/>
                </a:solidFill>
                <a:latin typeface="NVIDIA Sans" panose="020B0503020203020204" pitchFamily="34" charset="0"/>
                <a:cs typeface="NVIDIA Sans" panose="020B0503020203020204" pitchFamily="34" charset="0"/>
              </a:rPr>
              <a:t>Main or sidecar application</a:t>
            </a:r>
          </a:p>
        </p:txBody>
      </p:sp>
      <p:sp>
        <p:nvSpPr>
          <p:cNvPr id="21" name="Rectangle 20">
            <a:extLst>
              <a:ext uri="{FF2B5EF4-FFF2-40B4-BE49-F238E27FC236}">
                <a16:creationId xmlns:a16="http://schemas.microsoft.com/office/drawing/2014/main" id="{175EC1EA-CFA2-6346-5542-A02F81C4320D}"/>
              </a:ext>
            </a:extLst>
          </p:cNvPr>
          <p:cNvSpPr/>
          <p:nvPr/>
        </p:nvSpPr>
        <p:spPr>
          <a:xfrm>
            <a:off x="2281177" y="5641744"/>
            <a:ext cx="1489753" cy="914400"/>
          </a:xfrm>
          <a:prstGeom prst="rect">
            <a:avLst/>
          </a:prstGeom>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r>
              <a:rPr lang="en-US">
                <a:solidFill>
                  <a:schemeClr val="bg1"/>
                </a:solidFill>
                <a:latin typeface="NVIDIA Sans" panose="020B0503020203020204" pitchFamily="34" charset="0"/>
                <a:cs typeface="NVIDIA Sans" panose="020B0503020203020204" pitchFamily="34" charset="0"/>
              </a:rPr>
              <a:t>Init Container</a:t>
            </a: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p:txBody>
      </p:sp>
      <p:sp>
        <p:nvSpPr>
          <p:cNvPr id="24" name="TextBox 23">
            <a:extLst>
              <a:ext uri="{FF2B5EF4-FFF2-40B4-BE49-F238E27FC236}">
                <a16:creationId xmlns:a16="http://schemas.microsoft.com/office/drawing/2014/main" id="{E373CF70-9837-E292-CB0C-D7E0B13C8740}"/>
              </a:ext>
            </a:extLst>
          </p:cNvPr>
          <p:cNvSpPr txBox="1"/>
          <p:nvPr/>
        </p:nvSpPr>
        <p:spPr>
          <a:xfrm>
            <a:off x="2256638" y="6156034"/>
            <a:ext cx="1489753" cy="400110"/>
          </a:xfrm>
          <a:prstGeom prst="rect">
            <a:avLst/>
          </a:prstGeom>
          <a:noFill/>
        </p:spPr>
        <p:txBody>
          <a:bodyPr wrap="square" rtlCol="0">
            <a:spAutoFit/>
          </a:bodyPr>
          <a:lstStyle/>
          <a:p>
            <a:pPr algn="ctr"/>
            <a:r>
              <a:rPr lang="en-US" sz="1000">
                <a:solidFill>
                  <a:schemeClr val="bg1"/>
                </a:solidFill>
                <a:latin typeface="NVIDIA Sans" panose="020B0503020203020204" pitchFamily="34" charset="0"/>
                <a:cs typeface="NVIDIA Sans" panose="020B0503020203020204" pitchFamily="34" charset="0"/>
              </a:rPr>
              <a:t>Container executing startup tasks</a:t>
            </a:r>
          </a:p>
        </p:txBody>
      </p:sp>
      <p:sp>
        <p:nvSpPr>
          <p:cNvPr id="27" name="Rectangle 26">
            <a:extLst>
              <a:ext uri="{FF2B5EF4-FFF2-40B4-BE49-F238E27FC236}">
                <a16:creationId xmlns:a16="http://schemas.microsoft.com/office/drawing/2014/main" id="{BC8512B9-19C6-C748-D4FC-A306AF334736}"/>
              </a:ext>
            </a:extLst>
          </p:cNvPr>
          <p:cNvSpPr/>
          <p:nvPr/>
        </p:nvSpPr>
        <p:spPr>
          <a:xfrm>
            <a:off x="6868536" y="1482250"/>
            <a:ext cx="1489753" cy="914400"/>
          </a:xfrm>
          <a:prstGeom prst="rect">
            <a:avLst/>
          </a:prstGeom>
          <a:solidFill>
            <a:srgbClr val="FFC000"/>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err="1">
                <a:solidFill>
                  <a:schemeClr val="bg1"/>
                </a:solidFill>
                <a:latin typeface="NVIDIA Sans" panose="020B0503020203020204" pitchFamily="34" charset="0"/>
                <a:cs typeface="NVIDIA Sans" panose="020B0503020203020204" pitchFamily="34" charset="0"/>
              </a:rPr>
              <a:t>CronJob</a:t>
            </a: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p:txBody>
      </p:sp>
      <p:sp>
        <p:nvSpPr>
          <p:cNvPr id="30" name="TextBox 29">
            <a:extLst>
              <a:ext uri="{FF2B5EF4-FFF2-40B4-BE49-F238E27FC236}">
                <a16:creationId xmlns:a16="http://schemas.microsoft.com/office/drawing/2014/main" id="{53DC71F5-913C-9D1A-318F-D6ED6AE7268E}"/>
              </a:ext>
            </a:extLst>
          </p:cNvPr>
          <p:cNvSpPr txBox="1"/>
          <p:nvPr/>
        </p:nvSpPr>
        <p:spPr>
          <a:xfrm>
            <a:off x="6940454" y="1790197"/>
            <a:ext cx="1304203" cy="553998"/>
          </a:xfrm>
          <a:prstGeom prst="rect">
            <a:avLst/>
          </a:prstGeom>
          <a:noFill/>
        </p:spPr>
        <p:txBody>
          <a:bodyPr wrap="square" rtlCol="0">
            <a:spAutoFit/>
          </a:bodyPr>
          <a:lstStyle/>
          <a:p>
            <a:pPr algn="ctr"/>
            <a:r>
              <a:rPr lang="en-US" sz="1000">
                <a:solidFill>
                  <a:schemeClr val="bg1"/>
                </a:solidFill>
                <a:latin typeface="NVIDIA Sans" panose="020B0503020203020204" pitchFamily="34" charset="0"/>
                <a:cs typeface="NVIDIA Sans" panose="020B0503020203020204" pitchFamily="34" charset="0"/>
              </a:rPr>
              <a:t>Creates Jobs based on a  time schedule</a:t>
            </a:r>
          </a:p>
        </p:txBody>
      </p:sp>
      <p:sp>
        <p:nvSpPr>
          <p:cNvPr id="33" name="Rectangle 32">
            <a:extLst>
              <a:ext uri="{FF2B5EF4-FFF2-40B4-BE49-F238E27FC236}">
                <a16:creationId xmlns:a16="http://schemas.microsoft.com/office/drawing/2014/main" id="{F007D2AE-6B5F-C868-98B6-BCEA057A8BFD}"/>
              </a:ext>
            </a:extLst>
          </p:cNvPr>
          <p:cNvSpPr/>
          <p:nvPr/>
        </p:nvSpPr>
        <p:spPr>
          <a:xfrm>
            <a:off x="6868536" y="3071647"/>
            <a:ext cx="1489753" cy="914400"/>
          </a:xfrm>
          <a:prstGeom prst="rect">
            <a:avLst/>
          </a:prstGeom>
          <a:solidFill>
            <a:srgbClr val="FFC000"/>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a:solidFill>
                  <a:schemeClr val="bg1"/>
                </a:solidFill>
                <a:latin typeface="NVIDIA Sans" panose="020B0503020203020204" pitchFamily="34" charset="0"/>
                <a:cs typeface="NVIDIA Sans" panose="020B0503020203020204" pitchFamily="34" charset="0"/>
              </a:rPr>
              <a:t>Job</a:t>
            </a: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p:txBody>
      </p:sp>
      <p:sp>
        <p:nvSpPr>
          <p:cNvPr id="34" name="TextBox 33">
            <a:extLst>
              <a:ext uri="{FF2B5EF4-FFF2-40B4-BE49-F238E27FC236}">
                <a16:creationId xmlns:a16="http://schemas.microsoft.com/office/drawing/2014/main" id="{D16D0FB9-9886-9D9A-6479-FEBE6EF38324}"/>
              </a:ext>
            </a:extLst>
          </p:cNvPr>
          <p:cNvSpPr txBox="1"/>
          <p:nvPr/>
        </p:nvSpPr>
        <p:spPr>
          <a:xfrm>
            <a:off x="6868536" y="3432049"/>
            <a:ext cx="1489753" cy="553998"/>
          </a:xfrm>
          <a:prstGeom prst="rect">
            <a:avLst/>
          </a:prstGeom>
          <a:noFill/>
        </p:spPr>
        <p:txBody>
          <a:bodyPr wrap="square" rtlCol="0">
            <a:spAutoFit/>
          </a:bodyPr>
          <a:lstStyle/>
          <a:p>
            <a:pPr algn="ctr"/>
            <a:r>
              <a:rPr lang="en-US" sz="1000">
                <a:solidFill>
                  <a:schemeClr val="bg1"/>
                </a:solidFill>
                <a:latin typeface="NVIDIA Sans" panose="020B0503020203020204" pitchFamily="34" charset="0"/>
                <a:cs typeface="NVIDIA Sans" panose="020B0503020203020204" pitchFamily="34" charset="0"/>
              </a:rPr>
              <a:t>Creates  short living Pods for one-time executions</a:t>
            </a:r>
          </a:p>
        </p:txBody>
      </p:sp>
      <p:sp>
        <p:nvSpPr>
          <p:cNvPr id="37" name="Rectangle 36">
            <a:extLst>
              <a:ext uri="{FF2B5EF4-FFF2-40B4-BE49-F238E27FC236}">
                <a16:creationId xmlns:a16="http://schemas.microsoft.com/office/drawing/2014/main" id="{5E8F36DB-339D-802E-DDC2-1C700B258D20}"/>
              </a:ext>
            </a:extLst>
          </p:cNvPr>
          <p:cNvSpPr/>
          <p:nvPr/>
        </p:nvSpPr>
        <p:spPr>
          <a:xfrm>
            <a:off x="9495626" y="3071646"/>
            <a:ext cx="1489753" cy="914400"/>
          </a:xfrm>
          <a:prstGeom prst="rect">
            <a:avLst/>
          </a:prstGeom>
          <a:solidFill>
            <a:schemeClr val="accent2">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err="1">
                <a:solidFill>
                  <a:schemeClr val="bg1"/>
                </a:solidFill>
                <a:latin typeface="NVIDIA Sans" panose="020B0503020203020204" pitchFamily="34" charset="0"/>
                <a:cs typeface="NVIDIA Sans" panose="020B0503020203020204" pitchFamily="34" charset="0"/>
              </a:rPr>
              <a:t>DaemonSet</a:t>
            </a: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p:txBody>
      </p:sp>
      <p:sp>
        <p:nvSpPr>
          <p:cNvPr id="38" name="TextBox 37">
            <a:extLst>
              <a:ext uri="{FF2B5EF4-FFF2-40B4-BE49-F238E27FC236}">
                <a16:creationId xmlns:a16="http://schemas.microsoft.com/office/drawing/2014/main" id="{612AA392-BF25-284F-B205-17FEF1C629F5}"/>
              </a:ext>
            </a:extLst>
          </p:cNvPr>
          <p:cNvSpPr txBox="1"/>
          <p:nvPr/>
        </p:nvSpPr>
        <p:spPr>
          <a:xfrm>
            <a:off x="9667052" y="3429000"/>
            <a:ext cx="1146900" cy="553998"/>
          </a:xfrm>
          <a:prstGeom prst="rect">
            <a:avLst/>
          </a:prstGeom>
          <a:noFill/>
        </p:spPr>
        <p:txBody>
          <a:bodyPr wrap="square" rtlCol="0">
            <a:spAutoFit/>
          </a:bodyPr>
          <a:lstStyle/>
          <a:p>
            <a:pPr algn="ctr"/>
            <a:r>
              <a:rPr lang="en-US" sz="1000">
                <a:solidFill>
                  <a:schemeClr val="bg1"/>
                </a:solidFill>
                <a:latin typeface="NVIDIA Sans" panose="020B0503020203020204" pitchFamily="34" charset="0"/>
                <a:cs typeface="NVIDIA Sans" panose="020B0503020203020204" pitchFamily="34" charset="0"/>
              </a:rPr>
              <a:t>Creates exactly one Pod per Node</a:t>
            </a:r>
          </a:p>
        </p:txBody>
      </p:sp>
      <p:sp>
        <p:nvSpPr>
          <p:cNvPr id="39" name="Rectangle 38">
            <a:extLst>
              <a:ext uri="{FF2B5EF4-FFF2-40B4-BE49-F238E27FC236}">
                <a16:creationId xmlns:a16="http://schemas.microsoft.com/office/drawing/2014/main" id="{3016A3EF-4B65-FC5B-8A3A-1F448670C173}"/>
              </a:ext>
            </a:extLst>
          </p:cNvPr>
          <p:cNvSpPr/>
          <p:nvPr/>
        </p:nvSpPr>
        <p:spPr>
          <a:xfrm>
            <a:off x="1614355" y="3071647"/>
            <a:ext cx="1489753" cy="914400"/>
          </a:xfrm>
          <a:prstGeom prst="rect">
            <a:avLst/>
          </a:prstGeom>
          <a:solidFill>
            <a:schemeClr val="accent6">
              <a:lumMod val="20000"/>
              <a:lumOff val="80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err="1">
                <a:solidFill>
                  <a:schemeClr val="bg1"/>
                </a:solidFill>
                <a:latin typeface="NVIDIA Sans" panose="020B0503020203020204" pitchFamily="34" charset="0"/>
                <a:cs typeface="NVIDIA Sans" panose="020B0503020203020204" pitchFamily="34" charset="0"/>
              </a:rPr>
              <a:t>StatefulSet</a:t>
            </a: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p:txBody>
      </p:sp>
      <p:sp>
        <p:nvSpPr>
          <p:cNvPr id="41" name="TextBox 40">
            <a:extLst>
              <a:ext uri="{FF2B5EF4-FFF2-40B4-BE49-F238E27FC236}">
                <a16:creationId xmlns:a16="http://schemas.microsoft.com/office/drawing/2014/main" id="{94E1BA40-3984-8E37-29FB-433DCB80D09F}"/>
              </a:ext>
            </a:extLst>
          </p:cNvPr>
          <p:cNvSpPr txBox="1"/>
          <p:nvPr/>
        </p:nvSpPr>
        <p:spPr>
          <a:xfrm>
            <a:off x="1686273" y="3432049"/>
            <a:ext cx="1327511" cy="553998"/>
          </a:xfrm>
          <a:prstGeom prst="rect">
            <a:avLst/>
          </a:prstGeom>
          <a:noFill/>
        </p:spPr>
        <p:txBody>
          <a:bodyPr wrap="square" rtlCol="0">
            <a:spAutoFit/>
          </a:bodyPr>
          <a:lstStyle/>
          <a:p>
            <a:pPr algn="ctr"/>
            <a:r>
              <a:rPr lang="en-US" sz="1000">
                <a:solidFill>
                  <a:schemeClr val="bg1"/>
                </a:solidFill>
                <a:latin typeface="NVIDIA Sans" panose="020B0503020203020204" pitchFamily="34" charset="0"/>
                <a:cs typeface="NVIDIA Sans" panose="020B0503020203020204" pitchFamily="34" charset="0"/>
              </a:rPr>
              <a:t>Creates Pods while handling the needs of stateful apps</a:t>
            </a:r>
          </a:p>
        </p:txBody>
      </p:sp>
      <p:sp>
        <p:nvSpPr>
          <p:cNvPr id="43" name="Rectangle 42">
            <a:extLst>
              <a:ext uri="{FF2B5EF4-FFF2-40B4-BE49-F238E27FC236}">
                <a16:creationId xmlns:a16="http://schemas.microsoft.com/office/drawing/2014/main" id="{67A2B579-C254-F19A-06AC-1588211DB7CA}"/>
              </a:ext>
            </a:extLst>
          </p:cNvPr>
          <p:cNvSpPr/>
          <p:nvPr/>
        </p:nvSpPr>
        <p:spPr>
          <a:xfrm>
            <a:off x="1612115" y="1482250"/>
            <a:ext cx="1489753" cy="914400"/>
          </a:xfrm>
          <a:prstGeom prst="rect">
            <a:avLst/>
          </a:prstGeom>
          <a:solidFill>
            <a:schemeClr val="tx1">
              <a:lumMod val="95000"/>
            </a:schemeClr>
          </a:solidFill>
          <a:ln w="12700">
            <a:solidFill>
              <a:schemeClr val="accent6">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a:solidFill>
                  <a:schemeClr val="bg1"/>
                </a:solidFill>
                <a:latin typeface="NVIDIA Sans" panose="020B0503020203020204" pitchFamily="34" charset="0"/>
                <a:cs typeface="NVIDIA Sans" panose="020B0503020203020204" pitchFamily="34" charset="0"/>
              </a:rPr>
              <a:t>HPA</a:t>
            </a: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a:p>
            <a:pPr algn="ctr">
              <a:lnSpc>
                <a:spcPct val="90000"/>
              </a:lnSpc>
            </a:pPr>
            <a:endParaRPr lang="en-US">
              <a:solidFill>
                <a:schemeClr val="bg1"/>
              </a:solidFill>
              <a:latin typeface="NVIDIA Sans" panose="020B0503020203020204" pitchFamily="34" charset="0"/>
              <a:cs typeface="NVIDIA Sans" panose="020B0503020203020204" pitchFamily="34" charset="0"/>
            </a:endParaRPr>
          </a:p>
        </p:txBody>
      </p:sp>
      <p:sp>
        <p:nvSpPr>
          <p:cNvPr id="44" name="TextBox 43">
            <a:extLst>
              <a:ext uri="{FF2B5EF4-FFF2-40B4-BE49-F238E27FC236}">
                <a16:creationId xmlns:a16="http://schemas.microsoft.com/office/drawing/2014/main" id="{72DD44AF-30E4-09F9-CD61-DFCED4C99E8D}"/>
              </a:ext>
            </a:extLst>
          </p:cNvPr>
          <p:cNvSpPr txBox="1"/>
          <p:nvPr/>
        </p:nvSpPr>
        <p:spPr>
          <a:xfrm>
            <a:off x="1636595" y="1790197"/>
            <a:ext cx="1426207" cy="553998"/>
          </a:xfrm>
          <a:prstGeom prst="rect">
            <a:avLst/>
          </a:prstGeom>
          <a:noFill/>
        </p:spPr>
        <p:txBody>
          <a:bodyPr wrap="square" rtlCol="0">
            <a:spAutoFit/>
          </a:bodyPr>
          <a:lstStyle/>
          <a:p>
            <a:pPr algn="ctr"/>
            <a:r>
              <a:rPr lang="en-US" sz="1000">
                <a:solidFill>
                  <a:schemeClr val="bg1"/>
                </a:solidFill>
                <a:latin typeface="NVIDIA Sans" panose="020B0503020203020204" pitchFamily="34" charset="0"/>
                <a:cs typeface="NVIDIA Sans" panose="020B0503020203020204" pitchFamily="34" charset="0"/>
              </a:rPr>
              <a:t>Scales the number of pods based on various metrics</a:t>
            </a:r>
          </a:p>
        </p:txBody>
      </p:sp>
      <p:cxnSp>
        <p:nvCxnSpPr>
          <p:cNvPr id="45" name="Straight Arrow Connector 44">
            <a:extLst>
              <a:ext uri="{FF2B5EF4-FFF2-40B4-BE49-F238E27FC236}">
                <a16:creationId xmlns:a16="http://schemas.microsoft.com/office/drawing/2014/main" id="{0EFD6375-E541-0F1E-A00B-E901D8E69CE5}"/>
              </a:ext>
            </a:extLst>
          </p:cNvPr>
          <p:cNvCxnSpPr>
            <a:cxnSpLocks/>
            <a:stCxn id="43" idx="3"/>
            <a:endCxn id="3" idx="1"/>
          </p:cNvCxnSpPr>
          <p:nvPr/>
        </p:nvCxnSpPr>
        <p:spPr>
          <a:xfrm>
            <a:off x="3101868" y="1939450"/>
            <a:ext cx="1139577"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6F97ADA-F2BA-EC06-5925-7FF4C37E86E7}"/>
              </a:ext>
            </a:extLst>
          </p:cNvPr>
          <p:cNvCxnSpPr>
            <a:cxnSpLocks/>
            <a:stCxn id="3" idx="2"/>
            <a:endCxn id="7" idx="0"/>
          </p:cNvCxnSpPr>
          <p:nvPr/>
        </p:nvCxnSpPr>
        <p:spPr>
          <a:xfrm>
            <a:off x="4986322" y="2396650"/>
            <a:ext cx="1" cy="674997"/>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47C854-26D2-5FFD-34AF-E9074ABE6028}"/>
              </a:ext>
            </a:extLst>
          </p:cNvPr>
          <p:cNvCxnSpPr>
            <a:cxnSpLocks/>
            <a:stCxn id="27" idx="2"/>
            <a:endCxn id="33" idx="0"/>
          </p:cNvCxnSpPr>
          <p:nvPr/>
        </p:nvCxnSpPr>
        <p:spPr>
          <a:xfrm>
            <a:off x="7613413" y="2396650"/>
            <a:ext cx="0" cy="674997"/>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9A3599A1-C750-BADD-858B-D4D3FA87FB6A}"/>
              </a:ext>
            </a:extLst>
          </p:cNvPr>
          <p:cNvCxnSpPr>
            <a:stCxn id="43" idx="3"/>
            <a:endCxn id="7" idx="1"/>
          </p:cNvCxnSpPr>
          <p:nvPr/>
        </p:nvCxnSpPr>
        <p:spPr>
          <a:xfrm>
            <a:off x="3101868" y="1939450"/>
            <a:ext cx="1139578" cy="1589397"/>
          </a:xfrm>
          <a:prstGeom prst="bentConnector3">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6659A343-BA82-5606-443D-898C6056DB28}"/>
              </a:ext>
            </a:extLst>
          </p:cNvPr>
          <p:cNvCxnSpPr>
            <a:cxnSpLocks/>
            <a:stCxn id="34" idx="2"/>
            <a:endCxn id="13" idx="3"/>
          </p:cNvCxnSpPr>
          <p:nvPr/>
        </p:nvCxnSpPr>
        <p:spPr>
          <a:xfrm rot="5400000">
            <a:off x="6281321" y="3435925"/>
            <a:ext cx="781970" cy="1882214"/>
          </a:xfrm>
          <a:prstGeom prst="bentConnector2">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78E49BFD-6D0C-B5AA-4DF1-283A0AC04C9D}"/>
              </a:ext>
            </a:extLst>
          </p:cNvPr>
          <p:cNvCxnSpPr>
            <a:stCxn id="38" idx="2"/>
            <a:endCxn id="13" idx="3"/>
          </p:cNvCxnSpPr>
          <p:nvPr/>
        </p:nvCxnSpPr>
        <p:spPr>
          <a:xfrm rot="5400000">
            <a:off x="7593342" y="2120856"/>
            <a:ext cx="785019" cy="4509303"/>
          </a:xfrm>
          <a:prstGeom prst="bentConnector2">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5BA9DB4E-B412-18A6-036D-FCC19C8C9FA2}"/>
              </a:ext>
            </a:extLst>
          </p:cNvPr>
          <p:cNvCxnSpPr>
            <a:stCxn id="41" idx="2"/>
            <a:endCxn id="13" idx="1"/>
          </p:cNvCxnSpPr>
          <p:nvPr/>
        </p:nvCxnSpPr>
        <p:spPr>
          <a:xfrm rot="16200000" flipH="1">
            <a:off x="2904752" y="3431323"/>
            <a:ext cx="781970" cy="1891417"/>
          </a:xfrm>
          <a:prstGeom prst="bentConnector2">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EC83EB6-743D-1B48-1DA7-5BAD464BAEE5}"/>
              </a:ext>
            </a:extLst>
          </p:cNvPr>
          <p:cNvCxnSpPr>
            <a:cxnSpLocks/>
            <a:stCxn id="43" idx="2"/>
            <a:endCxn id="39" idx="0"/>
          </p:cNvCxnSpPr>
          <p:nvPr/>
        </p:nvCxnSpPr>
        <p:spPr>
          <a:xfrm>
            <a:off x="2356992" y="2396650"/>
            <a:ext cx="2240" cy="674997"/>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01C9AC58-8455-C4C7-1626-1F75ADCC53E0}"/>
              </a:ext>
            </a:extLst>
          </p:cNvPr>
          <p:cNvCxnSpPr>
            <a:stCxn id="13" idx="2"/>
            <a:endCxn id="15" idx="0"/>
          </p:cNvCxnSpPr>
          <p:nvPr/>
        </p:nvCxnSpPr>
        <p:spPr>
          <a:xfrm rot="16200000" flipH="1">
            <a:off x="5818922" y="4392618"/>
            <a:ext cx="416527" cy="2081724"/>
          </a:xfrm>
          <a:prstGeom prst="bentConnector3">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645F8584-FF48-F6CF-30F4-9AC111C50241}"/>
              </a:ext>
            </a:extLst>
          </p:cNvPr>
          <p:cNvCxnSpPr>
            <a:cxnSpLocks/>
            <a:stCxn id="13" idx="2"/>
            <a:endCxn id="21" idx="0"/>
          </p:cNvCxnSpPr>
          <p:nvPr/>
        </p:nvCxnSpPr>
        <p:spPr>
          <a:xfrm rot="5400000">
            <a:off x="3797926" y="4453346"/>
            <a:ext cx="416527" cy="1960269"/>
          </a:xfrm>
          <a:prstGeom prst="bentConnector3">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5131142-2B51-87CC-1695-4224B53DB546}"/>
              </a:ext>
            </a:extLst>
          </p:cNvPr>
          <p:cNvSpPr txBox="1"/>
          <p:nvPr/>
        </p:nvSpPr>
        <p:spPr>
          <a:xfrm>
            <a:off x="4514079" y="5441399"/>
            <a:ext cx="1008738" cy="338554"/>
          </a:xfrm>
          <a:prstGeom prst="rect">
            <a:avLst/>
          </a:prstGeom>
          <a:noFill/>
        </p:spPr>
        <p:txBody>
          <a:bodyPr wrap="none" rtlCol="0">
            <a:spAutoFit/>
          </a:bodyPr>
          <a:lstStyle/>
          <a:p>
            <a:pPr algn="ctr"/>
            <a:r>
              <a:rPr lang="en-US" sz="1600">
                <a:solidFill>
                  <a:schemeClr val="bg1"/>
                </a:solidFill>
                <a:latin typeface="NVIDIA Sans" panose="020B0503020203020204" pitchFamily="34" charset="0"/>
                <a:cs typeface="NVIDIA Sans" panose="020B0503020203020204" pitchFamily="34" charset="0"/>
              </a:rPr>
              <a:t>contains</a:t>
            </a:r>
          </a:p>
        </p:txBody>
      </p:sp>
      <p:cxnSp>
        <p:nvCxnSpPr>
          <p:cNvPr id="62" name="Straight Arrow Connector 61">
            <a:extLst>
              <a:ext uri="{FF2B5EF4-FFF2-40B4-BE49-F238E27FC236}">
                <a16:creationId xmlns:a16="http://schemas.microsoft.com/office/drawing/2014/main" id="{AB9DCAC3-CA83-57D4-2E05-4D8F3C231A91}"/>
              </a:ext>
            </a:extLst>
          </p:cNvPr>
          <p:cNvCxnSpPr>
            <a:cxnSpLocks/>
            <a:stCxn id="7" idx="2"/>
            <a:endCxn id="13" idx="0"/>
          </p:cNvCxnSpPr>
          <p:nvPr/>
        </p:nvCxnSpPr>
        <p:spPr>
          <a:xfrm>
            <a:off x="4986323" y="3986047"/>
            <a:ext cx="0" cy="32477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03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2.xml><?xml version="1.0" encoding="utf-8"?>
<a:theme xmlns:a="http://schemas.openxmlformats.org/drawingml/2006/main" name="2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docMetadata/LabelInfo.xml><?xml version="1.0" encoding="utf-8"?>
<clbl:labelList xmlns:clbl="http://schemas.microsoft.com/office/2020/mipLabelMetadata">
  <clbl:label id="{43083d15-7273-40c1-b7db-39efd9ccc17a}" enabled="0" method="" siteId="{43083d15-7273-40c1-b7db-39efd9ccc17a}" removed="1"/>
</clbl:labelList>
</file>

<file path=docProps/app.xml><?xml version="1.0" encoding="utf-8"?>
<Properties xmlns="http://schemas.openxmlformats.org/officeDocument/2006/extended-properties" xmlns:vt="http://schemas.openxmlformats.org/officeDocument/2006/docPropsVTypes">
  <Template>NVIDIA_Sans_Corp_Template_LIGHT_v2_NewKV</Template>
  <TotalTime>10160</TotalTime>
  <Words>5955</Words>
  <Application>Microsoft Office PowerPoint</Application>
  <PresentationFormat>Widescreen</PresentationFormat>
  <Paragraphs>771</Paragraphs>
  <Slides>65</Slides>
  <Notes>31</Notes>
  <HiddenSlides>0</HiddenSlides>
  <MMClips>0</MMClips>
  <ScaleCrop>false</ScaleCrop>
  <HeadingPairs>
    <vt:vector size="4" baseType="variant">
      <vt:variant>
        <vt:lpstr>Theme</vt:lpstr>
      </vt:variant>
      <vt:variant>
        <vt:i4>2</vt:i4>
      </vt:variant>
      <vt:variant>
        <vt:lpstr>Slide Titles</vt:lpstr>
      </vt:variant>
      <vt:variant>
        <vt:i4>65</vt:i4>
      </vt:variant>
    </vt:vector>
  </HeadingPairs>
  <TitlesOfParts>
    <vt:vector size="67" baseType="lpstr">
      <vt:lpstr>Title Only</vt:lpstr>
      <vt:lpstr>2_Title Only</vt:lpstr>
      <vt:lpstr>I See Dead Pipelines...Without CI/CD”: The Gen AI Easy Button for Fine-Tuning, Evaluation, and Inference With NVIDIA NIMs and Nemo Microservices</vt:lpstr>
      <vt:lpstr>Launching the Lab</vt:lpstr>
      <vt:lpstr>PowerPoint Presentation</vt:lpstr>
      <vt:lpstr>Why this lab?</vt:lpstr>
      <vt:lpstr>PowerPoint Presentation</vt:lpstr>
      <vt:lpstr>Kubernetes Architecture</vt:lpstr>
      <vt:lpstr>Kubernetes Core Concepts</vt:lpstr>
      <vt:lpstr>Kubernetes Core Concepts</vt:lpstr>
      <vt:lpstr>Kubernetes Core Concepts</vt:lpstr>
      <vt:lpstr>Kubernetes Core Concepts</vt:lpstr>
      <vt:lpstr>Manage ALL of this to deploy an application!?</vt:lpstr>
      <vt:lpstr>GitOps to the rescue </vt:lpstr>
      <vt:lpstr>GitOps-based Pull Workflow for App Deployment</vt:lpstr>
      <vt:lpstr>GitOps-based Pull Workflow for App Deployment</vt:lpstr>
      <vt:lpstr>Continuous Delivery Sync using ArgoCD</vt:lpstr>
      <vt:lpstr>Continuous Delivery Sync using ArgoCD</vt:lpstr>
      <vt:lpstr>Continuous Delivery Sync using ArgoCD</vt:lpstr>
      <vt:lpstr>ArgoCD Application</vt:lpstr>
      <vt:lpstr>ArgoCD Application</vt:lpstr>
      <vt:lpstr>Continuous Delivery Sync (ArgoCD)</vt:lpstr>
      <vt:lpstr>Hands-on (Notebook 1, 2)</vt:lpstr>
      <vt:lpstr>1. Environment Overview</vt:lpstr>
      <vt:lpstr>1. Environment Overview</vt:lpstr>
      <vt:lpstr>1. Environment Overview</vt:lpstr>
      <vt:lpstr>1. Environment Overview</vt:lpstr>
      <vt:lpstr>1. Environment Overview</vt:lpstr>
      <vt:lpstr>GPU Operator</vt:lpstr>
      <vt:lpstr>1. Environment Overview</vt:lpstr>
      <vt:lpstr>2. Connecting Git repository to ArgoCD</vt:lpstr>
      <vt:lpstr>2. Connecting Git repository to ArgoCD</vt:lpstr>
      <vt:lpstr>Lab 1 and Lab 2 </vt:lpstr>
      <vt:lpstr>PowerPoint Presentation</vt:lpstr>
      <vt:lpstr>Challenges Experimenting with Generative AI</vt:lpstr>
      <vt:lpstr>NVIDIA NIM Optimized Inference Microservices</vt:lpstr>
      <vt:lpstr>NVIDIA NIM for LLM Architecture</vt:lpstr>
      <vt:lpstr>Loading LoRA Adapaters with NIM</vt:lpstr>
      <vt:lpstr>NIM Deployment on K8s</vt:lpstr>
      <vt:lpstr>NIM Deployment on K8s</vt:lpstr>
      <vt:lpstr>NIM Operator Example</vt:lpstr>
      <vt:lpstr>Nemo Microservices</vt:lpstr>
      <vt:lpstr>Enterprises Need To Customize and Continuously Update Models</vt:lpstr>
      <vt:lpstr>Enhance Enterprise Applications with Custom Generative AI Models</vt:lpstr>
      <vt:lpstr>PowerPoint Presentation</vt:lpstr>
      <vt:lpstr>Enhance Enterprise Applications with Custom Generative AI Models</vt:lpstr>
      <vt:lpstr>Hands-on (Notebook 3, 4)</vt:lpstr>
      <vt:lpstr>3. Nemo Microservices Components Deployment</vt:lpstr>
      <vt:lpstr>3. Nemo Microservices Components Deployment</vt:lpstr>
      <vt:lpstr>3. Nemo Microservices Components Deployment</vt:lpstr>
      <vt:lpstr>4. Deployment of Nemo Microservices</vt:lpstr>
      <vt:lpstr>4. Deployment of Nemo Microservices</vt:lpstr>
      <vt:lpstr>Lab 3 and Lab 4</vt:lpstr>
      <vt:lpstr>PowerPoint Presentation</vt:lpstr>
      <vt:lpstr>Fine-tuning pipeline using Nemo Microservices</vt:lpstr>
      <vt:lpstr>LLM Workflows and Components</vt:lpstr>
      <vt:lpstr>Argo Workflow</vt:lpstr>
      <vt:lpstr>LLM Workflows and Components</vt:lpstr>
      <vt:lpstr>LLM Workflows and Components</vt:lpstr>
      <vt:lpstr>LLM Workflows and Components</vt:lpstr>
      <vt:lpstr>LLM Workflow Submission</vt:lpstr>
      <vt:lpstr>LLM Workflow</vt:lpstr>
      <vt:lpstr>Overall E2E Fine-tuning Pipeline in GitOps Manner</vt:lpstr>
      <vt:lpstr>Lab 5 and Lab 6 </vt:lpstr>
      <vt:lpstr>Reach out</vt:lpstr>
      <vt:lpstr>Provide the Feedback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NGC Private Registry</dc:title>
  <dc:creator>Anshul Jindal</dc:creator>
  <cp:lastModifiedBy>Anshul Jindal</cp:lastModifiedBy>
  <cp:revision>12</cp:revision>
  <dcterms:created xsi:type="dcterms:W3CDTF">2023-12-27T17:35:56Z</dcterms:created>
  <dcterms:modified xsi:type="dcterms:W3CDTF">2025-03-13T17:12:52Z</dcterms:modified>
</cp:coreProperties>
</file>